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8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9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93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6798B68-F34E-41DF-84FD-7343E0A89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2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7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9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4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4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C1106-CF24-4799-AF01-A44EAE06AF7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29B9-F786-42BC-A446-AA4ADB320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5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Balancing Equations/Word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78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Practice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302" y="1524000"/>
            <a:ext cx="8857397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971800"/>
            <a:ext cx="6908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0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990000"/>
                </a:solidFill>
                <a:latin typeface="Times New Roman" pitchFamily="18" charset="0"/>
              </a:rPr>
              <a:t>Balancing Chemical </a:t>
            </a:r>
            <a:r>
              <a:rPr lang="en-US" sz="3200" dirty="0">
                <a:solidFill>
                  <a:srgbClr val="990000"/>
                </a:solidFill>
                <a:latin typeface="Times New Roman" pitchFamily="18" charset="0"/>
              </a:rPr>
              <a:t>Equation </a:t>
            </a:r>
            <a:r>
              <a:rPr lang="en-US" sz="3200" dirty="0">
                <a:solidFill>
                  <a:srgbClr val="990000"/>
                </a:solidFill>
                <a:latin typeface="Times New Roman" pitchFamily="18" charset="0"/>
              </a:rPr>
              <a:t>Practice </a:t>
            </a:r>
            <a:endParaRPr lang="en-US" sz="3200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600200" y="609601"/>
            <a:ext cx="89916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9900"/>
                </a:solidFill>
              </a:rPr>
              <a:t>Practice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b="1" dirty="0">
                <a:solidFill>
                  <a:srgbClr val="009900"/>
                </a:solidFill>
              </a:rPr>
              <a:t>Problems</a:t>
            </a:r>
            <a:r>
              <a:rPr lang="en-US" dirty="0">
                <a:solidFill>
                  <a:srgbClr val="009900"/>
                </a:solidFill>
              </a:rPr>
              <a:t>:</a:t>
            </a:r>
            <a:r>
              <a:rPr lang="en-US" dirty="0"/>
              <a:t>  </a:t>
            </a:r>
            <a:r>
              <a:rPr lang="en-US" dirty="0"/>
              <a:t>Balance </a:t>
            </a:r>
            <a:r>
              <a:rPr lang="en-US" dirty="0"/>
              <a:t>the following reactions using complete sentences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a)   NaHCO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aseline="-25000" dirty="0"/>
              <a:t>(s)</a:t>
            </a:r>
            <a:r>
              <a:rPr lang="en-US" dirty="0"/>
              <a:t>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sz="32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baseline="-25000" dirty="0"/>
              <a:t>(l)</a:t>
            </a:r>
            <a:r>
              <a:rPr lang="en-US" dirty="0"/>
              <a:t> + CO</a:t>
            </a:r>
            <a:r>
              <a:rPr lang="en-US" baseline="-25000" dirty="0"/>
              <a:t>2 </a:t>
            </a:r>
            <a:endParaRPr lang="en-US" dirty="0"/>
          </a:p>
          <a:p>
            <a:r>
              <a:rPr lang="en-US" dirty="0"/>
              <a:t>NaHCO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aseline="-25000" dirty="0"/>
              <a:t>(s)</a:t>
            </a:r>
            <a:r>
              <a:rPr lang="en-US" dirty="0"/>
              <a:t>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sz="32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baseline="-25000" dirty="0"/>
              <a:t>(l)</a:t>
            </a:r>
            <a:r>
              <a:rPr lang="en-US" dirty="0"/>
              <a:t> +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>
                <a:solidFill>
                  <a:srgbClr val="6600CC"/>
                </a:solidFill>
              </a:rPr>
              <a:t>(balanced </a:t>
            </a:r>
            <a:r>
              <a:rPr lang="en-US" dirty="0">
                <a:solidFill>
                  <a:srgbClr val="6600CC"/>
                </a:solidFill>
                <a:sym typeface="Wingdings" panose="05000000000000000000" pitchFamily="2" charset="2"/>
              </a:rPr>
              <a:t>)</a:t>
            </a:r>
            <a:endParaRPr lang="en-US" dirty="0"/>
          </a:p>
          <a:p>
            <a:r>
              <a:rPr lang="en-US" baseline="-25000" dirty="0"/>
              <a:t> </a:t>
            </a:r>
            <a:endParaRPr lang="en-US" dirty="0"/>
          </a:p>
          <a:p>
            <a:pPr marL="457200" indent="-457200">
              <a:buAutoNum type="alphaLcParenR" startAt="2"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BaCl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sz="3200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+  BaSO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-25000" dirty="0"/>
              <a:t>(s</a:t>
            </a:r>
            <a:r>
              <a:rPr lang="en-US" baseline="-25000" dirty="0"/>
              <a:t>)</a:t>
            </a:r>
            <a:endParaRPr lang="en-US" baseline="-25000" dirty="0"/>
          </a:p>
          <a:p>
            <a:endParaRPr lang="en-US" baseline="-25000" dirty="0"/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BaCl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sz="3200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6600CC"/>
                </a:solidFill>
              </a:rPr>
              <a:t>2</a:t>
            </a:r>
            <a:r>
              <a:rPr lang="en-US" dirty="0"/>
              <a:t>HCl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+  BaSO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-25000" dirty="0"/>
              <a:t>(s)</a:t>
            </a:r>
          </a:p>
          <a:p>
            <a:endParaRPr lang="en-US" dirty="0"/>
          </a:p>
          <a:p>
            <a:r>
              <a:rPr lang="en-US" dirty="0"/>
              <a:t>c) Write a chemical equation from the following description and balance the equation: “Calcium plus solid iodine, when heated, reacts to produce solid calcium iodide</a:t>
            </a:r>
            <a:r>
              <a:rPr lang="en-US" dirty="0"/>
              <a:t>.”</a:t>
            </a:r>
            <a:endParaRPr lang="en-US" dirty="0"/>
          </a:p>
          <a:p>
            <a:endParaRPr lang="en-US" dirty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8458200" y="1447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3581400" y="6034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C</a:t>
            </a:r>
            <a:r>
              <a:rPr lang="en-US" sz="2800" dirty="0">
                <a:solidFill>
                  <a:srgbClr val="6600CC"/>
                </a:solidFill>
              </a:rPr>
              <a:t>a   </a:t>
            </a:r>
            <a:endParaRPr lang="en-US" sz="2800" dirty="0">
              <a:solidFill>
                <a:srgbClr val="6600CC"/>
              </a:solidFill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3733800" y="6034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   </a:t>
            </a:r>
            <a:r>
              <a:rPr lang="en-US" sz="2800" baseline="-25000" dirty="0">
                <a:solidFill>
                  <a:srgbClr val="6600CC"/>
                </a:solidFill>
              </a:rPr>
              <a:t>(s)</a:t>
            </a:r>
            <a:r>
              <a:rPr lang="en-US" sz="2800" dirty="0">
                <a:solidFill>
                  <a:srgbClr val="6600CC"/>
                </a:solidFill>
              </a:rPr>
              <a:t>  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419600" y="6019801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+  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4724400" y="60198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I</a:t>
            </a:r>
            <a:r>
              <a:rPr lang="en-US" sz="2800" baseline="-25000" dirty="0">
                <a:solidFill>
                  <a:srgbClr val="6600CC"/>
                </a:solidFill>
              </a:rPr>
              <a:t>2</a:t>
            </a:r>
            <a:endParaRPr lang="en-US" sz="2800" dirty="0">
              <a:solidFill>
                <a:srgbClr val="6600CC"/>
              </a:solidFill>
            </a:endParaRP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5257800" y="614045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-25000" dirty="0">
                <a:solidFill>
                  <a:srgbClr val="6600CC"/>
                </a:solidFill>
              </a:rPr>
              <a:t>(s)</a:t>
            </a:r>
            <a:endParaRPr lang="en-US" sz="2800" baseline="-25000" dirty="0">
              <a:solidFill>
                <a:srgbClr val="6600CC"/>
              </a:solidFill>
            </a:endParaRPr>
          </a:p>
        </p:txBody>
      </p:sp>
      <p:sp>
        <p:nvSpPr>
          <p:cNvPr id="15" name="AutoShape 39"/>
          <p:cNvSpPr>
            <a:spLocks noChangeArrowheads="1"/>
          </p:cNvSpPr>
          <p:nvPr/>
        </p:nvSpPr>
        <p:spPr bwMode="auto">
          <a:xfrm>
            <a:off x="5791200" y="59436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638800" y="60198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  <a:sym typeface="Wingdings" pitchFamily="2" charset="2"/>
              </a:rPr>
              <a:t></a:t>
            </a:r>
            <a:r>
              <a:rPr lang="en-US" sz="2800" dirty="0">
                <a:solidFill>
                  <a:srgbClr val="6600CC"/>
                </a:solidFill>
              </a:rPr>
              <a:t>  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6172200" y="6019801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CaI</a:t>
            </a:r>
            <a:r>
              <a:rPr lang="en-US" sz="2800" baseline="-25000" dirty="0">
                <a:solidFill>
                  <a:srgbClr val="6600CC"/>
                </a:solidFill>
              </a:rPr>
              <a:t>2</a:t>
            </a:r>
            <a:r>
              <a:rPr lang="en-US" sz="2800" dirty="0">
                <a:solidFill>
                  <a:srgbClr val="6600CC"/>
                </a:solidFill>
              </a:rPr>
              <a:t> </a:t>
            </a:r>
            <a:r>
              <a:rPr lang="en-US" sz="2800" baseline="-25000" dirty="0">
                <a:solidFill>
                  <a:srgbClr val="6600CC"/>
                </a:solidFill>
              </a:rPr>
              <a:t>(s)</a:t>
            </a:r>
            <a:r>
              <a:rPr lang="en-US" sz="2800" dirty="0">
                <a:solidFill>
                  <a:srgbClr val="6600CC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277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 animBg="1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Here is a really big one to balance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18 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𝐶𝑂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i="1" dirty="0"/>
              </a:p>
            </p:txBody>
          </p:sp>
        </mc:Choice>
        <mc:Fallback xmlns:mv="urn:schemas-microsoft-com:mac:vml"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Time to Think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balancing chemical equations it is important that we have the same number of each element on both sides of the yield sign. Why is this?</a:t>
            </a:r>
          </a:p>
        </p:txBody>
      </p:sp>
    </p:spTree>
    <p:extLst>
      <p:ext uri="{BB962C8B-B14F-4D97-AF65-F5344CB8AC3E}">
        <p14:creationId xmlns:p14="http://schemas.microsoft.com/office/powerpoint/2010/main" val="17333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POGIL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been put into groups of 3 for the POGIL.</a:t>
            </a:r>
          </a:p>
          <a:p>
            <a:r>
              <a:rPr lang="en-US" dirty="0" smtClean="0"/>
              <a:t>Elect a manager, recorder, and spokesman and write the names and roles on 1 POGIL (so you only write on 1 POGIL).  </a:t>
            </a:r>
          </a:p>
          <a:p>
            <a:r>
              <a:rPr lang="en-US" dirty="0" smtClean="0"/>
              <a:t>When you are done, please answer these questions and be prepared to have your spokesperson answer</a:t>
            </a:r>
            <a:r>
              <a:rPr lang="en-US" dirty="0"/>
              <a:t> </a:t>
            </a:r>
            <a:r>
              <a:rPr lang="en-US" dirty="0" smtClean="0"/>
              <a:t>(see next slide).</a:t>
            </a:r>
          </a:p>
        </p:txBody>
      </p:sp>
    </p:spTree>
    <p:extLst>
      <p:ext uri="{BB962C8B-B14F-4D97-AF65-F5344CB8AC3E}">
        <p14:creationId xmlns:p14="http://schemas.microsoft.com/office/powerpoint/2010/main" val="22285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POGIL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kinds of things do chemists use to classify chemical reactions into types?</a:t>
            </a:r>
          </a:p>
          <a:p>
            <a:r>
              <a:rPr lang="en-US" dirty="0"/>
              <a:t>What are some of the other important symbols that chemists use to identify important features of a chemical reactions (ex: states of matter</a:t>
            </a:r>
            <a:r>
              <a:rPr lang="en-US" dirty="0" smtClean="0"/>
              <a:t>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Geometry Labs (if you still need to finish them)</a:t>
            </a:r>
          </a:p>
          <a:p>
            <a:r>
              <a:rPr lang="en-US" dirty="0" smtClean="0"/>
              <a:t>Word Equations WS (Try all odds)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Agenda Day 1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Notes over word equations and balancing equations</a:t>
            </a:r>
          </a:p>
          <a:p>
            <a:pPr>
              <a:defRPr/>
            </a:pPr>
            <a:r>
              <a:rPr lang="en-US" altLang="en-US" dirty="0" smtClean="0"/>
              <a:t>Types of Reactions POGIL</a:t>
            </a:r>
          </a:p>
          <a:p>
            <a:pPr>
              <a:defRPr/>
            </a:pPr>
            <a:r>
              <a:rPr lang="en-US" altLang="en-US" dirty="0" smtClean="0"/>
              <a:t>HW:  Balancing Equations and Word Equations WS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92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By the end of today you should be able to: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Translate a chemical equation from words to formula and formula to words. </a:t>
            </a:r>
          </a:p>
          <a:p>
            <a:pPr>
              <a:buFont typeface="Arial"/>
              <a:buChar char="•"/>
            </a:pPr>
            <a:r>
              <a:rPr lang="en-US" dirty="0" smtClean="0"/>
              <a:t>Balance a chemical equation.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Begin to recognize the 5 types of chemical reactions.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620000" cy="304800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990000"/>
                </a:solidFill>
                <a:latin typeface="Times New Roman" pitchFamily="18" charset="0"/>
              </a:rPr>
              <a:t>Ch. 8 Notes -- Chemical Reactions</a:t>
            </a:r>
            <a:r>
              <a:rPr lang="en-US" sz="4000">
                <a:latin typeface="Times New Roman" pitchFamily="18" charset="0"/>
              </a:rPr>
              <a:t> </a:t>
            </a:r>
            <a:endParaRPr lang="en-US" sz="360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81000"/>
            <a:ext cx="8991600" cy="6324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Chemical equations give information in two major areas: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dirty="0">
                <a:latin typeface="Times New Roman" pitchFamily="18" charset="0"/>
              </a:rPr>
              <a:t>1.  _____________ and ______________ of the reaction.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dirty="0">
                <a:latin typeface="Times New Roman" pitchFamily="18" charset="0"/>
              </a:rPr>
              <a:t>2.  Coefficients of a balanced chemical equation tell us the ______ of the substances involved.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400" i="1" dirty="0">
                <a:solidFill>
                  <a:srgbClr val="009900"/>
                </a:solidFill>
                <a:latin typeface="Times New Roman" pitchFamily="18" charset="0"/>
              </a:rPr>
              <a:t>Example of a Balanced Chemical Equation:</a:t>
            </a:r>
            <a:r>
              <a:rPr lang="en-US" sz="2400" dirty="0">
                <a:latin typeface="Times New Roman" pitchFamily="18" charset="0"/>
              </a:rPr>
              <a:t> 2H</a:t>
            </a:r>
            <a:r>
              <a:rPr lang="en-US" sz="2400" baseline="-25000" dirty="0">
                <a:latin typeface="Times New Roman" pitchFamily="18" charset="0"/>
              </a:rPr>
              <a:t>2 (</a:t>
            </a:r>
            <a:r>
              <a:rPr lang="en-US" sz="2400" baseline="-25000" dirty="0" err="1">
                <a:latin typeface="Times New Roman" pitchFamily="18" charset="0"/>
              </a:rPr>
              <a:t>g</a:t>
            </a:r>
            <a:r>
              <a:rPr lang="en-US" sz="2400" baseline="-25000" dirty="0">
                <a:latin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</a:rPr>
              <a:t> +  O</a:t>
            </a:r>
            <a:r>
              <a:rPr lang="en-US" sz="2400" baseline="-25000" dirty="0">
                <a:latin typeface="Times New Roman" pitchFamily="18" charset="0"/>
              </a:rPr>
              <a:t>2 (</a:t>
            </a:r>
            <a:r>
              <a:rPr lang="en-US" sz="2400" baseline="-25000" dirty="0" err="1">
                <a:latin typeface="Times New Roman" pitchFamily="18" charset="0"/>
              </a:rPr>
              <a:t>g</a:t>
            </a:r>
            <a:r>
              <a:rPr lang="en-US" sz="2400" baseline="-25000" dirty="0">
                <a:latin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latin typeface="Times New Roman" pitchFamily="18" charset="0"/>
              </a:rPr>
              <a:t> 2H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O </a:t>
            </a:r>
            <a:r>
              <a:rPr lang="en-US" sz="2400" baseline="-25000" dirty="0">
                <a:latin typeface="Times New Roman" pitchFamily="18" charset="0"/>
              </a:rPr>
              <a:t>(</a:t>
            </a:r>
            <a:r>
              <a:rPr lang="en-US" sz="2400" baseline="-25000" dirty="0" err="1">
                <a:latin typeface="Times New Roman" pitchFamily="18" charset="0"/>
              </a:rPr>
              <a:t>g</a:t>
            </a:r>
            <a:r>
              <a:rPr lang="en-US" sz="2400" baseline="-25000" dirty="0">
                <a:latin typeface="Times New Roman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</a:rPr>
              <a:t>Review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</a:rPr>
              <a:t>  Reactants are on the ______ side of the arrow, and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</a:rPr>
              <a:t>products are on the __________ side.  The arrow means “________”,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latin typeface="Times New Roman" pitchFamily="18" charset="0"/>
              </a:rPr>
              <a:t>or “reacts to produce” when read aloud.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900" dirty="0"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35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From our example, hydrogen reacts with oxygen in a ___:___ ratio.</a:t>
            </a:r>
          </a:p>
          <a:p>
            <a:pPr>
              <a:spcBef>
                <a:spcPct val="0"/>
              </a:spcBef>
              <a:spcAft>
                <a:spcPct val="35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The coefficients represent either the number of _________ or molecules present.  </a:t>
            </a:r>
          </a:p>
          <a:p>
            <a:pPr>
              <a:spcBef>
                <a:spcPct val="0"/>
              </a:spcBef>
              <a:spcAft>
                <a:spcPct val="35000"/>
              </a:spcAft>
              <a:buSzPct val="150000"/>
            </a:pPr>
            <a:r>
              <a:rPr lang="en-US" sz="2400" dirty="0">
                <a:latin typeface="Times New Roman" pitchFamily="18" charset="0"/>
              </a:rPr>
              <a:t>The coefficients can also represent _________ if the substances are </a:t>
            </a:r>
            <a:r>
              <a:rPr lang="en-US" sz="2400" dirty="0">
                <a:latin typeface="Times New Roman" pitchFamily="18" charset="0"/>
              </a:rPr>
              <a:t>gasses</a:t>
            </a:r>
            <a:r>
              <a:rPr lang="en-US" sz="2400" dirty="0">
                <a:latin typeface="Times New Roman" pitchFamily="18" charset="0"/>
              </a:rPr>
              <a:t>.         </a:t>
            </a:r>
          </a:p>
          <a:p>
            <a:pPr algn="ctr">
              <a:spcBef>
                <a:spcPct val="0"/>
              </a:spcBef>
              <a:spcAft>
                <a:spcPct val="30000"/>
              </a:spcAft>
              <a:buSzPct val="150000"/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(1 mole = 6.02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10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</a:rPr>
              <a:t>23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molecules, 1 mole of gas= 22.4 Liters)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914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Reactants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0" y="9144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products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296400" y="14478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amount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334000" y="29718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left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8763000" y="3276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yields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267200" y="3276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right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458200" y="4191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   2   1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924800" y="4648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moles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477000" y="5562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liters</a:t>
            </a:r>
          </a:p>
        </p:txBody>
      </p:sp>
    </p:spTree>
    <p:extLst>
      <p:ext uri="{BB962C8B-B14F-4D97-AF65-F5344CB8AC3E}">
        <p14:creationId xmlns:p14="http://schemas.microsoft.com/office/powerpoint/2010/main" val="383800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  <p:bldP spid="256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800">
                <a:solidFill>
                  <a:srgbClr val="990000"/>
                </a:solidFill>
                <a:latin typeface="Times New Roman" pitchFamily="18" charset="0"/>
              </a:rPr>
              <a:t>Common Symbols used in Chemical Equations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600200" y="609601"/>
            <a:ext cx="8991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(See Table 8.1)</a:t>
            </a:r>
          </a:p>
          <a:p>
            <a:r>
              <a:rPr lang="en-US"/>
              <a:t>    </a:t>
            </a:r>
            <a:r>
              <a:rPr lang="en-US">
                <a:solidFill>
                  <a:srgbClr val="0000FF"/>
                </a:solidFill>
              </a:rPr>
              <a:t>+ </a:t>
            </a:r>
            <a:r>
              <a:rPr lang="en-US"/>
              <a:t>	=  used to separate 2 reactants or 2 products from each other</a:t>
            </a:r>
          </a:p>
          <a:p>
            <a:r>
              <a:rPr lang="en-US">
                <a:cs typeface="Times New Roman" pitchFamily="18" charset="0"/>
              </a:rPr>
              <a:t>   </a:t>
            </a:r>
            <a:r>
              <a:rPr lang="en-US" sz="3600">
                <a:solidFill>
                  <a:srgbClr val="0000FF"/>
                </a:solidFill>
                <a:cs typeface="Times New Roman" pitchFamily="18" charset="0"/>
              </a:rPr>
              <a:t>→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   </a:t>
            </a:r>
            <a:r>
              <a:rPr lang="en-US"/>
              <a:t>=  “yields” or “reacts to produce” </a:t>
            </a:r>
          </a:p>
          <a:p>
            <a:r>
              <a:rPr lang="en-US"/>
              <a:t>	 =  _____________ reaction (like a rechargeable battery)</a:t>
            </a:r>
          </a:p>
          <a:p>
            <a:endParaRPr lang="en-US" sz="1600"/>
          </a:p>
          <a:p>
            <a:r>
              <a:rPr lang="en-US">
                <a:solidFill>
                  <a:srgbClr val="0000FF"/>
                </a:solidFill>
              </a:rPr>
              <a:t>(s) (l) (g) (aq)</a:t>
            </a:r>
            <a:r>
              <a:rPr lang="en-US"/>
              <a:t>  =  phase of matter: (solid, liquid, gas, or “aqueous”)</a:t>
            </a:r>
          </a:p>
          <a:p>
            <a:r>
              <a:rPr lang="en-US"/>
              <a:t/>
            </a:r>
            <a:br>
              <a:rPr lang="en-US"/>
            </a:br>
            <a:r>
              <a:rPr lang="en-US"/>
              <a:t>	=  ___________ supplied to the reaction</a:t>
            </a:r>
          </a:p>
          <a:p>
            <a:endParaRPr lang="en-US"/>
          </a:p>
          <a:p>
            <a:r>
              <a:rPr lang="en-US"/>
              <a:t>  </a:t>
            </a:r>
            <a:r>
              <a:rPr lang="en-US" b="1">
                <a:solidFill>
                  <a:srgbClr val="0000FF"/>
                </a:solidFill>
              </a:rPr>
              <a:t>MnO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aseline="-25000"/>
              <a:t>    </a:t>
            </a:r>
            <a:r>
              <a:rPr lang="en-US"/>
              <a:t> =  a catalyst, (in this case, MnO</a:t>
            </a:r>
            <a:r>
              <a:rPr lang="en-US" baseline="-25000"/>
              <a:t>2</a:t>
            </a:r>
            <a:r>
              <a:rPr lang="en-US"/>
              <a:t>), is used to ________ ____ 	      the 	reaction.</a:t>
            </a:r>
          </a:p>
          <a:p>
            <a:endParaRPr lang="en-US" sz="1200"/>
          </a:p>
          <a:p>
            <a:r>
              <a:rPr lang="en-US"/>
              <a:t> 	= _______ given off as a product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	= ______ precipitate produced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905000" y="2057400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1905000" y="2209800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1905000" y="3505200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2057400" y="3200400"/>
            <a:ext cx="304800" cy="228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752600" y="4419600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438400" y="59436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2438400" y="48768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200400" y="19050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reversible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124200" y="3200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heat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8458200" y="39624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speed    up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743200" y="48768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gas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2667000" y="5943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solid</a:t>
            </a:r>
          </a:p>
        </p:txBody>
      </p:sp>
    </p:spTree>
    <p:extLst>
      <p:ext uri="{BB962C8B-B14F-4D97-AF65-F5344CB8AC3E}">
        <p14:creationId xmlns:p14="http://schemas.microsoft.com/office/powerpoint/2010/main" val="14030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  <p:bldP spid="30737" grpId="0"/>
      <p:bldP spid="30738" grpId="0"/>
      <p:bldP spid="30739" grpId="0"/>
      <p:bldP spid="307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rgbClr val="990000"/>
                </a:solidFill>
                <a:latin typeface="Times New Roman" pitchFamily="18" charset="0"/>
              </a:rPr>
              <a:t>Decoding Common Chemical Equation Symbols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600200" y="609601"/>
            <a:ext cx="899160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9900"/>
                </a:solidFill>
              </a:rPr>
              <a:t>Practice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b="1" dirty="0">
                <a:solidFill>
                  <a:srgbClr val="009900"/>
                </a:solidFill>
              </a:rPr>
              <a:t>Problems</a:t>
            </a:r>
            <a:r>
              <a:rPr lang="en-US" dirty="0">
                <a:solidFill>
                  <a:srgbClr val="009900"/>
                </a:solidFill>
              </a:rPr>
              <a:t>:</a:t>
            </a:r>
            <a:r>
              <a:rPr lang="en-US" dirty="0"/>
              <a:t>  Describe the following reactions using complete sentences.</a:t>
            </a:r>
          </a:p>
          <a:p>
            <a:r>
              <a:rPr lang="en-US" dirty="0"/>
              <a:t>a)   NaHCO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baseline="-25000" dirty="0"/>
              <a:t>(s)</a:t>
            </a:r>
            <a:r>
              <a:rPr lang="en-US" dirty="0"/>
              <a:t>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sz="32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baseline="-25000" dirty="0"/>
              <a:t>(l)</a:t>
            </a:r>
            <a:r>
              <a:rPr lang="en-US" dirty="0"/>
              <a:t> + CO</a:t>
            </a:r>
            <a:r>
              <a:rPr lang="en-US" baseline="-25000" dirty="0"/>
              <a:t>2 </a:t>
            </a:r>
            <a:endParaRPr lang="en-US" sz="6600" baseline="-25000" dirty="0"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b)  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BaCl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sz="3200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+  BaSO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-25000" dirty="0"/>
              <a:t>(s)</a:t>
            </a:r>
          </a:p>
          <a:p>
            <a:endParaRPr lang="en-US" baseline="-25000" dirty="0"/>
          </a:p>
          <a:p>
            <a:endParaRPr lang="en-US" baseline="-250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c) Write a chemical equation from the following description: “Sodium plus bromine, when heated, reacts to produce solid sodium bromide.”</a:t>
            </a:r>
          </a:p>
          <a:p>
            <a:pPr>
              <a:spcAft>
                <a:spcPct val="50000"/>
              </a:spcAft>
            </a:pPr>
            <a:endParaRPr lang="en-US" dirty="0"/>
          </a:p>
          <a:p>
            <a:pPr>
              <a:spcAft>
                <a:spcPct val="50000"/>
              </a:spcAft>
            </a:pPr>
            <a:endParaRPr lang="en-US" dirty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8458200" y="1447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828800" y="2057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Solid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590800" y="20574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sodium bicarbonate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105400" y="2057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plus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638800" y="2057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6600CC"/>
                </a:solidFill>
              </a:rPr>
              <a:t>aqueous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858000" y="20574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hydrochloric acid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8991600" y="2057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yields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828800" y="25908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aqueous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971800" y="25908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sodium chloride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029200" y="25908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plus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486400" y="25908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water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172200" y="25908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plus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781800" y="25908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carbon dioxide gas.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Aqueous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200400" y="38862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sulfuric acid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876800" y="3886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plus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5410200" y="3886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aqueous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629400" y="38862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barium chloride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8534400" y="38862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yields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981200" y="4419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aqueous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124200" y="44196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hydrochloric acid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5410200" y="4419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plus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5791200" y="44196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solid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172200" y="44196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 barium sulfate.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3581400" y="6034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Na </a:t>
            </a:r>
            <a:r>
              <a:rPr lang="en-US" sz="2800" baseline="-25000" dirty="0">
                <a:solidFill>
                  <a:srgbClr val="6600CC"/>
                </a:solidFill>
              </a:rPr>
              <a:t>(s)</a:t>
            </a:r>
            <a:r>
              <a:rPr lang="en-US" sz="2800" dirty="0">
                <a:solidFill>
                  <a:srgbClr val="6600CC"/>
                </a:solidFill>
              </a:rPr>
              <a:t>  </a:t>
            </a:r>
            <a:endParaRPr lang="en-US" sz="2800" dirty="0">
              <a:solidFill>
                <a:srgbClr val="6600CC"/>
              </a:solidFill>
            </a:endParaRP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4419600" y="6019801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+  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4724400" y="60198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</a:rPr>
              <a:t>Br</a:t>
            </a:r>
            <a:r>
              <a:rPr lang="en-US" sz="2800" baseline="-25000" dirty="0">
                <a:solidFill>
                  <a:srgbClr val="6600CC"/>
                </a:solidFill>
              </a:rPr>
              <a:t>2</a:t>
            </a:r>
            <a:endParaRPr lang="en-US" sz="2800" dirty="0">
              <a:solidFill>
                <a:srgbClr val="6600CC"/>
              </a:solidFill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5638800" y="60198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00CC"/>
                </a:solidFill>
                <a:sym typeface="Wingdings" pitchFamily="2" charset="2"/>
              </a:rPr>
              <a:t></a:t>
            </a:r>
            <a:r>
              <a:rPr lang="en-US" sz="2800" dirty="0">
                <a:solidFill>
                  <a:srgbClr val="6600CC"/>
                </a:solidFill>
              </a:rPr>
              <a:t>  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6172200" y="6019801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6600CC"/>
                </a:solidFill>
              </a:rPr>
              <a:t>NaBr</a:t>
            </a:r>
            <a:r>
              <a:rPr lang="en-US" sz="2800" dirty="0">
                <a:solidFill>
                  <a:srgbClr val="6600CC"/>
                </a:solidFill>
              </a:rPr>
              <a:t> </a:t>
            </a:r>
            <a:r>
              <a:rPr lang="en-US" sz="2800" baseline="-25000" dirty="0">
                <a:solidFill>
                  <a:srgbClr val="6600CC"/>
                </a:solidFill>
              </a:rPr>
              <a:t>(s)</a:t>
            </a:r>
            <a:r>
              <a:rPr lang="en-US" sz="2800" dirty="0">
                <a:solidFill>
                  <a:srgbClr val="6600CC"/>
                </a:solidFill>
              </a:rPr>
              <a:t>  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5257800" y="614045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aseline="-25000" dirty="0">
                <a:solidFill>
                  <a:srgbClr val="6600CC"/>
                </a:solidFill>
              </a:rPr>
              <a:t>(l)</a:t>
            </a:r>
          </a:p>
        </p:txBody>
      </p:sp>
      <p:sp>
        <p:nvSpPr>
          <p:cNvPr id="36903" name="AutoShape 39"/>
          <p:cNvSpPr>
            <a:spLocks noChangeArrowheads="1"/>
          </p:cNvSpPr>
          <p:nvPr/>
        </p:nvSpPr>
        <p:spPr bwMode="auto">
          <a:xfrm>
            <a:off x="5791200" y="59436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36872" grpId="0"/>
      <p:bldP spid="36873" grpId="0"/>
      <p:bldP spid="36874" grpId="0"/>
      <p:bldP spid="36875" grpId="0"/>
      <p:bldP spid="36876" grpId="0"/>
      <p:bldP spid="36877" grpId="0"/>
      <p:bldP spid="36878" grpId="0"/>
      <p:bldP spid="36879" grpId="0"/>
      <p:bldP spid="36880" grpId="0"/>
      <p:bldP spid="36881" grpId="0"/>
      <p:bldP spid="36882" grpId="0"/>
      <p:bldP spid="36883" grpId="0"/>
      <p:bldP spid="36884" grpId="0"/>
      <p:bldP spid="36885" grpId="0"/>
      <p:bldP spid="36886" grpId="0"/>
      <p:bldP spid="36887" grpId="0"/>
      <p:bldP spid="36888" grpId="0"/>
      <p:bldP spid="36889" grpId="0"/>
      <p:bldP spid="36890" grpId="0"/>
      <p:bldP spid="36893" grpId="0"/>
      <p:bldP spid="36894" grpId="0"/>
      <p:bldP spid="36896" grpId="0"/>
      <p:bldP spid="36897" grpId="0"/>
      <p:bldP spid="36898" grpId="0"/>
      <p:bldP spid="36899" grpId="0"/>
      <p:bldP spid="36900" grpId="0"/>
      <p:bldP spid="36902" grpId="0"/>
      <p:bldP spid="369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Balancing Chemical Equations: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notes write down the rules for balancing a chemical equation from the next 2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Steps to Balancing and Equation Part 1 (Balancing the Compounds)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Symbols for Reactants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Symbols for Products:</a:t>
            </a:r>
          </a:p>
          <a:p>
            <a:pPr marL="0" indent="0">
              <a:buNone/>
            </a:pPr>
            <a:r>
              <a:rPr lang="en-US" sz="2400" dirty="0"/>
              <a:t>A: Combination:  2 elements or molecules combine (stick them side by side) to make products</a:t>
            </a:r>
          </a:p>
          <a:p>
            <a:pPr marL="0" indent="0">
              <a:buNone/>
            </a:pPr>
            <a:r>
              <a:rPr lang="en-US" sz="2400" dirty="0"/>
              <a:t>B:  Decomposition: 1 molecule makes 2 parts (take it apart _____+ _____)</a:t>
            </a:r>
          </a:p>
          <a:p>
            <a:pPr marL="0" indent="0">
              <a:buNone/>
            </a:pPr>
            <a:r>
              <a:rPr lang="en-US" sz="2400" dirty="0"/>
              <a:t>C.  Single Replacement: single + ionic and single guys replaces the same in the ionic.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D. Double Replacement:  2 </a:t>
            </a:r>
            <a:r>
              <a:rPr lang="en-US" sz="2000" dirty="0" err="1"/>
              <a:t>ionics</a:t>
            </a:r>
            <a:r>
              <a:rPr lang="en-US" sz="2000" dirty="0"/>
              <a:t> trade partners 1,2 and 3,4 make 1,4 and 3,2.</a:t>
            </a:r>
          </a:p>
          <a:p>
            <a:pPr marL="457200" indent="-457200">
              <a:buAutoNum type="arabicPeriod" startAt="3"/>
            </a:pPr>
            <a:r>
              <a:rPr lang="en-US" sz="2000" dirty="0"/>
              <a:t>Check charges in compounds</a:t>
            </a:r>
          </a:p>
          <a:p>
            <a:pPr marL="457200" indent="-457200">
              <a:buAutoNum type="arabicPeriod" startAt="3"/>
            </a:pPr>
            <a:r>
              <a:rPr lang="en-US" sz="2000" dirty="0"/>
              <a:t>Drop cross (make sure you check your </a:t>
            </a:r>
            <a:r>
              <a:rPr lang="en-US" sz="2000" dirty="0" err="1"/>
              <a:t>criss-cross</a:t>
            </a:r>
            <a:r>
              <a:rPr lang="en-US" sz="2000" dirty="0"/>
              <a:t> for correct chemical formulas)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76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Steps to Balancing an Equation Part 2(the actual equation)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sz="2000" dirty="0"/>
              <a:t>Double Cross (biggest coefficient trades)</a:t>
            </a:r>
          </a:p>
          <a:p>
            <a:pPr marL="514350" indent="-514350">
              <a:buAutoNum type="arabicPeriod" startAt="5"/>
            </a:pPr>
            <a:r>
              <a:rPr lang="en-US" sz="2000" dirty="0"/>
              <a:t>Match another element</a:t>
            </a:r>
          </a:p>
          <a:p>
            <a:pPr marL="514350" indent="-514350">
              <a:buAutoNum type="arabicPeriod" startAt="5"/>
            </a:pPr>
            <a:r>
              <a:rPr lang="en-US" sz="2000" dirty="0"/>
              <a:t>Match another element</a:t>
            </a:r>
          </a:p>
          <a:p>
            <a:pPr marL="514350" indent="-514350">
              <a:buAutoNum type="arabicPeriod" startAt="5"/>
            </a:pPr>
            <a:r>
              <a:rPr lang="en-US" sz="2000" dirty="0"/>
              <a:t>Check to make sure that the equation is balanced.</a:t>
            </a:r>
          </a:p>
          <a:p>
            <a:pPr marL="514350" indent="-514350">
              <a:buAutoNum type="arabicPeriod" startAt="5"/>
            </a:pPr>
            <a:r>
              <a:rPr lang="en-US" sz="2000" dirty="0"/>
              <a:t>Reduce coefficients to lowest terms.</a:t>
            </a:r>
            <a:endParaRPr lang="en-US" sz="2000" dirty="0"/>
          </a:p>
        </p:txBody>
      </p:sp>
      <p:pic>
        <p:nvPicPr>
          <p:cNvPr id="1026" name="Picture 2" descr="http://3.bp.blogspot.com/-N44f6Hx0-a0/TaKOGdJ4nUI/AAAAAAAAABc/PNCyDtwBhDQ/s1600/chem+cartoon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339181"/>
            <a:ext cx="2286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0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Office PowerPoint</Application>
  <PresentationFormat>Widescreen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Balancing Equations/Word Equations</vt:lpstr>
      <vt:lpstr>Agenda Day 1</vt:lpstr>
      <vt:lpstr>By the end of today you should be able to:</vt:lpstr>
      <vt:lpstr>Ch. 8 Notes -- Chemical Reactions </vt:lpstr>
      <vt:lpstr>Common Symbols used in Chemical Equations</vt:lpstr>
      <vt:lpstr>Decoding Common Chemical Equation Symbols </vt:lpstr>
      <vt:lpstr>Balancing Chemical Equations:</vt:lpstr>
      <vt:lpstr>Steps to Balancing and Equation Part 1 (Balancing the Compounds)</vt:lpstr>
      <vt:lpstr>Steps to Balancing an Equation Part 2(the actual equation)</vt:lpstr>
      <vt:lpstr>Let’s Practice</vt:lpstr>
      <vt:lpstr>Balancing Chemical Equation Practice </vt:lpstr>
      <vt:lpstr>Here is a really big one to balance </vt:lpstr>
      <vt:lpstr>Time to Think</vt:lpstr>
      <vt:lpstr>POGIL</vt:lpstr>
      <vt:lpstr>POGIL Questions</vt:lpstr>
      <vt:lpstr>HW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Equations/Word Equations</dc:title>
  <dc:creator>Christian Spencer</dc:creator>
  <cp:lastModifiedBy>Christian Spencer</cp:lastModifiedBy>
  <cp:revision>1</cp:revision>
  <dcterms:created xsi:type="dcterms:W3CDTF">2016-01-21T01:37:12Z</dcterms:created>
  <dcterms:modified xsi:type="dcterms:W3CDTF">2016-01-21T01:37:50Z</dcterms:modified>
</cp:coreProperties>
</file>