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8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98AC9-FB18-465E-B354-BBD91DC19A0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2B79E-D0F4-483B-9AF2-ABA11519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5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91EB3-9560-824E-BC2D-92F5CC3725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6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1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8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5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9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8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4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3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6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4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2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85654-FFDB-465E-954A-FB9385127FB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6C1B-2174-453C-9019-76D5F88E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5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Agenda Day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Warm-up: SR reactions</a:t>
            </a:r>
          </a:p>
          <a:p>
            <a:r>
              <a:rPr lang="en-US" dirty="0" smtClean="0"/>
              <a:t>Collect SR WS </a:t>
            </a:r>
          </a:p>
          <a:p>
            <a:r>
              <a:rPr lang="en-US" dirty="0" smtClean="0"/>
              <a:t>Notes over double-replacement reactions</a:t>
            </a:r>
          </a:p>
          <a:p>
            <a:r>
              <a:rPr lang="en-US" dirty="0" smtClean="0"/>
              <a:t>Demos</a:t>
            </a:r>
          </a:p>
          <a:p>
            <a:r>
              <a:rPr lang="en-US" dirty="0" smtClean="0"/>
              <a:t>Double Replacement WS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98694"/>
            <a:ext cx="4038600" cy="3728974"/>
          </a:xfrm>
        </p:spPr>
      </p:pic>
    </p:spTree>
    <p:extLst>
      <p:ext uri="{BB962C8B-B14F-4D97-AF65-F5344CB8AC3E}">
        <p14:creationId xmlns:p14="http://schemas.microsoft.com/office/powerpoint/2010/main" val="3793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Review Single Replacement Reactions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4213743" cy="4572000"/>
          </a:xfrm>
        </p:spPr>
        <p:txBody>
          <a:bodyPr/>
          <a:lstStyle/>
          <a:p>
            <a:r>
              <a:rPr lang="en-US" dirty="0" smtClean="0"/>
              <a:t>Single element reactant must be higher up (more reactive) than the element in the compound.</a:t>
            </a:r>
          </a:p>
          <a:p>
            <a:r>
              <a:rPr lang="en-US" dirty="0" smtClean="0"/>
              <a:t>Don’t forget to check the charges to get proper chemical formulas.</a:t>
            </a:r>
          </a:p>
          <a:p>
            <a:r>
              <a:rPr lang="en-US" dirty="0" err="1" smtClean="0"/>
              <a:t>HONClBrIF’s</a:t>
            </a:r>
            <a:r>
              <a:rPr lang="en-US" dirty="0" smtClean="0"/>
              <a:t>!!!!!!!!!</a:t>
            </a:r>
            <a:endParaRPr lang="en-US" dirty="0"/>
          </a:p>
        </p:txBody>
      </p:sp>
      <p:pic>
        <p:nvPicPr>
          <p:cNvPr id="1026" name="Picture 2" descr="http://ww2.valdosta.edu/~arsmith/single%20replacemen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354" y="2133600"/>
            <a:ext cx="4155806" cy="328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04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304800"/>
            <a:ext cx="8915400" cy="914400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Warm-up: Single </a:t>
            </a:r>
            <a:r>
              <a:rPr lang="en-US" sz="3000" dirty="0">
                <a:solidFill>
                  <a:srgbClr val="FF0000"/>
                </a:solidFill>
              </a:rPr>
              <a:t>Replacement </a:t>
            </a:r>
            <a:r>
              <a:rPr lang="en-US" sz="3000" dirty="0" err="1">
                <a:solidFill>
                  <a:srgbClr val="FF0000"/>
                </a:solidFill>
              </a:rPr>
              <a:t>Rxns</a:t>
            </a:r>
            <a:r>
              <a:rPr lang="en-US" sz="3000" dirty="0">
                <a:solidFill>
                  <a:srgbClr val="FF0000"/>
                </a:solidFill>
              </a:rPr>
              <a:t>:</a:t>
            </a:r>
            <a:r>
              <a:rPr lang="en-US" sz="3000" dirty="0">
                <a:solidFill>
                  <a:srgbClr val="FF0000"/>
                </a:solidFill>
              </a:rPr>
              <a:t> Will </a:t>
            </a:r>
            <a:r>
              <a:rPr lang="en-US" sz="3000" dirty="0">
                <a:solidFill>
                  <a:srgbClr val="FF0000"/>
                </a:solidFill>
              </a:rPr>
              <a:t>they go?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b="1" dirty="0"/>
          </a:p>
          <a:p>
            <a:r>
              <a:rPr lang="en-US" sz="2000" dirty="0"/>
              <a:t>AgNO</a:t>
            </a:r>
            <a:r>
              <a:rPr lang="en-US" sz="2000" baseline="-25000" dirty="0"/>
              <a:t>3</a:t>
            </a:r>
            <a:r>
              <a:rPr lang="en-US" sz="2000" dirty="0"/>
              <a:t>   +   Cu  --------------------&gt;</a:t>
            </a:r>
            <a:r>
              <a:rPr lang="en-US" sz="2000" dirty="0"/>
              <a:t>  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/>
          </a:p>
          <a:p>
            <a:r>
              <a:rPr lang="en-US" sz="2000" dirty="0"/>
              <a:t>Cu   +   Al(NO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  <a:r>
              <a:rPr lang="en-US" sz="2000" baseline="-25000" dirty="0"/>
              <a:t>3</a:t>
            </a:r>
            <a:r>
              <a:rPr lang="en-US" sz="2000" dirty="0"/>
              <a:t>  --------------------</a:t>
            </a:r>
            <a:r>
              <a:rPr lang="en-US" sz="2000" dirty="0"/>
              <a:t>&gt;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b="1" dirty="0"/>
          </a:p>
          <a:p>
            <a:r>
              <a:rPr lang="en-US" sz="2000" dirty="0"/>
              <a:t>Al   </a:t>
            </a:r>
            <a:r>
              <a:rPr lang="en-US" sz="2000" dirty="0"/>
              <a:t>+   Cu(NO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  <a:r>
              <a:rPr lang="en-US" sz="2000" baseline="-25000" dirty="0"/>
              <a:t>2</a:t>
            </a:r>
            <a:r>
              <a:rPr lang="en-US" sz="2000" dirty="0"/>
              <a:t>   -------------------</a:t>
            </a:r>
            <a:r>
              <a:rPr lang="en-US" sz="2000" dirty="0"/>
              <a:t>&gt;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438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rgbClr val="6600CC"/>
                </a:solidFill>
              </a:rPr>
              <a:t>AgNO</a:t>
            </a:r>
            <a:r>
              <a:rPr lang="en-US" b="1" baseline="-25000" dirty="0">
                <a:solidFill>
                  <a:srgbClr val="6600CC"/>
                </a:solidFill>
              </a:rPr>
              <a:t>3</a:t>
            </a:r>
            <a:r>
              <a:rPr lang="en-US" b="1" dirty="0">
                <a:solidFill>
                  <a:srgbClr val="6600CC"/>
                </a:solidFill>
              </a:rPr>
              <a:t> </a:t>
            </a:r>
            <a:r>
              <a:rPr lang="en-US" b="1" baseline="-25000" dirty="0">
                <a:solidFill>
                  <a:srgbClr val="6600CC"/>
                </a:solidFill>
              </a:rPr>
              <a:t>(</a:t>
            </a:r>
            <a:r>
              <a:rPr lang="en-US" b="1" baseline="-25000" dirty="0" err="1">
                <a:solidFill>
                  <a:srgbClr val="6600CC"/>
                </a:solidFill>
              </a:rPr>
              <a:t>aq</a:t>
            </a:r>
            <a:r>
              <a:rPr lang="en-US" b="1" baseline="-25000" dirty="0">
                <a:solidFill>
                  <a:srgbClr val="6600CC"/>
                </a:solidFill>
              </a:rPr>
              <a:t>) </a:t>
            </a:r>
            <a:r>
              <a:rPr lang="en-US" b="1" dirty="0">
                <a:solidFill>
                  <a:srgbClr val="6600CC"/>
                </a:solidFill>
              </a:rPr>
              <a:t>+ Cu </a:t>
            </a:r>
            <a:r>
              <a:rPr lang="en-US" b="1" baseline="-25000" dirty="0">
                <a:solidFill>
                  <a:srgbClr val="6600CC"/>
                </a:solidFill>
              </a:rPr>
              <a:t>(</a:t>
            </a:r>
            <a:r>
              <a:rPr lang="en-US" b="1" baseline="-25000" dirty="0" err="1">
                <a:solidFill>
                  <a:srgbClr val="6600CC"/>
                </a:solidFill>
              </a:rPr>
              <a:t>s</a:t>
            </a:r>
            <a:r>
              <a:rPr lang="en-US" b="1" baseline="-25000" dirty="0">
                <a:solidFill>
                  <a:srgbClr val="6600CC"/>
                </a:solidFill>
              </a:rPr>
              <a:t>) </a:t>
            </a:r>
            <a:r>
              <a:rPr lang="en-US" b="1" dirty="0" err="1">
                <a:solidFill>
                  <a:srgbClr val="6600CC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6600CC"/>
                </a:solidFill>
                <a:sym typeface="Wingdings"/>
              </a:rPr>
              <a:t> CuNO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3</a:t>
            </a:r>
            <a:r>
              <a:rPr lang="en-US" b="1" dirty="0">
                <a:solidFill>
                  <a:srgbClr val="6600CC"/>
                </a:solidFill>
                <a:sym typeface="Wingdings"/>
              </a:rPr>
              <a:t> 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(</a:t>
            </a:r>
            <a:r>
              <a:rPr lang="en-US" b="1" baseline="-25000" dirty="0" err="1">
                <a:solidFill>
                  <a:srgbClr val="6600CC"/>
                </a:solidFill>
                <a:sym typeface="Wingdings"/>
              </a:rPr>
              <a:t>aq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) </a:t>
            </a:r>
            <a:r>
              <a:rPr lang="en-US" b="1" dirty="0">
                <a:solidFill>
                  <a:srgbClr val="6600CC"/>
                </a:solidFill>
                <a:sym typeface="Wingdings"/>
              </a:rPr>
              <a:t>+ Ag 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(</a:t>
            </a:r>
            <a:r>
              <a:rPr lang="en-US" b="1" baseline="-25000" dirty="0" err="1">
                <a:solidFill>
                  <a:srgbClr val="6600CC"/>
                </a:solidFill>
                <a:sym typeface="Wingdings"/>
              </a:rPr>
              <a:t>s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)</a:t>
            </a:r>
            <a:endParaRPr lang="en-US" b="1" baseline="-25000" dirty="0">
              <a:solidFill>
                <a:srgbClr val="66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3581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rgbClr val="6600CC"/>
                </a:solidFill>
              </a:rPr>
              <a:t>No Reaction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0" y="4724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rgbClr val="6600CC"/>
                </a:solidFill>
              </a:rPr>
              <a:t>2 Al </a:t>
            </a:r>
            <a:r>
              <a:rPr lang="en-US" b="1" baseline="-25000" dirty="0">
                <a:solidFill>
                  <a:srgbClr val="6600CC"/>
                </a:solidFill>
              </a:rPr>
              <a:t>(s) </a:t>
            </a:r>
            <a:r>
              <a:rPr lang="en-US" b="1" dirty="0">
                <a:solidFill>
                  <a:srgbClr val="6600CC"/>
                </a:solidFill>
              </a:rPr>
              <a:t>+ 3 Cu(NO</a:t>
            </a:r>
            <a:r>
              <a:rPr lang="en-US" b="1" baseline="-25000" dirty="0">
                <a:solidFill>
                  <a:srgbClr val="6600CC"/>
                </a:solidFill>
              </a:rPr>
              <a:t>3</a:t>
            </a:r>
            <a:r>
              <a:rPr lang="en-US" b="1" dirty="0">
                <a:solidFill>
                  <a:srgbClr val="6600CC"/>
                </a:solidFill>
              </a:rPr>
              <a:t>)</a:t>
            </a:r>
            <a:r>
              <a:rPr lang="en-US" b="1" baseline="-25000" dirty="0">
                <a:solidFill>
                  <a:srgbClr val="6600CC"/>
                </a:solidFill>
              </a:rPr>
              <a:t>2</a:t>
            </a:r>
            <a:r>
              <a:rPr lang="en-US" b="1" dirty="0">
                <a:solidFill>
                  <a:srgbClr val="6600CC"/>
                </a:solidFill>
              </a:rPr>
              <a:t> </a:t>
            </a:r>
            <a:r>
              <a:rPr lang="en-US" b="1" baseline="-25000" dirty="0">
                <a:solidFill>
                  <a:srgbClr val="6600CC"/>
                </a:solidFill>
              </a:rPr>
              <a:t>(</a:t>
            </a:r>
            <a:r>
              <a:rPr lang="en-US" b="1" baseline="-25000" dirty="0" err="1">
                <a:solidFill>
                  <a:srgbClr val="6600CC"/>
                </a:solidFill>
              </a:rPr>
              <a:t>aq</a:t>
            </a:r>
            <a:r>
              <a:rPr lang="en-US" b="1" baseline="-25000" dirty="0">
                <a:solidFill>
                  <a:srgbClr val="6600CC"/>
                </a:solidFill>
              </a:rPr>
              <a:t>) </a:t>
            </a:r>
            <a:r>
              <a:rPr lang="en-US" b="1" dirty="0">
                <a:solidFill>
                  <a:srgbClr val="6600CC"/>
                </a:solidFill>
                <a:sym typeface="Wingdings"/>
              </a:rPr>
              <a:t> 2 Al(NO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3</a:t>
            </a:r>
            <a:r>
              <a:rPr lang="en-US" b="1" dirty="0">
                <a:solidFill>
                  <a:srgbClr val="6600CC"/>
                </a:solidFill>
                <a:sym typeface="Wingdings"/>
              </a:rPr>
              <a:t>)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3</a:t>
            </a:r>
            <a:r>
              <a:rPr lang="en-US" b="1" dirty="0">
                <a:solidFill>
                  <a:srgbClr val="6600CC"/>
                </a:solidFill>
                <a:sym typeface="Wingdings"/>
              </a:rPr>
              <a:t> 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(</a:t>
            </a:r>
            <a:r>
              <a:rPr lang="en-US" b="1" baseline="-25000" dirty="0" err="1">
                <a:solidFill>
                  <a:srgbClr val="6600CC"/>
                </a:solidFill>
                <a:sym typeface="Wingdings"/>
              </a:rPr>
              <a:t>aq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) </a:t>
            </a:r>
            <a:r>
              <a:rPr lang="en-US" b="1" dirty="0">
                <a:solidFill>
                  <a:srgbClr val="6600CC"/>
                </a:solidFill>
                <a:sym typeface="Wingdings"/>
              </a:rPr>
              <a:t>+ 3 Cu </a:t>
            </a:r>
            <a:r>
              <a:rPr lang="en-US" b="1" baseline="-25000" dirty="0">
                <a:solidFill>
                  <a:srgbClr val="6600CC"/>
                </a:solidFill>
                <a:sym typeface="Wingdings"/>
              </a:rPr>
              <a:t>(s)</a:t>
            </a:r>
            <a:endParaRPr lang="en-US" b="1" baseline="-25000" dirty="0">
              <a:solidFill>
                <a:srgbClr val="66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914401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reaction occurs predict the products and balance the equation. If a reaction does not occur write no reaction.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37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533400"/>
            <a:ext cx="8839200" cy="6324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dirty="0">
                <a:latin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</a:rPr>
              <a:t>_______________ Replacement: (sometimes called “Ionic”)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A reaction between _____ ________________ that are dissolved in water that produces _____ ________________ , one of which is ________________. 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Water or a gas may be one of the two compounds being produced. </a:t>
            </a:r>
          </a:p>
          <a:p>
            <a:pPr algn="ctr"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General Form:	  ____  + ____  </a:t>
            </a:r>
            <a:r>
              <a:rPr lang="en-US" sz="2400" dirty="0" err="1">
                <a:solidFill>
                  <a:srgbClr val="333399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solidFill>
                  <a:srgbClr val="333399"/>
                </a:solidFill>
                <a:latin typeface="Times New Roman" pitchFamily="18" charset="0"/>
              </a:rPr>
              <a:t>  ____  +  ____</a:t>
            </a:r>
          </a:p>
          <a:p>
            <a:pPr algn="ctr"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endParaRPr lang="en-US" sz="2400" dirty="0">
              <a:solidFill>
                <a:srgbClr val="333399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 You must use the 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Solubility</a:t>
            </a:r>
            <a:r>
              <a:rPr lang="en-US" sz="2400" i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Chart</a:t>
            </a:r>
            <a:r>
              <a:rPr lang="en-US" sz="2400" dirty="0">
                <a:latin typeface="Times New Roman" pitchFamily="18" charset="0"/>
              </a:rPr>
              <a:t> to see which product is the precipitate. 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Table A-7</a:t>
            </a:r>
            <a:r>
              <a:rPr lang="en-US" sz="2400" dirty="0">
                <a:latin typeface="Times New Roman" pitchFamily="18" charset="0"/>
              </a:rPr>
              <a:t> on p.887      ___ or _____= precipitate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i="1" dirty="0">
                <a:solidFill>
                  <a:srgbClr val="009900"/>
                </a:solidFill>
                <a:latin typeface="Times New Roman" pitchFamily="18" charset="0"/>
              </a:rPr>
              <a:t>	Examples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</a:rPr>
              <a:t> 	 CaCl</a:t>
            </a:r>
            <a:r>
              <a:rPr lang="en-US" sz="2400" baseline="-25000" dirty="0">
                <a:latin typeface="Times New Roman" pitchFamily="18" charset="0"/>
              </a:rPr>
              <a:t>2 (</a:t>
            </a:r>
            <a:r>
              <a:rPr lang="en-US" sz="2400" baseline="-25000" dirty="0" err="1">
                <a:latin typeface="Times New Roman" pitchFamily="18" charset="0"/>
              </a:rPr>
              <a:t>aq</a:t>
            </a:r>
            <a:r>
              <a:rPr lang="en-US" sz="2400" baseline="-25000" dirty="0">
                <a:latin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</a:rPr>
              <a:t>  +    AgNO</a:t>
            </a:r>
            <a:r>
              <a:rPr lang="en-US" sz="2400" baseline="-25000" dirty="0">
                <a:latin typeface="Times New Roman" pitchFamily="18" charset="0"/>
              </a:rPr>
              <a:t>3 (</a:t>
            </a:r>
            <a:r>
              <a:rPr lang="en-US" sz="2400" baseline="-25000" dirty="0" err="1">
                <a:latin typeface="Times New Roman" pitchFamily="18" charset="0"/>
              </a:rPr>
              <a:t>aq</a:t>
            </a:r>
            <a:r>
              <a:rPr lang="en-US" sz="2400" baseline="-25000" dirty="0">
                <a:latin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latin typeface="Times New Roman" pitchFamily="18" charset="0"/>
              </a:rPr>
              <a:t> _________  + ________   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endParaRPr lang="en-US" sz="1000" dirty="0"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sz="2400" dirty="0">
                <a:latin typeface="Times New Roman" pitchFamily="18" charset="0"/>
              </a:rPr>
              <a:t>			    </a:t>
            </a:r>
            <a:r>
              <a:rPr lang="en-US" sz="2400" dirty="0" err="1">
                <a:latin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(</a:t>
            </a:r>
            <a:r>
              <a:rPr lang="en-US" sz="2400" baseline="-25000" dirty="0" err="1">
                <a:latin typeface="Times New Roman" pitchFamily="18" charset="0"/>
              </a:rPr>
              <a:t>aq</a:t>
            </a:r>
            <a:r>
              <a:rPr lang="en-US" sz="2400" baseline="-25000" dirty="0">
                <a:latin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</a:rPr>
              <a:t>  +   </a:t>
            </a:r>
            <a:r>
              <a:rPr lang="en-US" sz="2400" dirty="0" err="1">
                <a:latin typeface="Times New Roman" pitchFamily="18" charset="0"/>
              </a:rPr>
              <a:t>HCl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(</a:t>
            </a:r>
            <a:r>
              <a:rPr lang="en-US" sz="2400" baseline="-25000" dirty="0" err="1">
                <a:latin typeface="Times New Roman" pitchFamily="18" charset="0"/>
              </a:rPr>
              <a:t>aq</a:t>
            </a:r>
            <a:r>
              <a:rPr lang="en-US" sz="2400" baseline="-25000" dirty="0">
                <a:latin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latin typeface="Times New Roman" pitchFamily="18" charset="0"/>
              </a:rPr>
              <a:t>  ________  + ________ </a:t>
            </a:r>
            <a:endParaRPr lang="en-US" sz="2400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57200"/>
          </a:xfrm>
          <a:noFill/>
          <a:ln/>
        </p:spPr>
        <p:txBody>
          <a:bodyPr/>
          <a:lstStyle/>
          <a:p>
            <a:r>
              <a:rPr lang="en-US" sz="2400">
                <a:solidFill>
                  <a:srgbClr val="990000"/>
                </a:solidFill>
                <a:latin typeface="Times New Roman" pitchFamily="18" charset="0"/>
              </a:rPr>
              <a:t>General Types of Reactions </a:t>
            </a:r>
            <a:r>
              <a:rPr lang="en-US" sz="2400" i="1">
                <a:solidFill>
                  <a:srgbClr val="990000"/>
                </a:solidFill>
                <a:latin typeface="Times New Roman" pitchFamily="18" charset="0"/>
              </a:rPr>
              <a:t>(Continued)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667000" y="5334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Double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495800" y="10668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two          compounds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648200" y="14478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two          compounds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514600" y="18288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insoluble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029200" y="2819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AX</a:t>
            </a:r>
            <a:r>
              <a:rPr lang="en-US" baseline="-25000">
                <a:solidFill>
                  <a:srgbClr val="6600CC"/>
                </a:solidFill>
              </a:rPr>
              <a:t>(aq)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019800" y="2819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BY</a:t>
            </a:r>
            <a:r>
              <a:rPr lang="en-US" baseline="-25000">
                <a:solidFill>
                  <a:srgbClr val="6600CC"/>
                </a:solidFill>
              </a:rPr>
              <a:t>(aq)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162800" y="2819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AY</a:t>
            </a:r>
            <a:r>
              <a:rPr lang="en-US" baseline="-25000">
                <a:solidFill>
                  <a:srgbClr val="6600CC"/>
                </a:solidFill>
              </a:rPr>
              <a:t>(aq)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8382000" y="2819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BX</a:t>
            </a:r>
            <a:r>
              <a:rPr lang="en-US" baseline="-25000">
                <a:solidFill>
                  <a:srgbClr val="6600CC"/>
                </a:solidFill>
              </a:rPr>
              <a:t>(s)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029200" y="4876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I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943600" y="4876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sS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7086600" y="53340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Ca(NO</a:t>
            </a:r>
            <a:r>
              <a:rPr lang="en-US" baseline="-25000">
                <a:solidFill>
                  <a:srgbClr val="6600CC"/>
                </a:solidFill>
              </a:rPr>
              <a:t>3</a:t>
            </a:r>
            <a:r>
              <a:rPr lang="en-US">
                <a:solidFill>
                  <a:srgbClr val="6600CC"/>
                </a:solidFill>
              </a:rPr>
              <a:t>)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8915400" y="54102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AgCl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8305800" y="53340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-25000">
                <a:solidFill>
                  <a:srgbClr val="6600CC"/>
                </a:solidFill>
              </a:rPr>
              <a:t>(aq)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9829800" y="5334000"/>
            <a:ext cx="0" cy="45720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8991600" y="61722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</a:t>
            </a:r>
            <a:r>
              <a:rPr lang="en-US" baseline="-25000">
                <a:solidFill>
                  <a:srgbClr val="6600CC"/>
                </a:solidFill>
              </a:rPr>
              <a:t>2</a:t>
            </a:r>
            <a:r>
              <a:rPr lang="en-US">
                <a:solidFill>
                  <a:srgbClr val="6600CC"/>
                </a:solidFill>
              </a:rPr>
              <a:t>O </a:t>
            </a:r>
            <a:r>
              <a:rPr lang="en-US" baseline="-25000">
                <a:solidFill>
                  <a:srgbClr val="6600CC"/>
                </a:solidFill>
              </a:rPr>
              <a:t>(l)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7239000" y="61722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NaCl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7924800" y="60960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-25000">
                <a:solidFill>
                  <a:srgbClr val="6600CC"/>
                </a:solidFill>
              </a:rPr>
              <a:t>(aq)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45080" name="Freeform 24"/>
          <p:cNvSpPr>
            <a:spLocks/>
          </p:cNvSpPr>
          <p:nvPr/>
        </p:nvSpPr>
        <p:spPr bwMode="auto">
          <a:xfrm>
            <a:off x="3810000" y="5257800"/>
            <a:ext cx="1752600" cy="381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88" y="0"/>
              </a:cxn>
              <a:cxn ang="0">
                <a:pos x="624" y="432"/>
              </a:cxn>
            </a:cxnLst>
            <a:rect l="0" t="0" r="r" b="b"/>
            <a:pathLst>
              <a:path w="624" h="432">
                <a:moveTo>
                  <a:pt x="0" y="432"/>
                </a:moveTo>
                <a:cubicBezTo>
                  <a:pt x="92" y="216"/>
                  <a:pt x="184" y="0"/>
                  <a:pt x="288" y="0"/>
                </a:cubicBezTo>
                <a:cubicBezTo>
                  <a:pt x="392" y="0"/>
                  <a:pt x="568" y="360"/>
                  <a:pt x="624" y="4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1" name="Freeform 25"/>
          <p:cNvSpPr>
            <a:spLocks/>
          </p:cNvSpPr>
          <p:nvPr/>
        </p:nvSpPr>
        <p:spPr bwMode="auto">
          <a:xfrm>
            <a:off x="4114800" y="6019800"/>
            <a:ext cx="1676400" cy="381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88" y="0"/>
              </a:cxn>
              <a:cxn ang="0">
                <a:pos x="624" y="432"/>
              </a:cxn>
            </a:cxnLst>
            <a:rect l="0" t="0" r="r" b="b"/>
            <a:pathLst>
              <a:path w="624" h="432">
                <a:moveTo>
                  <a:pt x="0" y="432"/>
                </a:moveTo>
                <a:cubicBezTo>
                  <a:pt x="92" y="216"/>
                  <a:pt x="184" y="0"/>
                  <a:pt x="288" y="0"/>
                </a:cubicBezTo>
                <a:cubicBezTo>
                  <a:pt x="392" y="0"/>
                  <a:pt x="568" y="360"/>
                  <a:pt x="624" y="4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2" name="Oval 26"/>
          <p:cNvSpPr>
            <a:spLocks noChangeArrowheads="1"/>
          </p:cNvSpPr>
          <p:nvPr/>
        </p:nvSpPr>
        <p:spPr bwMode="auto">
          <a:xfrm>
            <a:off x="5029200" y="3443289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Oval 27"/>
          <p:cNvSpPr>
            <a:spLocks noChangeArrowheads="1"/>
          </p:cNvSpPr>
          <p:nvPr/>
        </p:nvSpPr>
        <p:spPr bwMode="auto">
          <a:xfrm>
            <a:off x="5334000" y="3443289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7239000" y="3459164"/>
            <a:ext cx="304800" cy="3206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085" name="Oval 29"/>
          <p:cNvSpPr>
            <a:spLocks noChangeArrowheads="1"/>
          </p:cNvSpPr>
          <p:nvPr/>
        </p:nvSpPr>
        <p:spPr bwMode="auto">
          <a:xfrm>
            <a:off x="8610600" y="3429001"/>
            <a:ext cx="304800" cy="3206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6781801" y="3611563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8077201" y="3306764"/>
            <a:ext cx="549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45088" name="Oval 32"/>
          <p:cNvSpPr>
            <a:spLocks noChangeArrowheads="1"/>
          </p:cNvSpPr>
          <p:nvPr/>
        </p:nvSpPr>
        <p:spPr bwMode="auto">
          <a:xfrm>
            <a:off x="6019800" y="3429001"/>
            <a:ext cx="304800" cy="3206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Oval 33"/>
          <p:cNvSpPr>
            <a:spLocks noChangeArrowheads="1"/>
          </p:cNvSpPr>
          <p:nvPr/>
        </p:nvSpPr>
        <p:spPr bwMode="auto">
          <a:xfrm>
            <a:off x="7543800" y="3459164"/>
            <a:ext cx="304800" cy="320675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Oval 34"/>
          <p:cNvSpPr>
            <a:spLocks noChangeArrowheads="1"/>
          </p:cNvSpPr>
          <p:nvPr/>
        </p:nvSpPr>
        <p:spPr bwMode="auto">
          <a:xfrm>
            <a:off x="6324600" y="3429001"/>
            <a:ext cx="304800" cy="320675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Oval 35"/>
          <p:cNvSpPr>
            <a:spLocks noChangeArrowheads="1"/>
          </p:cNvSpPr>
          <p:nvPr/>
        </p:nvSpPr>
        <p:spPr bwMode="auto">
          <a:xfrm>
            <a:off x="8915400" y="3429001"/>
            <a:ext cx="304800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5638801" y="3306764"/>
            <a:ext cx="549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9521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  <p:bldP spid="45063" grpId="0"/>
      <p:bldP spid="45064" grpId="0"/>
      <p:bldP spid="45065" grpId="0"/>
      <p:bldP spid="45066" grpId="0"/>
      <p:bldP spid="45067" grpId="0"/>
      <p:bldP spid="45068" grpId="0"/>
      <p:bldP spid="45069" grpId="0"/>
      <p:bldP spid="45070" grpId="0"/>
      <p:bldP spid="45071" grpId="0"/>
      <p:bldP spid="45072" grpId="0"/>
      <p:bldP spid="45073" grpId="0"/>
      <p:bldP spid="45074" grpId="0" animBg="1"/>
      <p:bldP spid="45075" grpId="0"/>
      <p:bldP spid="45076" grpId="0"/>
      <p:bldP spid="45079" grpId="0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/>
      <p:bldP spid="45088" grpId="0" animBg="1"/>
      <p:bldP spid="45089" grpId="0" animBg="1"/>
      <p:bldP spid="45090" grpId="0" animBg="1"/>
      <p:bldP spid="45091" grpId="0" animBg="1"/>
      <p:bldP spid="450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Does the Solubility Chart Work?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up the 2 parts of your compounds and then look for these symbols:</a:t>
            </a:r>
          </a:p>
          <a:p>
            <a:r>
              <a:rPr lang="en-US" dirty="0" smtClean="0"/>
              <a:t>I—stands for insoluble which means makes a precipitate.</a:t>
            </a:r>
          </a:p>
          <a:p>
            <a:r>
              <a:rPr lang="en-US" dirty="0" smtClean="0"/>
              <a:t>S—stands </a:t>
            </a:r>
            <a:r>
              <a:rPr lang="en-US" dirty="0"/>
              <a:t>for </a:t>
            </a:r>
            <a:r>
              <a:rPr lang="en-US" dirty="0" smtClean="0"/>
              <a:t>soluble </a:t>
            </a:r>
            <a:r>
              <a:rPr lang="en-US" dirty="0"/>
              <a:t>which means </a:t>
            </a:r>
            <a:r>
              <a:rPr lang="en-US" dirty="0" smtClean="0"/>
              <a:t>does not make </a:t>
            </a:r>
            <a:r>
              <a:rPr lang="en-US" dirty="0"/>
              <a:t>a precipitate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sS</a:t>
            </a:r>
            <a:r>
              <a:rPr lang="en-US" dirty="0" smtClean="0"/>
              <a:t>—stands </a:t>
            </a:r>
            <a:r>
              <a:rPr lang="en-US" dirty="0"/>
              <a:t>for </a:t>
            </a:r>
            <a:r>
              <a:rPr lang="en-US" dirty="0" smtClean="0"/>
              <a:t>slightly soluble </a:t>
            </a:r>
            <a:r>
              <a:rPr lang="en-US" dirty="0"/>
              <a:t>which means </a:t>
            </a:r>
            <a:r>
              <a:rPr lang="en-US" dirty="0" smtClean="0"/>
              <a:t>does not make </a:t>
            </a:r>
            <a:r>
              <a:rPr lang="en-US" dirty="0"/>
              <a:t>a precipitate.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Will These Be Precipitates?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solubility table to decide if these will be soluble (no precipitate) or insoluble (precipitate) in water: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NaNO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CaCO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BaSO</a:t>
            </a:r>
            <a:r>
              <a:rPr lang="en-US" baseline="-25000" dirty="0" smtClean="0"/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AgCl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Double Replacement </a:t>
            </a:r>
            <a:r>
              <a:rPr lang="en-US" sz="3200" dirty="0" err="1">
                <a:solidFill>
                  <a:srgbClr val="FF0000"/>
                </a:solidFill>
              </a:rPr>
              <a:t>Rxns</a:t>
            </a:r>
            <a:r>
              <a:rPr lang="en-US" sz="3200" dirty="0">
                <a:solidFill>
                  <a:srgbClr val="FF0000"/>
                </a:solidFill>
              </a:rPr>
              <a:t>:  Will they go?</a:t>
            </a:r>
            <a:r>
              <a:rPr lang="en-US" sz="6000" dirty="0"/>
              <a:t/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1"/>
            <a:ext cx="8229600" cy="452596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  Ca(NO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---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---&gt;</a:t>
            </a:r>
          </a:p>
          <a:p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KCl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+   Na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--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7432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000" b="1" dirty="0">
                <a:solidFill>
                  <a:srgbClr val="6600CC"/>
                </a:solidFill>
              </a:rPr>
              <a:t>Na</a:t>
            </a:r>
            <a:r>
              <a:rPr lang="en-US" sz="3000" b="1" baseline="-25000" dirty="0">
                <a:solidFill>
                  <a:srgbClr val="6600CC"/>
                </a:solidFill>
              </a:rPr>
              <a:t>2</a:t>
            </a:r>
            <a:r>
              <a:rPr lang="en-US" sz="3000" b="1" dirty="0">
                <a:solidFill>
                  <a:srgbClr val="6600CC"/>
                </a:solidFill>
              </a:rPr>
              <a:t>CO</a:t>
            </a:r>
            <a:r>
              <a:rPr lang="en-US" sz="3000" b="1" baseline="-25000" dirty="0">
                <a:solidFill>
                  <a:srgbClr val="6600CC"/>
                </a:solidFill>
              </a:rPr>
              <a:t>3</a:t>
            </a:r>
            <a:r>
              <a:rPr lang="en-US" sz="3000" b="1" dirty="0">
                <a:solidFill>
                  <a:srgbClr val="6600CC"/>
                </a:solidFill>
              </a:rPr>
              <a:t> </a:t>
            </a:r>
            <a:r>
              <a:rPr lang="en-US" sz="3000" b="1" baseline="-25000" dirty="0">
                <a:solidFill>
                  <a:srgbClr val="6600CC"/>
                </a:solidFill>
              </a:rPr>
              <a:t>(</a:t>
            </a:r>
            <a:r>
              <a:rPr lang="en-US" sz="3000" b="1" baseline="-25000" dirty="0" err="1">
                <a:solidFill>
                  <a:srgbClr val="6600CC"/>
                </a:solidFill>
              </a:rPr>
              <a:t>aq</a:t>
            </a:r>
            <a:r>
              <a:rPr lang="en-US" sz="3000" b="1" baseline="-25000" dirty="0">
                <a:solidFill>
                  <a:srgbClr val="6600CC"/>
                </a:solidFill>
              </a:rPr>
              <a:t>) </a:t>
            </a:r>
            <a:r>
              <a:rPr lang="en-US" sz="3000" b="1" dirty="0">
                <a:solidFill>
                  <a:srgbClr val="6600CC"/>
                </a:solidFill>
              </a:rPr>
              <a:t>+ Ca(NO</a:t>
            </a:r>
            <a:r>
              <a:rPr lang="en-US" sz="3000" b="1" baseline="-25000" dirty="0">
                <a:solidFill>
                  <a:srgbClr val="6600CC"/>
                </a:solidFill>
              </a:rPr>
              <a:t>3</a:t>
            </a:r>
            <a:r>
              <a:rPr lang="en-US" sz="3000" b="1" dirty="0">
                <a:solidFill>
                  <a:srgbClr val="6600CC"/>
                </a:solidFill>
              </a:rPr>
              <a:t>)</a:t>
            </a:r>
            <a:r>
              <a:rPr lang="en-US" sz="3000" b="1" baseline="-25000" dirty="0">
                <a:solidFill>
                  <a:srgbClr val="6600CC"/>
                </a:solidFill>
              </a:rPr>
              <a:t>2</a:t>
            </a:r>
            <a:r>
              <a:rPr lang="en-US" sz="3000" b="1" dirty="0">
                <a:solidFill>
                  <a:srgbClr val="6600CC"/>
                </a:solidFill>
              </a:rPr>
              <a:t> </a:t>
            </a:r>
            <a:r>
              <a:rPr lang="en-US" sz="3000" b="1" baseline="-25000" dirty="0">
                <a:solidFill>
                  <a:srgbClr val="6600CC"/>
                </a:solidFill>
              </a:rPr>
              <a:t>(</a:t>
            </a:r>
            <a:r>
              <a:rPr lang="en-US" sz="3000" b="1" baseline="-25000" dirty="0" err="1">
                <a:solidFill>
                  <a:srgbClr val="6600CC"/>
                </a:solidFill>
              </a:rPr>
              <a:t>aq</a:t>
            </a:r>
            <a:r>
              <a:rPr lang="en-US" sz="3000" b="1" baseline="-25000" dirty="0">
                <a:solidFill>
                  <a:srgbClr val="6600CC"/>
                </a:solidFill>
              </a:rPr>
              <a:t>) </a:t>
            </a:r>
            <a:r>
              <a:rPr lang="en-US" sz="3000" b="1" dirty="0" err="1">
                <a:solidFill>
                  <a:srgbClr val="6600CC"/>
                </a:solidFill>
                <a:sym typeface="Wingdings"/>
              </a:rPr>
              <a:t></a:t>
            </a:r>
            <a:r>
              <a:rPr lang="en-US" sz="3000" b="1" dirty="0">
                <a:solidFill>
                  <a:srgbClr val="6600CC"/>
                </a:solidFill>
                <a:sym typeface="Wingdings"/>
              </a:rPr>
              <a:t> 2NaNO</a:t>
            </a:r>
            <a:r>
              <a:rPr lang="en-US" sz="3000" b="1" baseline="-25000" dirty="0">
                <a:solidFill>
                  <a:srgbClr val="6600CC"/>
                </a:solidFill>
                <a:sym typeface="Wingdings"/>
              </a:rPr>
              <a:t>3</a:t>
            </a:r>
            <a:r>
              <a:rPr lang="en-US" sz="3000" b="1" dirty="0">
                <a:solidFill>
                  <a:srgbClr val="6600CC"/>
                </a:solidFill>
                <a:sym typeface="Wingdings"/>
              </a:rPr>
              <a:t> </a:t>
            </a:r>
            <a:r>
              <a:rPr lang="en-US" sz="3000" b="1" baseline="-25000" dirty="0">
                <a:solidFill>
                  <a:srgbClr val="6600CC"/>
                </a:solidFill>
                <a:sym typeface="Wingdings"/>
              </a:rPr>
              <a:t>(</a:t>
            </a:r>
            <a:r>
              <a:rPr lang="en-US" sz="3000" b="1" baseline="-25000" dirty="0" err="1">
                <a:solidFill>
                  <a:srgbClr val="6600CC"/>
                </a:solidFill>
                <a:sym typeface="Wingdings"/>
              </a:rPr>
              <a:t>aq</a:t>
            </a:r>
            <a:r>
              <a:rPr lang="en-US" sz="3000" b="1" baseline="-25000" dirty="0">
                <a:solidFill>
                  <a:srgbClr val="6600CC"/>
                </a:solidFill>
                <a:sym typeface="Wingdings"/>
              </a:rPr>
              <a:t>) </a:t>
            </a:r>
            <a:r>
              <a:rPr lang="en-US" sz="3000" b="1" dirty="0">
                <a:solidFill>
                  <a:srgbClr val="6600CC"/>
                </a:solidFill>
                <a:sym typeface="Wingdings"/>
              </a:rPr>
              <a:t>+ CaCO</a:t>
            </a:r>
            <a:r>
              <a:rPr lang="en-US" sz="3000" b="1" baseline="-25000" dirty="0">
                <a:solidFill>
                  <a:srgbClr val="6600CC"/>
                </a:solidFill>
                <a:sym typeface="Wingdings"/>
              </a:rPr>
              <a:t>3 (</a:t>
            </a:r>
            <a:r>
              <a:rPr lang="en-US" sz="3000" b="1" baseline="-25000" dirty="0" err="1">
                <a:solidFill>
                  <a:srgbClr val="6600CC"/>
                </a:solidFill>
                <a:sym typeface="Wingdings"/>
              </a:rPr>
              <a:t>s</a:t>
            </a:r>
            <a:r>
              <a:rPr lang="en-US" sz="3000" b="1" baseline="-25000" dirty="0">
                <a:solidFill>
                  <a:srgbClr val="6600CC"/>
                </a:solidFill>
                <a:sym typeface="Wingdings"/>
              </a:rPr>
              <a:t>)</a:t>
            </a:r>
            <a:endParaRPr lang="en-US" sz="3000" b="1" baseline="-25000" dirty="0">
              <a:solidFill>
                <a:srgbClr val="66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4953000"/>
            <a:ext cx="838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600CC"/>
                </a:solidFill>
              </a:rPr>
              <a:t>2KCl </a:t>
            </a:r>
            <a:r>
              <a:rPr lang="en-US" sz="3200" b="1" baseline="-25000" dirty="0">
                <a:solidFill>
                  <a:srgbClr val="6600CC"/>
                </a:solidFill>
              </a:rPr>
              <a:t>(</a:t>
            </a:r>
            <a:r>
              <a:rPr lang="en-US" sz="3200" b="1" baseline="-25000" dirty="0" err="1">
                <a:solidFill>
                  <a:srgbClr val="6600CC"/>
                </a:solidFill>
              </a:rPr>
              <a:t>aq</a:t>
            </a:r>
            <a:r>
              <a:rPr lang="en-US" sz="3200" b="1" baseline="-25000" dirty="0">
                <a:solidFill>
                  <a:srgbClr val="6600CC"/>
                </a:solidFill>
              </a:rPr>
              <a:t>) </a:t>
            </a:r>
            <a:r>
              <a:rPr lang="en-US" sz="3200" b="1" dirty="0">
                <a:solidFill>
                  <a:srgbClr val="6600CC"/>
                </a:solidFill>
              </a:rPr>
              <a:t>+ Na</a:t>
            </a:r>
            <a:r>
              <a:rPr lang="en-US" sz="3200" b="1" baseline="-25000" dirty="0">
                <a:solidFill>
                  <a:srgbClr val="6600CC"/>
                </a:solidFill>
              </a:rPr>
              <a:t>2</a:t>
            </a:r>
            <a:r>
              <a:rPr lang="en-US" sz="3200" b="1" dirty="0">
                <a:solidFill>
                  <a:srgbClr val="6600CC"/>
                </a:solidFill>
              </a:rPr>
              <a:t>SO</a:t>
            </a:r>
            <a:r>
              <a:rPr lang="en-US" sz="3200" b="1" baseline="-25000" dirty="0">
                <a:solidFill>
                  <a:srgbClr val="6600CC"/>
                </a:solidFill>
              </a:rPr>
              <a:t>4</a:t>
            </a:r>
            <a:r>
              <a:rPr lang="en-US" sz="3200" b="1" dirty="0">
                <a:solidFill>
                  <a:srgbClr val="6600CC"/>
                </a:solidFill>
              </a:rPr>
              <a:t> </a:t>
            </a:r>
            <a:r>
              <a:rPr lang="en-US" sz="3200" b="1" baseline="-25000" dirty="0">
                <a:solidFill>
                  <a:srgbClr val="6600CC"/>
                </a:solidFill>
              </a:rPr>
              <a:t>(</a:t>
            </a:r>
            <a:r>
              <a:rPr lang="en-US" sz="3200" b="1" baseline="-25000" dirty="0" err="1">
                <a:solidFill>
                  <a:srgbClr val="6600CC"/>
                </a:solidFill>
              </a:rPr>
              <a:t>aq</a:t>
            </a:r>
            <a:r>
              <a:rPr lang="en-US" sz="3200" b="1" baseline="-25000" dirty="0">
                <a:solidFill>
                  <a:srgbClr val="6600CC"/>
                </a:solidFill>
              </a:rPr>
              <a:t>) </a:t>
            </a:r>
            <a:r>
              <a:rPr lang="en-US" sz="3200" b="1" dirty="0" err="1">
                <a:solidFill>
                  <a:srgbClr val="6600CC"/>
                </a:solidFill>
                <a:sym typeface="Wingdings"/>
              </a:rPr>
              <a:t></a:t>
            </a:r>
            <a:r>
              <a:rPr lang="en-US" sz="3200" b="1" dirty="0">
                <a:solidFill>
                  <a:srgbClr val="6600CC"/>
                </a:solidFill>
                <a:sym typeface="Wingdings"/>
              </a:rPr>
              <a:t> 2NaCl </a:t>
            </a:r>
            <a:r>
              <a:rPr lang="en-US" sz="3200" b="1" baseline="-25000" dirty="0">
                <a:solidFill>
                  <a:srgbClr val="6600CC"/>
                </a:solidFill>
                <a:sym typeface="Wingdings"/>
              </a:rPr>
              <a:t>(</a:t>
            </a:r>
            <a:r>
              <a:rPr lang="en-US" sz="3200" b="1" baseline="-25000" dirty="0" err="1">
                <a:solidFill>
                  <a:srgbClr val="6600CC"/>
                </a:solidFill>
                <a:sym typeface="Wingdings"/>
              </a:rPr>
              <a:t>aq</a:t>
            </a:r>
            <a:r>
              <a:rPr lang="en-US" sz="3200" b="1" baseline="-25000" dirty="0">
                <a:solidFill>
                  <a:srgbClr val="6600CC"/>
                </a:solidFill>
                <a:sym typeface="Wingdings"/>
              </a:rPr>
              <a:t>) </a:t>
            </a:r>
            <a:r>
              <a:rPr lang="en-US" sz="3200" b="1" dirty="0">
                <a:solidFill>
                  <a:srgbClr val="6600CC"/>
                </a:solidFill>
                <a:sym typeface="Wingdings"/>
              </a:rPr>
              <a:t>+ K</a:t>
            </a:r>
            <a:r>
              <a:rPr lang="en-US" sz="3200" b="1" baseline="-25000" dirty="0">
                <a:solidFill>
                  <a:srgbClr val="6600CC"/>
                </a:solidFill>
                <a:sym typeface="Wingdings"/>
              </a:rPr>
              <a:t>2</a:t>
            </a:r>
            <a:r>
              <a:rPr lang="en-US" sz="3200" b="1" dirty="0">
                <a:solidFill>
                  <a:srgbClr val="6600CC"/>
                </a:solidFill>
                <a:sym typeface="Wingdings"/>
              </a:rPr>
              <a:t>SO</a:t>
            </a:r>
            <a:r>
              <a:rPr lang="en-US" sz="3200" b="1" baseline="-25000" dirty="0">
                <a:solidFill>
                  <a:srgbClr val="6600CC"/>
                </a:solidFill>
                <a:sym typeface="Wingdings"/>
              </a:rPr>
              <a:t>4 (</a:t>
            </a:r>
            <a:r>
              <a:rPr lang="en-US" sz="3200" b="1" baseline="-25000" dirty="0" err="1">
                <a:solidFill>
                  <a:srgbClr val="6600CC"/>
                </a:solidFill>
                <a:sym typeface="Wingdings"/>
              </a:rPr>
              <a:t>aq</a:t>
            </a:r>
            <a:r>
              <a:rPr lang="en-US" sz="3200" b="1" baseline="-25000" dirty="0">
                <a:solidFill>
                  <a:srgbClr val="6600CC"/>
                </a:solidFill>
                <a:sym typeface="Wingdings"/>
              </a:rPr>
              <a:t>)</a:t>
            </a:r>
            <a:endParaRPr lang="en-US" sz="3200" b="1" baseline="-25000" dirty="0">
              <a:solidFill>
                <a:srgbClr val="66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343400"/>
            <a:ext cx="274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600CC"/>
                </a:solidFill>
              </a:rPr>
              <a:t>No Reaction</a:t>
            </a:r>
            <a:endParaRPr lang="en-US" sz="3200" b="1" dirty="0">
              <a:solidFill>
                <a:srgbClr val="66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838201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reaction occurs predict the products and balance the equation. If a reaction does not occur write no reaction.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6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Double Replacement 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make the word equations into formula equations.  </a:t>
            </a:r>
          </a:p>
          <a:p>
            <a:r>
              <a:rPr lang="en-US" dirty="0" smtClean="0"/>
              <a:t>Make sure you label the states of matter (in solution means </a:t>
            </a:r>
            <a:r>
              <a:rPr lang="en-US" i="1" dirty="0" err="1" smtClean="0"/>
              <a:t>aq</a:t>
            </a:r>
            <a:r>
              <a:rPr lang="en-US" i="1" dirty="0" smtClean="0"/>
              <a:t>). </a:t>
            </a:r>
            <a:endParaRPr lang="en-US" dirty="0" smtClean="0"/>
          </a:p>
          <a:p>
            <a:r>
              <a:rPr lang="en-US" dirty="0" smtClean="0"/>
              <a:t>Use your solubility rules to decide which </a:t>
            </a:r>
            <a:r>
              <a:rPr lang="en-US" b="1" dirty="0" smtClean="0"/>
              <a:t>PRODUCT</a:t>
            </a:r>
            <a:r>
              <a:rPr lang="en-US" dirty="0" smtClean="0"/>
              <a:t> is the precipitate.</a:t>
            </a:r>
          </a:p>
          <a:p>
            <a:r>
              <a:rPr lang="en-US" dirty="0" smtClean="0"/>
              <a:t>If neither of the products make a precipitate, the reaction </a:t>
            </a:r>
            <a:r>
              <a:rPr lang="en-US" b="1" dirty="0" smtClean="0"/>
              <a:t>DOES NOT HAPPEN!!!!!!!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14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452</Words>
  <Application>Microsoft Office PowerPoint</Application>
  <PresentationFormat>Widescreen</PresentationFormat>
  <Paragraphs>80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Agenda Day 3</vt:lpstr>
      <vt:lpstr>Let’s Review Single Replacement Reactions</vt:lpstr>
      <vt:lpstr>Warm-up: Single Replacement Rxns: Will they go? </vt:lpstr>
      <vt:lpstr>General Types of Reactions (Continued)</vt:lpstr>
      <vt:lpstr>How Does the Solubility Chart Work?</vt:lpstr>
      <vt:lpstr>Will These Be Precipitates?</vt:lpstr>
      <vt:lpstr>Double Replacement Rxns:  Will they go? </vt:lpstr>
      <vt:lpstr>Double Replacement 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Day 3</dc:title>
  <dc:creator>Linda spencer</dc:creator>
  <cp:lastModifiedBy>Linda spencer</cp:lastModifiedBy>
  <cp:revision>1</cp:revision>
  <dcterms:created xsi:type="dcterms:W3CDTF">2016-01-26T01:17:07Z</dcterms:created>
  <dcterms:modified xsi:type="dcterms:W3CDTF">2016-01-26T01:18:18Z</dcterms:modified>
</cp:coreProperties>
</file>