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310" r:id="rId2"/>
    <p:sldId id="313" r:id="rId3"/>
    <p:sldId id="314" r:id="rId4"/>
    <p:sldId id="315" r:id="rId5"/>
    <p:sldId id="316" r:id="rId6"/>
    <p:sldId id="317" r:id="rId7"/>
    <p:sldId id="318" r:id="rId8"/>
    <p:sldId id="302" r:id="rId9"/>
    <p:sldId id="303" r:id="rId10"/>
    <p:sldId id="304" r:id="rId11"/>
    <p:sldId id="305" r:id="rId12"/>
    <p:sldId id="306" r:id="rId13"/>
    <p:sldId id="308" r:id="rId14"/>
    <p:sldId id="307" r:id="rId15"/>
    <p:sldId id="309" r:id="rId16"/>
    <p:sldId id="311" r:id="rId17"/>
    <p:sldId id="319" r:id="rId18"/>
    <p:sldId id="312" r:id="rId19"/>
    <p:sldId id="257" r:id="rId20"/>
    <p:sldId id="259" r:id="rId21"/>
    <p:sldId id="296" r:id="rId22"/>
    <p:sldId id="297" r:id="rId23"/>
    <p:sldId id="292" r:id="rId24"/>
    <p:sldId id="293" r:id="rId25"/>
    <p:sldId id="294" r:id="rId26"/>
    <p:sldId id="295" r:id="rId27"/>
    <p:sldId id="298" r:id="rId28"/>
    <p:sldId id="289" r:id="rId29"/>
    <p:sldId id="290" r:id="rId30"/>
    <p:sldId id="291" r:id="rId31"/>
    <p:sldId id="301" r:id="rId32"/>
    <p:sldId id="299" r:id="rId33"/>
    <p:sldId id="260" r:id="rId34"/>
    <p:sldId id="261" r:id="rId35"/>
    <p:sldId id="300" r:id="rId36"/>
    <p:sldId id="262" r:id="rId37"/>
    <p:sldId id="263" r:id="rId38"/>
    <p:sldId id="264" r:id="rId39"/>
    <p:sldId id="265" r:id="rId40"/>
    <p:sldId id="267" r:id="rId41"/>
    <p:sldId id="287" r:id="rId42"/>
    <p:sldId id="285" r:id="rId43"/>
    <p:sldId id="286" r:id="rId44"/>
    <p:sldId id="268" r:id="rId45"/>
    <p:sldId id="269" r:id="rId46"/>
    <p:sldId id="288" r:id="rId47"/>
    <p:sldId id="270" r:id="rId48"/>
    <p:sldId id="271" r:id="rId49"/>
    <p:sldId id="272" r:id="rId50"/>
    <p:sldId id="278" r:id="rId51"/>
    <p:sldId id="276" r:id="rId52"/>
    <p:sldId id="277" r:id="rId53"/>
    <p:sldId id="279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FF00"/>
    <a:srgbClr val="6600CC"/>
    <a:srgbClr val="FF0000"/>
    <a:srgbClr val="FFFF00"/>
    <a:srgbClr val="0000FF"/>
    <a:srgbClr val="008000"/>
    <a:srgbClr val="333399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0" autoAdjust="0"/>
    <p:restoredTop sz="94683" autoAdjust="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8.wmf"/><Relationship Id="rId1" Type="http://schemas.openxmlformats.org/officeDocument/2006/relationships/image" Target="../media/image13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51085324-16C3-463C-A4AD-B03FD3EF852B}" type="datetimeFigureOut">
              <a:rPr lang="en-US"/>
              <a:pPr/>
              <a:t>4/20/2016</a:t>
            </a:fld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5FD8029C-FDEF-4491-B870-7079546318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5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8029C-FDEF-4491-B870-7079546318E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69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54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53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13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60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11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66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69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191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736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75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7FA8C4-411F-4CF3-9C27-13F50ABE9A5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0277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1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028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781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643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846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172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240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364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840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33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02152E-DB1A-45F3-91B5-42C80625D7BC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1102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162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504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541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526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83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DDF425-34AC-43F6-AC16-8C34CBED6157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88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DD7CA9-A363-40F6-9198-72F85BBF4ABD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503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04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03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15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57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A6054-0E76-4B7A-9529-CF8E140E9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91E6C-EE4D-40A9-BC26-B425E9D97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B4710-D15B-4EBE-84AB-820F917C5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AF442-D00B-4384-B85F-E22EADC83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AA089-5DDE-4C48-BAB3-0CFA1631B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D53A7-3692-4F29-AACE-E2BC6FEA2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F79F1-F059-4143-805F-66919D9E2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562F7-B9A1-4FB0-AA31-FA818DB65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10618-8D2A-4A13-9D02-675BBABC0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9B088-D1E3-449D-9C6A-45049FD48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C75B8-212F-4DE1-A336-D2CAE3860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80189-6E46-4674-ADA8-473D352EC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0348B92-321A-45B8-8D7F-6B1222BAC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nsgo0OqDBhk&amp;feature=related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5x_mt5846qM&amp;feature=relmfu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fTDRfjzHGK4&amp;feature=relmfu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qh5Mj3pZ3ic&amp;feature=relmfu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Ifr_gOOPRu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50.png"/><Relationship Id="rId4" Type="http://schemas.openxmlformats.org/officeDocument/2006/relationships/oleObject" Target="../embeddings/oleObject22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3.png"/><Relationship Id="rId4" Type="http://schemas.openxmlformats.org/officeDocument/2006/relationships/oleObject" Target="../embeddings/oleObject24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2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0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pn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6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5.wmf"/><Relationship Id="rId5" Type="http://schemas.openxmlformats.org/officeDocument/2006/relationships/image" Target="../media/image13.wmf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Agenda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Gas Laws Quiz</a:t>
            </a:r>
          </a:p>
          <a:p>
            <a:r>
              <a:rPr lang="en-US" dirty="0" smtClean="0"/>
              <a:t>Diffusion/Effusion</a:t>
            </a:r>
            <a:endParaRPr lang="en-US" dirty="0"/>
          </a:p>
          <a:p>
            <a:r>
              <a:rPr lang="en-US" dirty="0" smtClean="0"/>
              <a:t>Intermolecular </a:t>
            </a:r>
            <a:r>
              <a:rPr lang="en-US" dirty="0" smtClean="0"/>
              <a:t>Forces Notes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Homework</a:t>
            </a:r>
            <a:r>
              <a:rPr lang="en-US" dirty="0" smtClean="0">
                <a:solidFill>
                  <a:srgbClr val="008000"/>
                </a:solidFill>
              </a:rPr>
              <a:t>: </a:t>
            </a:r>
            <a:r>
              <a:rPr lang="en-US" dirty="0" smtClean="0"/>
              <a:t>Graham’s Law Practice, and Gas Laws Packet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Types </a:t>
            </a:r>
            <a:r>
              <a:rPr lang="en-US" dirty="0">
                <a:solidFill>
                  <a:srgbClr val="FF0000"/>
                </a:solidFill>
              </a:rPr>
              <a:t>of IMF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143000"/>
            <a:ext cx="4038600" cy="4525963"/>
          </a:xfrm>
        </p:spPr>
        <p:txBody>
          <a:bodyPr/>
          <a:lstStyle/>
          <a:p>
            <a:r>
              <a:rPr lang="en-US" sz="2400" b="1" dirty="0"/>
              <a:t>London Dispersion </a:t>
            </a:r>
            <a:r>
              <a:rPr lang="en-US" sz="2400" b="1" dirty="0" smtClean="0"/>
              <a:t>Forces</a:t>
            </a:r>
          </a:p>
          <a:p>
            <a:pPr lvl="1"/>
            <a:r>
              <a:rPr lang="en-US" sz="2000" dirty="0" smtClean="0"/>
              <a:t>Occur when electrons are uneven in a molecule causing non-polar to become polar for a moment</a:t>
            </a:r>
          </a:p>
          <a:p>
            <a:pPr lvl="1"/>
            <a:r>
              <a:rPr lang="en-US" sz="2000" dirty="0" smtClean="0"/>
              <a:t>This causes the molecules to become attracted to each other for a moment</a:t>
            </a:r>
          </a:p>
          <a:p>
            <a:pPr lvl="1"/>
            <a:r>
              <a:rPr lang="en-US" sz="2000" dirty="0" smtClean="0"/>
              <a:t>Example: like a light switch polarity switches on and off</a:t>
            </a:r>
          </a:p>
          <a:p>
            <a:pPr lvl="1"/>
            <a:r>
              <a:rPr lang="en-US" sz="2000" dirty="0" smtClean="0"/>
              <a:t>Weakest Intermolecular force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21" name="Picture 4" descr="dispersion forc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371600"/>
            <a:ext cx="3331549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Types of IMF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Dipole-Dipole Force</a:t>
            </a:r>
          </a:p>
          <a:p>
            <a:pPr lvl="1"/>
            <a:r>
              <a:rPr lang="en-US" dirty="0" smtClean="0"/>
              <a:t>Stronger than Dispersion forces</a:t>
            </a:r>
          </a:p>
          <a:p>
            <a:pPr lvl="1"/>
            <a:r>
              <a:rPr lang="en-US" dirty="0" smtClean="0"/>
              <a:t>Occur between molecules that are permanently polar</a:t>
            </a:r>
          </a:p>
          <a:p>
            <a:pPr lvl="1"/>
            <a:r>
              <a:rPr lang="en-US" dirty="0" smtClean="0"/>
              <a:t>Partial positive end of one molecule is attracted to partial negative end of another</a:t>
            </a:r>
          </a:p>
          <a:p>
            <a:pPr lvl="1"/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Any molecule that has a dipole-dipole force will have London Dispersion</a:t>
            </a:r>
            <a:endParaRPr lang="en-US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286000"/>
            <a:ext cx="4530811" cy="1524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Types </a:t>
            </a:r>
            <a:r>
              <a:rPr lang="en-US" dirty="0">
                <a:solidFill>
                  <a:srgbClr val="FF0000"/>
                </a:solidFill>
              </a:rPr>
              <a:t>of IMF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219200"/>
            <a:ext cx="4038600" cy="4525963"/>
          </a:xfrm>
        </p:spPr>
        <p:txBody>
          <a:bodyPr/>
          <a:lstStyle/>
          <a:p>
            <a:r>
              <a:rPr lang="en-US" b="1" dirty="0"/>
              <a:t>Hydrogen </a:t>
            </a:r>
            <a:r>
              <a:rPr lang="en-US" b="1" dirty="0" smtClean="0"/>
              <a:t>Bonding</a:t>
            </a:r>
          </a:p>
          <a:p>
            <a:pPr lvl="1"/>
            <a:r>
              <a:rPr lang="en-US" dirty="0" smtClean="0"/>
              <a:t>Strongest intermolecular force</a:t>
            </a:r>
          </a:p>
          <a:p>
            <a:pPr lvl="1"/>
            <a:r>
              <a:rPr lang="en-US" dirty="0" smtClean="0"/>
              <a:t>Occur between molecules with hydrogen bonded to F, O, or N</a:t>
            </a:r>
          </a:p>
          <a:p>
            <a:pPr lvl="1"/>
            <a:r>
              <a:rPr lang="en-US" dirty="0" smtClean="0"/>
              <a:t>Any compound that has hydrogen bonding will have the other two intermolecular forces</a:t>
            </a:r>
          </a:p>
          <a:p>
            <a:pPr lvl="1"/>
            <a:endParaRPr lang="en-US" dirty="0"/>
          </a:p>
        </p:txBody>
      </p:sp>
      <p:graphicFrame>
        <p:nvGraphicFramePr>
          <p:cNvPr id="11270" name="Object 8"/>
          <p:cNvGraphicFramePr>
            <a:graphicFrameLocks noChangeAspect="1"/>
          </p:cNvGraphicFramePr>
          <p:nvPr/>
        </p:nvGraphicFramePr>
        <p:xfrm>
          <a:off x="5715000" y="1219200"/>
          <a:ext cx="2489200" cy="282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4" name="Photo Editor Photo" r:id="rId3" imgW="2400635" imgH="2723810" progId="MSPhotoEd.3">
                  <p:embed/>
                </p:oleObj>
              </mc:Choice>
              <mc:Fallback>
                <p:oleObj name="Photo Editor Photo" r:id="rId3" imgW="2400635" imgH="2723810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219200"/>
                        <a:ext cx="2489200" cy="2825750"/>
                      </a:xfrm>
                      <a:prstGeom prst="rect">
                        <a:avLst/>
                      </a:prstGeom>
                      <a:noFill/>
                      <a:ln w="28575" cap="sq">
                        <a:solidFill>
                          <a:schemeClr val="bg2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4343400"/>
            <a:ext cx="4953000" cy="21616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Determining </a:t>
            </a:r>
            <a:r>
              <a:rPr lang="en-US" dirty="0">
                <a:solidFill>
                  <a:srgbClr val="FF0000"/>
                </a:solidFill>
              </a:rPr>
              <a:t>IMF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NCl</a:t>
            </a:r>
            <a:r>
              <a:rPr lang="en-US" baseline="-25000" dirty="0" smtClean="0"/>
              <a:t>3</a:t>
            </a:r>
          </a:p>
          <a:p>
            <a:pPr>
              <a:lnSpc>
                <a:spcPct val="90000"/>
              </a:lnSpc>
              <a:buNone/>
            </a:pPr>
            <a:endParaRPr lang="en-US" baseline="-250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CH</a:t>
            </a:r>
            <a:r>
              <a:rPr lang="en-US" baseline="-25000" dirty="0" smtClean="0"/>
              <a:t>4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HF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NH</a:t>
            </a:r>
            <a:r>
              <a:rPr lang="en-US" baseline="-25000" dirty="0" smtClean="0"/>
              <a:t>3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Determining </a:t>
            </a:r>
            <a:r>
              <a:rPr lang="en-US" dirty="0">
                <a:solidFill>
                  <a:srgbClr val="FF0000"/>
                </a:solidFill>
              </a:rPr>
              <a:t>IMF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NCl</a:t>
            </a:r>
            <a:r>
              <a:rPr lang="en-US" baseline="-25000" dirty="0"/>
              <a:t>3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6600CC"/>
                </a:solidFill>
              </a:rPr>
              <a:t>polar = dispersion, dipole-dipole</a:t>
            </a:r>
          </a:p>
          <a:p>
            <a:pPr>
              <a:lnSpc>
                <a:spcPct val="90000"/>
              </a:lnSpc>
            </a:pPr>
            <a:r>
              <a:rPr lang="en-US" dirty="0"/>
              <a:t>CH</a:t>
            </a:r>
            <a:r>
              <a:rPr lang="en-US" baseline="-25000" dirty="0"/>
              <a:t>4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6600CC"/>
                </a:solidFill>
              </a:rPr>
              <a:t>nonpolar = dispersion</a:t>
            </a:r>
          </a:p>
          <a:p>
            <a:pPr>
              <a:lnSpc>
                <a:spcPct val="90000"/>
              </a:lnSpc>
            </a:pPr>
            <a:r>
              <a:rPr lang="en-US" dirty="0"/>
              <a:t>HF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6600CC"/>
                </a:solidFill>
              </a:rPr>
              <a:t>H-F bond = dispersion, dipole-dipole, hydrogen </a:t>
            </a:r>
            <a:r>
              <a:rPr lang="en-US" dirty="0" smtClean="0">
                <a:solidFill>
                  <a:srgbClr val="6600CC"/>
                </a:solidFill>
              </a:rPr>
              <a:t>bonding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 NH</a:t>
            </a:r>
            <a:r>
              <a:rPr lang="en-US" baseline="-25000" dirty="0" smtClean="0"/>
              <a:t>3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6600CC"/>
                </a:solidFill>
              </a:rPr>
              <a:t>H-N bond= dispersion, dipole-dipole, hydrogen bonding</a:t>
            </a:r>
            <a:endParaRPr lang="en-US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POGIL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pre-assigned groups of three you will finish your POGIL</a:t>
            </a:r>
          </a:p>
          <a:p>
            <a:r>
              <a:rPr lang="en-US" dirty="0" smtClean="0"/>
              <a:t>Please assign the roles of manager, recorder, and reporter</a:t>
            </a:r>
          </a:p>
          <a:p>
            <a:r>
              <a:rPr lang="en-US" dirty="0" smtClean="0"/>
              <a:t>REPORTERS: write the following paper on the bottom of the POGIL packet and be prepared to share your answer: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IMF Activity Demonstration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volunteers:</a:t>
            </a:r>
          </a:p>
          <a:p>
            <a:pPr lvl="1"/>
            <a:r>
              <a:rPr lang="en-US" dirty="0" smtClean="0"/>
              <a:t> 2 pairs for each type of intermolecular force.</a:t>
            </a:r>
          </a:p>
          <a:p>
            <a:pPr lvl="1"/>
            <a:r>
              <a:rPr lang="en-US" dirty="0" smtClean="0"/>
              <a:t>3 students to be different strengths of energy</a:t>
            </a:r>
          </a:p>
          <a:p>
            <a:r>
              <a:rPr lang="en-US" dirty="0" smtClean="0"/>
              <a:t>Polar pairs will hold arms out in front of them their hands is the positive pole and their shoulders are there negative poles</a:t>
            </a:r>
          </a:p>
          <a:p>
            <a:r>
              <a:rPr lang="en-US" dirty="0" smtClean="0"/>
              <a:t>Non-polar pairs will hold arms at their sides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Homework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Graham’s Law WS</a:t>
            </a:r>
          </a:p>
          <a:p>
            <a:r>
              <a:rPr lang="en-US" dirty="0" smtClean="0"/>
              <a:t>Finish Gas Laws Packet</a:t>
            </a:r>
          </a:p>
          <a:p>
            <a:r>
              <a:rPr lang="en-US" dirty="0" smtClean="0"/>
              <a:t>Finish Partial Pressure WS</a:t>
            </a:r>
          </a:p>
          <a:p>
            <a:r>
              <a:rPr lang="en-US" dirty="0" smtClean="0"/>
              <a:t>Finish Flic your Bic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485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Day 7 Agenda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Warm-up: Intermolecular Forces</a:t>
            </a:r>
          </a:p>
          <a:p>
            <a:r>
              <a:rPr lang="en-US" dirty="0" smtClean="0"/>
              <a:t>Notes Kinetic Molecular Theory and Phase Change Diagrams</a:t>
            </a:r>
          </a:p>
          <a:p>
            <a:r>
              <a:rPr lang="en-US" dirty="0" smtClean="0"/>
              <a:t>Notes </a:t>
            </a:r>
            <a:r>
              <a:rPr lang="en-US" dirty="0" smtClean="0"/>
              <a:t>over altitude affects boiling point, vapor pressure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>
                <a:solidFill>
                  <a:srgbClr val="990000"/>
                </a:solidFill>
                <a:latin typeface="Times New Roman" pitchFamily="18" charset="0"/>
              </a:rPr>
              <a:t>Ch. 13 &amp; 14—Gases, Liquids &amp; Solids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28600" y="9144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52400" y="762000"/>
            <a:ext cx="89154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u="sng">
                <a:solidFill>
                  <a:srgbClr val="990000"/>
                </a:solidFill>
                <a:latin typeface="Times New Roman" pitchFamily="18" charset="0"/>
              </a:rPr>
              <a:t>The Kinetic Theory</a:t>
            </a:r>
            <a:endParaRPr lang="en-US" sz="2400">
              <a:solidFill>
                <a:srgbClr val="990000"/>
              </a:solidFill>
              <a:latin typeface="Times New Roman" pitchFamily="18" charset="0"/>
            </a:endParaRPr>
          </a:p>
          <a:p>
            <a:pPr>
              <a:spcAft>
                <a:spcPct val="50000"/>
              </a:spcAft>
              <a:buSzPct val="150000"/>
              <a:buFontTx/>
              <a:buChar char="•"/>
            </a:pPr>
            <a:r>
              <a:rPr lang="en-US" sz="2400">
                <a:latin typeface="Times New Roman" pitchFamily="18" charset="0"/>
              </a:rPr>
              <a:t> The </a:t>
            </a:r>
            <a:r>
              <a:rPr lang="en-US" sz="2400" b="1" i="1">
                <a:solidFill>
                  <a:srgbClr val="333399"/>
                </a:solidFill>
                <a:latin typeface="Times New Roman" pitchFamily="18" charset="0"/>
              </a:rPr>
              <a:t>kinetic theory</a:t>
            </a:r>
            <a:r>
              <a:rPr lang="en-US" sz="2400">
                <a:latin typeface="Times New Roman" pitchFamily="18" charset="0"/>
              </a:rPr>
              <a:t> is a way to describe the ___________ of particles.</a:t>
            </a:r>
          </a:p>
          <a:p>
            <a:pPr>
              <a:spcAft>
                <a:spcPct val="50000"/>
              </a:spcAft>
              <a:buSzPct val="150000"/>
              <a:buFontTx/>
              <a:buChar char="•"/>
            </a:pPr>
            <a:r>
              <a:rPr lang="en-US" sz="2400">
                <a:latin typeface="Times New Roman" pitchFamily="18" charset="0"/>
              </a:rPr>
              <a:t>  It states that particles in all forms of matter, (S, L, G),  are in constant motion, (either “__________”, “_________”, or “_________ _________”.)</a:t>
            </a:r>
            <a:r>
              <a:rPr lang="en-US"/>
              <a:t> </a:t>
            </a:r>
          </a:p>
        </p:txBody>
      </p:sp>
      <p:pic>
        <p:nvPicPr>
          <p:cNvPr id="7173" name="Picture 5" descr="s, l ,g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971800"/>
            <a:ext cx="6172200" cy="38227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638800" y="1143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motion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200400" y="2057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vibrating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105400" y="2057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sliding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7086600" y="2057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flying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0" y="243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around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079" grpId="0"/>
      <p:bldP spid="3080" grpId="0"/>
      <p:bldP spid="3081" grpId="0"/>
      <p:bldP spid="30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152400" y="76200"/>
            <a:ext cx="8915400" cy="57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u="sng" dirty="0">
                <a:solidFill>
                  <a:srgbClr val="990000"/>
                </a:solidFill>
              </a:rPr>
              <a:t>Diffusion vs. Effusion</a:t>
            </a:r>
          </a:p>
          <a:p>
            <a:pPr marL="342900" indent="-342900" algn="ctr"/>
            <a:endParaRPr lang="en-US" sz="1000" dirty="0">
              <a:solidFill>
                <a:srgbClr val="990000"/>
              </a:solidFill>
            </a:endParaRPr>
          </a:p>
          <a:p>
            <a:pPr marL="342900" indent="-342900">
              <a:spcAft>
                <a:spcPct val="50000"/>
              </a:spcAft>
              <a:buSzPct val="150000"/>
              <a:buFontTx/>
              <a:buChar char="•"/>
            </a:pPr>
            <a:r>
              <a:rPr lang="en-US" dirty="0"/>
              <a:t> The spreading out of a gas from _______ to _____ concentrations is called </a:t>
            </a:r>
            <a:r>
              <a:rPr lang="en-US" b="1" i="1" dirty="0">
                <a:solidFill>
                  <a:srgbClr val="333399"/>
                </a:solidFill>
              </a:rPr>
              <a:t>diffusion</a:t>
            </a:r>
            <a:r>
              <a:rPr lang="en-US" dirty="0"/>
              <a:t>.		</a:t>
            </a:r>
            <a:endParaRPr lang="en-US" i="1" dirty="0"/>
          </a:p>
          <a:p>
            <a:pPr marL="342900" indent="-342900">
              <a:spcAft>
                <a:spcPct val="50000"/>
              </a:spcAft>
              <a:buSzPct val="150000"/>
            </a:pPr>
            <a:r>
              <a:rPr lang="en-US" i="1" dirty="0"/>
              <a:t>	</a:t>
            </a:r>
            <a:r>
              <a:rPr lang="en-US" i="1" dirty="0">
                <a:solidFill>
                  <a:srgbClr val="009900"/>
                </a:solidFill>
              </a:rPr>
              <a:t>*Example:</a:t>
            </a:r>
            <a:r>
              <a:rPr lang="en-US" i="1" dirty="0"/>
              <a:t> </a:t>
            </a:r>
            <a:r>
              <a:rPr lang="en-US" dirty="0"/>
              <a:t> ___________ in a room spreads out</a:t>
            </a:r>
          </a:p>
          <a:p>
            <a:pPr marL="342900" indent="-342900">
              <a:spcAft>
                <a:spcPct val="50000"/>
              </a:spcAft>
              <a:buSzPct val="150000"/>
              <a:buFontTx/>
              <a:buChar char="•"/>
            </a:pPr>
            <a:r>
              <a:rPr lang="en-US" dirty="0"/>
              <a:t> A gas escaping through a ______ _______ in a container is called </a:t>
            </a:r>
            <a:r>
              <a:rPr lang="en-US" b="1" i="1" dirty="0">
                <a:solidFill>
                  <a:srgbClr val="333399"/>
                </a:solidFill>
              </a:rPr>
              <a:t>effusion</a:t>
            </a:r>
            <a:r>
              <a:rPr lang="en-US" dirty="0"/>
              <a:t>.  As the size of a molecule _____________, the effusion speed and diffusion rate ______________...(inverse relationship.)</a:t>
            </a:r>
            <a:br>
              <a:rPr lang="en-US" dirty="0"/>
            </a:br>
            <a:endParaRPr lang="en-US" dirty="0"/>
          </a:p>
          <a:p>
            <a:pPr marL="342900" indent="-342900">
              <a:spcAft>
                <a:spcPct val="50000"/>
              </a:spcAft>
              <a:buSzPct val="150000"/>
              <a:buFontTx/>
              <a:buChar char="•"/>
            </a:pPr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b="1" dirty="0"/>
          </a:p>
          <a:p>
            <a:pPr marL="342900" indent="-342900"/>
            <a:endParaRPr lang="en-US" b="1" dirty="0"/>
          </a:p>
        </p:txBody>
      </p:sp>
      <p:pic>
        <p:nvPicPr>
          <p:cNvPr id="20485" name="Picture 5" descr="diffu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644900"/>
            <a:ext cx="38862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FG10_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013200"/>
            <a:ext cx="42672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096000" y="36576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Effusion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606421" y="4699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6600CC"/>
                </a:solidFill>
              </a:rPr>
              <a:t>high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4726106" y="492646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6600CC"/>
                </a:solidFill>
              </a:rPr>
              <a:t>low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1752600" y="117475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6600CC"/>
                </a:solidFill>
              </a:rPr>
              <a:t>Perfume</a:t>
            </a: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3177085" y="1554234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6600CC"/>
                </a:solidFill>
              </a:rPr>
              <a:t>tiny     hole</a:t>
            </a: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2882521" y="1855859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6600CC"/>
                </a:solidFill>
              </a:rPr>
              <a:t>increases</a:t>
            </a: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685800" y="2153171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6600CC"/>
                </a:solidFill>
              </a:rPr>
              <a:t>decrease</a:t>
            </a:r>
          </a:p>
        </p:txBody>
      </p:sp>
    </p:spTree>
    <p:extLst>
      <p:ext uri="{BB962C8B-B14F-4D97-AF65-F5344CB8AC3E}">
        <p14:creationId xmlns:p14="http://schemas.microsoft.com/office/powerpoint/2010/main" val="260708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88" grpId="0"/>
      <p:bldP spid="20489" grpId="0"/>
      <p:bldP spid="20490" grpId="0"/>
      <p:bldP spid="20491" grpId="0"/>
      <p:bldP spid="20492" grpId="0"/>
      <p:bldP spid="2049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457200" y="152400"/>
            <a:ext cx="8229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u="sng">
                <a:solidFill>
                  <a:srgbClr val="990000"/>
                </a:solidFill>
                <a:latin typeface="Times New Roman" pitchFamily="18" charset="0"/>
              </a:rPr>
              <a:t>Assumptions of the Kinetic Theory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228600" y="9144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152400" y="533400"/>
            <a:ext cx="89154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150000"/>
              <a:buFontTx/>
              <a:buChar char="•"/>
            </a:pPr>
            <a:r>
              <a:rPr lang="en-US" sz="2400">
                <a:latin typeface="Times New Roman" pitchFamily="18" charset="0"/>
              </a:rPr>
              <a:t> Here are 3 assumptions of the kinetic theory as it applies to gases:</a:t>
            </a:r>
          </a:p>
          <a:p>
            <a:pPr>
              <a:spcAft>
                <a:spcPct val="50000"/>
              </a:spcAft>
              <a:buSzPct val="150000"/>
            </a:pPr>
            <a:r>
              <a:rPr lang="en-US" sz="2400">
                <a:latin typeface="Times New Roman" pitchFamily="18" charset="0"/>
              </a:rPr>
              <a:t>(1) Gases are composed of _______ particles.</a:t>
            </a:r>
          </a:p>
          <a:p>
            <a:pPr>
              <a:spcAft>
                <a:spcPct val="50000"/>
              </a:spcAft>
              <a:buSzPct val="150000"/>
            </a:pPr>
            <a:r>
              <a:rPr lang="en-US" sz="2400">
                <a:latin typeface="Times New Roman" pitchFamily="18" charset="0"/>
              </a:rPr>
              <a:t>(2) These particles are in constant ___________ _______ motion and ______________ with other particles.</a:t>
            </a:r>
          </a:p>
          <a:p>
            <a:pPr>
              <a:spcAft>
                <a:spcPct val="50000"/>
              </a:spcAft>
              <a:buSzPct val="150000"/>
            </a:pPr>
            <a:r>
              <a:rPr lang="en-US" sz="2400">
                <a:latin typeface="Times New Roman" pitchFamily="18" charset="0"/>
              </a:rPr>
              <a:t>(3) When particles collide, </a:t>
            </a:r>
            <a:r>
              <a:rPr lang="en-US" sz="2400" b="1" i="1">
                <a:solidFill>
                  <a:srgbClr val="333399"/>
                </a:solidFill>
                <a:latin typeface="Times New Roman" pitchFamily="18" charset="0"/>
              </a:rPr>
              <a:t>kinetic energy</a:t>
            </a:r>
            <a:r>
              <a:rPr lang="en-US" sz="2400">
                <a:latin typeface="Times New Roman" pitchFamily="18" charset="0"/>
              </a:rPr>
              <a:t>, (K.E.), is _____________. K.E. is the energy of ___________.  These types of collisions are called “_____________ elastic.”  </a:t>
            </a:r>
          </a:p>
          <a:p>
            <a:pPr>
              <a:spcAft>
                <a:spcPct val="50000"/>
              </a:spcAft>
              <a:buSzPct val="150000"/>
              <a:buFontTx/>
              <a:buChar char="•"/>
            </a:pPr>
            <a:r>
              <a:rPr lang="en-US" sz="2400">
                <a:latin typeface="Times New Roman" pitchFamily="18" charset="0"/>
              </a:rPr>
              <a:t> If you could play pool using gas particles, they would never stop bouncing around the pool table!</a:t>
            </a:r>
          </a:p>
        </p:txBody>
      </p:sp>
      <p:pic>
        <p:nvPicPr>
          <p:cNvPr id="1030" name="Picture 7" descr="scet_02_img01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953000"/>
            <a:ext cx="2809875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2"/>
          <p:cNvGraphicFramePr>
            <a:graphicFrameLocks noChangeAspect="1"/>
          </p:cNvGraphicFramePr>
          <p:nvPr/>
        </p:nvGraphicFramePr>
        <p:xfrm>
          <a:off x="3886200" y="4724400"/>
          <a:ext cx="3505200" cy="202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Bitmap Image" r:id="rId5" imgW="4809524" imgH="2781688" progId="">
                  <p:embed/>
                </p:oleObj>
              </mc:Choice>
              <mc:Fallback>
                <p:oleObj name="Bitmap Image" r:id="rId5" imgW="4809524" imgH="2781688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724400"/>
                        <a:ext cx="3505200" cy="202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13"/>
          <p:cNvSpPr txBox="1">
            <a:spLocks noChangeArrowheads="1"/>
          </p:cNvSpPr>
          <p:nvPr/>
        </p:nvSpPr>
        <p:spPr bwMode="auto">
          <a:xfrm>
            <a:off x="6781800" y="4953000"/>
            <a:ext cx="1676400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NOT perfectly elastic!!</a:t>
            </a:r>
          </a:p>
        </p:txBody>
      </p:sp>
      <p:sp>
        <p:nvSpPr>
          <p:cNvPr id="1032" name="Line 14"/>
          <p:cNvSpPr>
            <a:spLocks noChangeShapeType="1"/>
          </p:cNvSpPr>
          <p:nvPr/>
        </p:nvSpPr>
        <p:spPr bwMode="auto">
          <a:xfrm flipH="1">
            <a:off x="6324600" y="52578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3200400" y="1066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tiny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4495800" y="16764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straight      line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304800" y="1981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collide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6705600" y="259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conserved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2743200" y="2895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motion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1219200" y="3276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perfectly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1" grpId="0"/>
      <p:bldP spid="9232" grpId="0"/>
      <p:bldP spid="9233" grpId="0"/>
      <p:bldP spid="9234" grpId="0"/>
      <p:bldP spid="9235" grpId="0"/>
      <p:bldP spid="92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Kinetic Molecular Theory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http://www.youtube.com/watch?v=nsgo0OqDBhk&amp;feature=related</a:t>
            </a:r>
            <a:endParaRPr lang="en-US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Kinetic Molecular Theory Part 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Intro to Chemistry 6.1: Kinetic Molecular Theory (2/2) - YouTube</a:t>
            </a:r>
            <a:endParaRPr lang="en-US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33400" y="76200"/>
            <a:ext cx="815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u="sng">
                <a:solidFill>
                  <a:srgbClr val="990000"/>
                </a:solidFill>
                <a:latin typeface="Times New Roman" pitchFamily="18" charset="0"/>
              </a:rPr>
              <a:t>“Normal Boiling Point” of Water</a:t>
            </a:r>
            <a:endParaRPr lang="en-US" sz="4400">
              <a:solidFill>
                <a:srgbClr val="990000"/>
              </a:solidFill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28600" y="9144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52400" y="609600"/>
            <a:ext cx="89154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150000"/>
              <a:buFontTx/>
              <a:buChar char="•"/>
            </a:pPr>
            <a:r>
              <a:rPr lang="en-US" sz="2400">
                <a:latin typeface="Times New Roman" pitchFamily="18" charset="0"/>
              </a:rPr>
              <a:t> At standard pressure (760 mm Hg), water’s normal B.P = ______˚C. </a:t>
            </a:r>
          </a:p>
          <a:p>
            <a:pPr>
              <a:spcAft>
                <a:spcPct val="50000"/>
              </a:spcAft>
              <a:buSzPct val="150000"/>
              <a:buFontTx/>
              <a:buChar char="•"/>
            </a:pPr>
            <a:r>
              <a:rPr lang="en-US" sz="2400">
                <a:latin typeface="Times New Roman" pitchFamily="18" charset="0"/>
              </a:rPr>
              <a:t> Once a liquid is boiling, adding heat _______ ________ increase its temperature.  The liquid simply _________ more.</a:t>
            </a:r>
          </a:p>
          <a:p>
            <a:pPr>
              <a:spcAft>
                <a:spcPct val="50000"/>
              </a:spcAft>
              <a:buSzPct val="150000"/>
              <a:buFontTx/>
              <a:buChar char="•"/>
            </a:pPr>
            <a:r>
              <a:rPr lang="en-US" sz="2400">
                <a:latin typeface="Times New Roman" pitchFamily="18" charset="0"/>
              </a:rPr>
              <a:t> On a mountain, the atm. pressure is ___________, therefore the temperature at which the water boils is __________ than 100˚C. </a:t>
            </a:r>
          </a:p>
          <a:p>
            <a:pPr>
              <a:spcAft>
                <a:spcPct val="50000"/>
              </a:spcAft>
              <a:buSzPct val="150000"/>
              <a:buFontTx/>
              <a:buChar char="•"/>
            </a:pPr>
            <a:endParaRPr lang="en-US" sz="2400">
              <a:latin typeface="Times New Roman" pitchFamily="18" charset="0"/>
            </a:endParaRPr>
          </a:p>
        </p:txBody>
      </p:sp>
      <p:pic>
        <p:nvPicPr>
          <p:cNvPr id="27654" name="Picture 6" descr="bak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048000"/>
            <a:ext cx="30257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152400" y="3048000"/>
            <a:ext cx="5486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150000"/>
              <a:buFontTx/>
              <a:buChar char="•"/>
            </a:pPr>
            <a:r>
              <a:rPr lang="en-US" sz="2400">
                <a:latin typeface="Times New Roman" pitchFamily="18" charset="0"/>
              </a:rPr>
              <a:t> Foods in boiling water on a mountain will take __________ to cook since the boiling water is ____________ .  (Some foods, like breads and cakes, have special cooking instructions for ___________ ______________.)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7010400" y="609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100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3962400" y="1524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bubbles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5105400" y="11430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DOES      NOT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4724400" y="2057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lower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4800600" y="243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less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1143000" y="3429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longer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2286000" y="3810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cooler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3048000" y="4495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high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457200" y="4876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altitudes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  <p:bldP spid="27658" grpId="0"/>
      <p:bldP spid="27659" grpId="0"/>
      <p:bldP spid="27660" grpId="0"/>
      <p:bldP spid="27661" grpId="0"/>
      <p:bldP spid="27662" grpId="0"/>
      <p:bldP spid="27663" grpId="0"/>
      <p:bldP spid="27664" grpId="0"/>
      <p:bldP spid="2766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533400" y="152400"/>
            <a:ext cx="815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u="sng">
                <a:solidFill>
                  <a:srgbClr val="990000"/>
                </a:solidFill>
                <a:latin typeface="Times New Roman" pitchFamily="18" charset="0"/>
              </a:rPr>
              <a:t>Boiling Water Above 100 </a:t>
            </a:r>
            <a:r>
              <a:rPr lang="en-US" sz="3600" u="sng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en-US" sz="3600" u="sng">
                <a:solidFill>
                  <a:srgbClr val="99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228600" y="9144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152400" y="735013"/>
            <a:ext cx="8915400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150000"/>
              <a:buFontTx/>
              <a:buChar char="•"/>
            </a:pPr>
            <a:r>
              <a:rPr lang="en-US" sz="2400">
                <a:latin typeface="Times New Roman" pitchFamily="18" charset="0"/>
              </a:rPr>
              <a:t> In a pressure cooker, the atm. pressure is __________, therefore the temperature at which the water boils is ________ than 100˚C.  Foods in a pressure cooker will cook ________ since the water is _________.</a:t>
            </a:r>
          </a:p>
          <a:p>
            <a:pPr>
              <a:spcAft>
                <a:spcPct val="50000"/>
              </a:spcAft>
              <a:buSzPct val="150000"/>
              <a:buFontTx/>
              <a:buChar char="•"/>
            </a:pPr>
            <a:r>
              <a:rPr lang="en-US" sz="2400">
                <a:latin typeface="Times New Roman" pitchFamily="18" charset="0"/>
              </a:rPr>
              <a:t> Water that’s next to volcanic vents on the ocean’s floor will reach temperatures well above 100˚ C, but it won’t “boil” since the surrounding pressure is so great!</a:t>
            </a:r>
          </a:p>
        </p:txBody>
      </p:sp>
      <p:pic>
        <p:nvPicPr>
          <p:cNvPr id="4102" name="Picture 5" descr="Presto%2001755%20Pressure%20Cooker%20C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962400"/>
            <a:ext cx="2514600" cy="2171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3" name="Picture 6" descr="ndi0682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3810000"/>
            <a:ext cx="3657600" cy="2560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6781800" y="3200400"/>
          <a:ext cx="2176463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4" name="Bitmap Image" r:id="rId6" imgW="1943371" imgH="2857899" progId="">
                  <p:embed/>
                </p:oleObj>
              </mc:Choice>
              <mc:Fallback>
                <p:oleObj name="Bitmap Image" r:id="rId6" imgW="1943371" imgH="2857899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200400"/>
                        <a:ext cx="2176463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410200" y="762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higher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4800600" y="1143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more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3733800" y="1447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faster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7239000" y="1447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hotter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/>
      <p:bldP spid="26633" grpId="0"/>
      <p:bldP spid="26634" grpId="0"/>
      <p:bldP spid="266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39763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990000"/>
                </a:solidFill>
                <a:latin typeface="Times New Roman" pitchFamily="18" charset="0"/>
              </a:rPr>
              <a:t>Autoclave: Steam Sterilizer Using High Pressure</a:t>
            </a:r>
          </a:p>
        </p:txBody>
      </p:sp>
      <p:pic>
        <p:nvPicPr>
          <p:cNvPr id="36868" name="Picture 4" descr="07-02_autoclave_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752475"/>
            <a:ext cx="7315200" cy="6029325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33400" y="152400"/>
            <a:ext cx="815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u="sng">
                <a:solidFill>
                  <a:srgbClr val="990000"/>
                </a:solidFill>
                <a:latin typeface="Times New Roman" pitchFamily="18" charset="0"/>
              </a:rPr>
              <a:t>Boiling Points vs. Pressure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28600" y="9144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pic>
        <p:nvPicPr>
          <p:cNvPr id="24580" name="Picture 7" descr="boiling point pressure gra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685800"/>
            <a:ext cx="6400800" cy="395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152400" y="4800600"/>
            <a:ext cx="8839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  <a:latin typeface="Times New Roman" pitchFamily="18" charset="0"/>
              </a:rPr>
              <a:t>Practice Problems:</a:t>
            </a:r>
            <a:r>
              <a:rPr lang="en-US" sz="2400">
                <a:latin typeface="Times New Roman" pitchFamily="18" charset="0"/>
              </a:rPr>
              <a:t>  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US" sz="2400">
                <a:latin typeface="Times New Roman" pitchFamily="18" charset="0"/>
              </a:rPr>
              <a:t>What is the normal boiling point for ethanoic acid? _______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US" sz="2400">
                <a:latin typeface="Times New Roman" pitchFamily="18" charset="0"/>
              </a:rPr>
              <a:t>At what temperature will ethanoic acid boil on Mt. Everest when the pressure is only 30 kPa?</a:t>
            </a:r>
            <a:r>
              <a:rPr lang="en-US" sz="2400" b="1">
                <a:latin typeface="Times New Roman" pitchFamily="18" charset="0"/>
              </a:rPr>
              <a:t> _______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6477000" y="5334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120 </a:t>
            </a:r>
            <a:r>
              <a:rPr lang="en-US" sz="240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ºC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3733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80 </a:t>
            </a:r>
            <a:r>
              <a:rPr lang="en-US" sz="240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ºC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/>
      <p:bldP spid="2868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Phase Diagrams Part 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Intro to Chemistry 6.2: VP &amp; Phase Diagrams (2/3) - YouTube</a:t>
            </a:r>
            <a:endParaRPr lang="en-US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762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>
                <a:solidFill>
                  <a:srgbClr val="990000"/>
                </a:solidFill>
                <a:latin typeface="Times New Roman" pitchFamily="18" charset="0"/>
              </a:rPr>
              <a:t>What is a Phase Diagram?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28600" y="381000"/>
            <a:ext cx="838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150000"/>
              <a:buFontTx/>
              <a:buChar char="•"/>
            </a:pPr>
            <a:r>
              <a:rPr lang="en-US" sz="2400">
                <a:latin typeface="Times New Roman" pitchFamily="18" charset="0"/>
              </a:rPr>
              <a:t> Shows the relationship between the 3 phases of matter at various temperatures and pressures.</a:t>
            </a:r>
          </a:p>
        </p:txBody>
      </p:sp>
      <p:pic>
        <p:nvPicPr>
          <p:cNvPr id="28676" name="Picture 4" descr="FG11_26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219200"/>
            <a:ext cx="8915400" cy="40989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52400" y="5486400"/>
            <a:ext cx="8839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333399"/>
                </a:solidFill>
                <a:latin typeface="Times New Roman" pitchFamily="18" charset="0"/>
              </a:rPr>
              <a:t>Triple Point:</a:t>
            </a:r>
            <a:r>
              <a:rPr lang="en-US" sz="2400">
                <a:latin typeface="Times New Roman" pitchFamily="18" charset="0"/>
              </a:rPr>
              <a:t>  All 3 phases of matter at ______________.</a:t>
            </a:r>
          </a:p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333399"/>
                </a:solidFill>
                <a:latin typeface="Times New Roman" pitchFamily="18" charset="0"/>
              </a:rPr>
              <a:t>Critical Point:</a:t>
            </a:r>
            <a:r>
              <a:rPr lang="en-US" sz="2400">
                <a:latin typeface="Times New Roman" pitchFamily="18" charset="0"/>
              </a:rPr>
              <a:t>  The highest temp. at which the liquid phase can exist.</a:t>
            </a:r>
            <a:r>
              <a:rPr lang="en-US"/>
              <a:t> 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5181600" y="5486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equilibrium</a:t>
            </a:r>
            <a:endParaRPr lang="en-US" sz="240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85800" y="762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>
                <a:solidFill>
                  <a:srgbClr val="990000"/>
                </a:solidFill>
                <a:latin typeface="Times New Roman" pitchFamily="18" charset="0"/>
              </a:rPr>
              <a:t>Phase Diagrams of H</a:t>
            </a:r>
            <a:r>
              <a:rPr lang="en-US" sz="3600" baseline="-25000">
                <a:solidFill>
                  <a:srgbClr val="990000"/>
                </a:solidFill>
                <a:latin typeface="Times New Roman" pitchFamily="18" charset="0"/>
              </a:rPr>
              <a:t>2</a:t>
            </a:r>
            <a:r>
              <a:rPr lang="en-US" sz="3600">
                <a:solidFill>
                  <a:srgbClr val="990000"/>
                </a:solidFill>
                <a:latin typeface="Times New Roman" pitchFamily="18" charset="0"/>
              </a:rPr>
              <a:t>O and CO</a:t>
            </a:r>
            <a:r>
              <a:rPr lang="en-US" sz="3600" baseline="-25000">
                <a:solidFill>
                  <a:srgbClr val="990000"/>
                </a:solidFill>
                <a:latin typeface="Times New Roman" pitchFamily="18" charset="0"/>
              </a:rPr>
              <a:t>2</a:t>
            </a:r>
          </a:p>
        </p:txBody>
      </p:sp>
      <p:pic>
        <p:nvPicPr>
          <p:cNvPr id="29699" name="Picture 3" descr="Fg11_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9144000" cy="438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52400" y="5289550"/>
            <a:ext cx="8763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50000"/>
              <a:buFontTx/>
              <a:buChar char="•"/>
            </a:pPr>
            <a:r>
              <a:rPr lang="en-US" sz="2400">
                <a:latin typeface="Times New Roman" pitchFamily="18" charset="0"/>
              </a:rPr>
              <a:t> For water, the triple point occurs at 0.01˚C  and 4.58 mm Hg.  This is a temperature close to water’s normal ____________ point, but a the pressure is very, very ________.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181600" y="5638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melting</a:t>
            </a:r>
            <a:endParaRPr lang="en-US" sz="240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124200" y="6019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low</a:t>
            </a:r>
            <a:endParaRPr lang="en-US" sz="240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  <p:bldP spid="399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Graham’s Law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616075"/>
            <a:ext cx="8072437" cy="21177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Graham’s Law</a:t>
            </a:r>
            <a:endParaRPr lang="en-US" altLang="en-US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2400"/>
              <a:t>Rate of diffusion of a gas is inversely related to the square root of its molar mass.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1000"/>
          </a:p>
          <a:p>
            <a:pPr lvl="1">
              <a:lnSpc>
                <a:spcPct val="90000"/>
              </a:lnSpc>
            </a:pPr>
            <a:r>
              <a:rPr lang="en-US" altLang="en-US" sz="2400"/>
              <a:t>The equation shows the ratio of Gas A’s speed to Gas B’s speed</a:t>
            </a:r>
            <a:r>
              <a:rPr lang="en-US" altLang="en-US"/>
              <a:t>.</a:t>
            </a:r>
          </a:p>
        </p:txBody>
      </p:sp>
      <p:grpSp>
        <p:nvGrpSpPr>
          <p:cNvPr id="53252" name="Group 4"/>
          <p:cNvGrpSpPr>
            <a:grpSpLocks/>
          </p:cNvGrpSpPr>
          <p:nvPr/>
        </p:nvGrpSpPr>
        <p:grpSpPr bwMode="auto">
          <a:xfrm>
            <a:off x="2514600" y="4068763"/>
            <a:ext cx="3922713" cy="2179637"/>
            <a:chOff x="1418" y="2377"/>
            <a:chExt cx="3117" cy="1818"/>
          </a:xfrm>
        </p:grpSpPr>
        <p:sp>
          <p:nvSpPr>
            <p:cNvPr id="53253" name="AutoShape 5"/>
            <p:cNvSpPr>
              <a:spLocks noChangeArrowheads="1"/>
            </p:cNvSpPr>
            <p:nvPr/>
          </p:nvSpPr>
          <p:spPr bwMode="auto">
            <a:xfrm>
              <a:off x="1418" y="2377"/>
              <a:ext cx="3117" cy="1818"/>
            </a:xfrm>
            <a:prstGeom prst="bevel">
              <a:avLst>
                <a:gd name="adj" fmla="val 6491"/>
              </a:avLst>
            </a:prstGeom>
            <a:solidFill>
              <a:srgbClr val="E7F4F5"/>
            </a:solidFill>
            <a:ln w="9525">
              <a:solidFill>
                <a:srgbClr val="33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3254" name="Object 6"/>
            <p:cNvGraphicFramePr>
              <a:graphicFrameLocks noChangeAspect="1"/>
            </p:cNvGraphicFramePr>
            <p:nvPr/>
          </p:nvGraphicFramePr>
          <p:xfrm>
            <a:off x="1887" y="2582"/>
            <a:ext cx="2179" cy="1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267" name="Equation" r:id="rId4" imgW="723600" imgH="482400" progId="Equation.3">
                    <p:embed/>
                  </p:oleObj>
                </mc:Choice>
                <mc:Fallback>
                  <p:oleObj name="Equation" r:id="rId4" imgW="723600" imgH="482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7" y="2582"/>
                          <a:ext cx="2179" cy="14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2698750" y="6554788"/>
            <a:ext cx="3730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"/>
              <a:t>Courtesy Christy Johannesson www.nisd.net/communicationsarts/pages/chem</a:t>
            </a:r>
          </a:p>
          <a:p>
            <a:endParaRPr lang="en-US" altLang="en-US" sz="800"/>
          </a:p>
        </p:txBody>
      </p:sp>
    </p:spTree>
    <p:extLst>
      <p:ext uri="{BB962C8B-B14F-4D97-AF65-F5344CB8AC3E}">
        <p14:creationId xmlns:p14="http://schemas.microsoft.com/office/powerpoint/2010/main" val="4143854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fig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80772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685800" y="1524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>
                <a:solidFill>
                  <a:srgbClr val="990000"/>
                </a:solidFill>
                <a:latin typeface="Times New Roman" pitchFamily="18" charset="0"/>
              </a:rPr>
              <a:t>Names of the Phase Changes</a:t>
            </a:r>
            <a:endParaRPr lang="en-US" sz="3600" baseline="-2500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304800" y="228600"/>
            <a:ext cx="12954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381000" y="26670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Solid</a:t>
            </a:r>
          </a:p>
        </p:txBody>
      </p:sp>
      <p:sp>
        <p:nvSpPr>
          <p:cNvPr id="30726" name="Text Box 8"/>
          <p:cNvSpPr txBox="1">
            <a:spLocks noChangeArrowheads="1"/>
          </p:cNvSpPr>
          <p:nvPr/>
        </p:nvSpPr>
        <p:spPr bwMode="auto">
          <a:xfrm>
            <a:off x="3733800" y="3962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Liquid</a:t>
            </a:r>
          </a:p>
        </p:txBody>
      </p:sp>
      <p:sp>
        <p:nvSpPr>
          <p:cNvPr id="30727" name="Text Box 9"/>
          <p:cNvSpPr txBox="1">
            <a:spLocks noChangeArrowheads="1"/>
          </p:cNvSpPr>
          <p:nvPr/>
        </p:nvSpPr>
        <p:spPr bwMode="auto">
          <a:xfrm>
            <a:off x="6934200" y="35814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Gas</a:t>
            </a:r>
          </a:p>
        </p:txBody>
      </p:sp>
      <p:sp>
        <p:nvSpPr>
          <p:cNvPr id="30728" name="Text Box 10"/>
          <p:cNvSpPr txBox="1">
            <a:spLocks noChangeArrowheads="1"/>
          </p:cNvSpPr>
          <p:nvPr/>
        </p:nvSpPr>
        <p:spPr bwMode="auto">
          <a:xfrm>
            <a:off x="76200" y="6248400"/>
            <a:ext cx="906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Solid</a:t>
            </a:r>
            <a:r>
              <a:rPr lang="en-US" sz="2400">
                <a:latin typeface="Times New Roman" pitchFamily="18" charset="0"/>
                <a:sym typeface="Wingdings" pitchFamily="2" charset="2"/>
              </a:rPr>
              <a:t>Aqueous =  ___________       Aqueous  Solid = ___________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2514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6600CC"/>
                </a:solidFill>
                <a:latin typeface="Times New Roman" pitchFamily="18" charset="0"/>
              </a:rPr>
              <a:t>dissolving</a:t>
            </a:r>
            <a:endParaRPr lang="en-US" sz="2400" b="1" i="1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6600CC"/>
                </a:solidFill>
                <a:latin typeface="Times New Roman" pitchFamily="18" charset="0"/>
              </a:rPr>
              <a:t>crystallizing</a:t>
            </a:r>
            <a:endParaRPr lang="en-US" sz="2400" b="1" i="1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1" grpId="0"/>
      <p:bldP spid="4097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The Moment You Have All Been Waiting For……</a:t>
            </a:r>
            <a:r>
              <a:rPr lang="en-US" sz="3600" b="1" dirty="0" smtClean="0">
                <a:solidFill>
                  <a:srgbClr val="A1FF00"/>
                </a:solidFill>
              </a:rPr>
              <a:t>DRY ICE BOMBS!!!</a:t>
            </a:r>
            <a:endParaRPr lang="en-US" sz="3600" b="1" dirty="0">
              <a:solidFill>
                <a:srgbClr val="A1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When we get into the lab you will need to wear goggles and aprons</a:t>
            </a:r>
          </a:p>
          <a:p>
            <a:r>
              <a:rPr lang="en-US" sz="2800" dirty="0" smtClean="0"/>
              <a:t>In groups of 3 get a cup of water not filled to the brim but about 3/4 of the way full</a:t>
            </a:r>
          </a:p>
          <a:p>
            <a:r>
              <a:rPr lang="en-US" sz="2800" dirty="0" smtClean="0"/>
              <a:t>Using the ends of the cut pipette scoop the crushed dry ice into the bulb of the pipette</a:t>
            </a:r>
          </a:p>
          <a:p>
            <a:r>
              <a:rPr lang="en-US" sz="2800" dirty="0" smtClean="0"/>
              <a:t>Using pliers to clamp the top of the bulb shut hold the bulb in the cut of water</a:t>
            </a:r>
          </a:p>
          <a:p>
            <a:r>
              <a:rPr lang="en-US" sz="2800" dirty="0" smtClean="0"/>
              <a:t>Watch for the triple point of the dry ice and </a:t>
            </a:r>
            <a:r>
              <a:rPr lang="en-US" sz="2800" b="1" dirty="0" smtClean="0">
                <a:solidFill>
                  <a:srgbClr val="A1FF00"/>
                </a:solidFill>
              </a:rPr>
              <a:t>HAVE FUN!!!!</a:t>
            </a:r>
            <a:endParaRPr lang="en-US" sz="2800" b="1" dirty="0">
              <a:solidFill>
                <a:srgbClr val="A1FF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Phase Diagrams Part 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Intro to Chemistry 6.2: VP &amp; Phase Diagrams 3/3 - YouTube</a:t>
            </a:r>
            <a:endParaRPr lang="en-US" dirty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81000" y="76200"/>
            <a:ext cx="83058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u="sng">
                <a:solidFill>
                  <a:srgbClr val="990000"/>
                </a:solidFill>
                <a:latin typeface="Times New Roman" pitchFamily="18" charset="0"/>
              </a:rPr>
              <a:t>How Temperature Affects the Kinetic Energy of a Gas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28600" y="9144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28600" y="533400"/>
            <a:ext cx="8915400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150000"/>
              <a:buFontTx/>
              <a:buChar char="•"/>
            </a:pPr>
            <a:r>
              <a:rPr lang="en-US" sz="2400">
                <a:latin typeface="Times New Roman" pitchFamily="18" charset="0"/>
              </a:rPr>
              <a:t> The _________ the temperature the __________ the particles move, so the _________ K.E. the particles have!  (</a:t>
            </a:r>
            <a:r>
              <a:rPr lang="en-US" sz="2400" b="1">
                <a:latin typeface="Times New Roman" pitchFamily="18" charset="0"/>
              </a:rPr>
              <a:t>________ Relationship</a:t>
            </a:r>
            <a:r>
              <a:rPr lang="en-US" sz="2400">
                <a:latin typeface="Times New Roman" pitchFamily="18" charset="0"/>
              </a:rPr>
              <a:t>:  As Temperature increases, K.E. increases.)</a:t>
            </a:r>
          </a:p>
          <a:p>
            <a:pPr>
              <a:spcAft>
                <a:spcPct val="50000"/>
              </a:spcAft>
              <a:buSzPct val="150000"/>
              <a:buFontTx/>
              <a:buChar char="•"/>
            </a:pPr>
            <a:endParaRPr lang="en-US" sz="2400">
              <a:latin typeface="Times New Roman" pitchFamily="18" charset="0"/>
            </a:endParaRPr>
          </a:p>
          <a:p>
            <a:pPr>
              <a:spcAft>
                <a:spcPct val="50000"/>
              </a:spcAft>
              <a:buSzPct val="150000"/>
              <a:buFontTx/>
              <a:buChar char="•"/>
            </a:pPr>
            <a:endParaRPr lang="en-US" sz="2400">
              <a:latin typeface="Times New Roman" pitchFamily="18" charset="0"/>
            </a:endParaRPr>
          </a:p>
          <a:p>
            <a:pPr>
              <a:spcAft>
                <a:spcPct val="50000"/>
              </a:spcAft>
              <a:buSzPct val="150000"/>
              <a:buFontTx/>
              <a:buChar char="•"/>
            </a:pPr>
            <a:endParaRPr lang="en-US" sz="2400">
              <a:latin typeface="Times New Roman" pitchFamily="18" charset="0"/>
            </a:endParaRPr>
          </a:p>
          <a:p>
            <a:pPr>
              <a:spcAft>
                <a:spcPct val="50000"/>
              </a:spcAft>
              <a:buSzPct val="150000"/>
              <a:buFontTx/>
              <a:buChar char="•"/>
            </a:pPr>
            <a:endParaRPr lang="en-US" sz="2400">
              <a:latin typeface="Times New Roman" pitchFamily="18" charset="0"/>
            </a:endParaRPr>
          </a:p>
          <a:p>
            <a:pPr>
              <a:spcAft>
                <a:spcPct val="50000"/>
              </a:spcAft>
              <a:buSzPct val="150000"/>
              <a:buFontTx/>
              <a:buChar char="•"/>
            </a:pPr>
            <a:endParaRPr lang="en-US" sz="2400">
              <a:latin typeface="Times New Roman" pitchFamily="18" charset="0"/>
            </a:endParaRPr>
          </a:p>
          <a:p>
            <a:pPr>
              <a:spcAft>
                <a:spcPct val="50000"/>
              </a:spcAft>
              <a:buSzPct val="150000"/>
              <a:buFontTx/>
              <a:buChar char="•"/>
            </a:pPr>
            <a:r>
              <a:rPr lang="en-US" sz="2400">
                <a:latin typeface="Times New Roman" pitchFamily="18" charset="0"/>
              </a:rPr>
              <a:t> At 0˚K, (______________ ______), kinetic energy is also ________.</a:t>
            </a:r>
          </a:p>
          <a:p>
            <a:pPr>
              <a:spcAft>
                <a:spcPct val="50000"/>
              </a:spcAft>
              <a:buSzPct val="150000"/>
              <a:buFontTx/>
              <a:buChar char="•"/>
            </a:pPr>
            <a:r>
              <a:rPr lang="en-US" sz="2400">
                <a:latin typeface="Times New Roman" pitchFamily="18" charset="0"/>
              </a:rPr>
              <a:t> Doubling the Kelvin temperature would ___________ the K.E.  (Twice as hot means ________ the ___________ temperature.)</a:t>
            </a:r>
          </a:p>
          <a:p>
            <a:pPr>
              <a:spcAft>
                <a:spcPct val="50000"/>
              </a:spcAft>
              <a:buSzPct val="150000"/>
              <a:buFontTx/>
              <a:buChar char="•"/>
            </a:pPr>
            <a:r>
              <a:rPr lang="en-US" sz="2400">
                <a:latin typeface="Times New Roman" pitchFamily="18" charset="0"/>
              </a:rPr>
              <a:t> Proof that gas particle collisions conserve K.E. is that the room is not slowly getting colder!</a:t>
            </a: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3733800" y="1995488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3733800" y="3748088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V="1">
            <a:off x="3733800" y="2300288"/>
            <a:ext cx="1524000" cy="1447800"/>
          </a:xfrm>
          <a:prstGeom prst="line">
            <a:avLst/>
          </a:prstGeom>
          <a:noFill/>
          <a:ln w="38100">
            <a:solidFill>
              <a:srgbClr val="66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895600" y="25908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Temp.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962400" y="3824288"/>
            <a:ext cx="1828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Kinetic Energy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2743200" y="1905000"/>
            <a:ext cx="38862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838200" y="533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higher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4876800" y="533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faster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5410200" y="914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6600CC"/>
                </a:solidFill>
                <a:latin typeface="Times New Roman" pitchFamily="18" charset="0"/>
              </a:rPr>
              <a:t>Direct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914400" y="914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more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2286000" y="45720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absolute         zero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7239000" y="4572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zero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5410200" y="5105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double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2590800" y="5486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twice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4495800" y="5486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Kelvin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10251" grpId="0"/>
      <p:bldP spid="10252" grpId="0"/>
      <p:bldP spid="10253" grpId="0"/>
      <p:bldP spid="10254" grpId="0"/>
      <p:bldP spid="10255" grpId="0"/>
      <p:bldP spid="10256" grpId="0"/>
      <p:bldP spid="10257" grpId="0"/>
      <p:bldP spid="10258" grpId="0"/>
      <p:bldP spid="1025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9144000" cy="6629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08000"/>
                </a:solidFill>
                <a:latin typeface="Times New Roman" pitchFamily="18" charset="0"/>
              </a:rPr>
              <a:t>Practice Problems:</a:t>
            </a:r>
            <a:r>
              <a:rPr lang="en-US" sz="2400" b="1" smtClean="0">
                <a:latin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>
                <a:latin typeface="Times New Roman" pitchFamily="18" charset="0"/>
              </a:rPr>
              <a:t>What Celsius temperature is twice as hot as the freezing point of water, 0˚C?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sz="2400" smtClean="0">
              <a:latin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sz="2400" smtClean="0">
              <a:latin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sz="2400" smtClean="0">
              <a:latin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>
                <a:latin typeface="Times New Roman" pitchFamily="18" charset="0"/>
              </a:rPr>
              <a:t>What is three times hotter than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−90</a:t>
            </a:r>
            <a:r>
              <a:rPr lang="en-US" sz="2400" smtClean="0">
                <a:latin typeface="Times New Roman" pitchFamily="18" charset="0"/>
              </a:rPr>
              <a:t>˚C?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sz="2400" smtClean="0">
              <a:latin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sz="2400" smtClean="0">
              <a:latin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sz="2400" smtClean="0">
              <a:latin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>
                <a:latin typeface="Times New Roman" pitchFamily="18" charset="0"/>
              </a:rPr>
              <a:t>Which phase of water has the highest K.E.? ___   Lowest K.E? ___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>
                <a:latin typeface="Times New Roman" pitchFamily="18" charset="0"/>
              </a:rPr>
              <a:t>Which has more </a:t>
            </a:r>
            <a:r>
              <a:rPr lang="en-US" sz="2400" i="1" u="sng" smtClean="0">
                <a:latin typeface="Times New Roman" pitchFamily="18" charset="0"/>
              </a:rPr>
              <a:t>average</a:t>
            </a:r>
            <a:r>
              <a:rPr lang="en-US" sz="2400" smtClean="0">
                <a:latin typeface="Times New Roman" pitchFamily="18" charset="0"/>
              </a:rPr>
              <a:t> kinetic energy?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400" smtClean="0">
                <a:latin typeface="Times New Roman" pitchFamily="18" charset="0"/>
              </a:rPr>
              <a:t>		a) the air in a room     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400" smtClean="0">
                <a:latin typeface="Times New Roman" pitchFamily="18" charset="0"/>
              </a:rPr>
              <a:t>		b) the floor in a room  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400" smtClean="0">
                <a:latin typeface="Times New Roman" pitchFamily="18" charset="0"/>
              </a:rPr>
              <a:t>		c) Neither.  They have the same average K.E.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286000" y="9906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Change to Kelvin…0 </a:t>
            </a:r>
            <a:r>
              <a:rPr lang="en-US" sz="240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C  +273 = 273 Kelvin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09600" y="14478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Now you can double the temp… 273 x 2 = 546 K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33400" y="19812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 Now convert back to Celsius… 546</a:t>
            </a:r>
            <a:r>
              <a:rPr lang="en-US" sz="240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 273 =  273 ºC</a:t>
            </a:r>
            <a:r>
              <a:rPr lang="en-US"/>
              <a:t> 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609600" y="31242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Change to Kelvin… </a:t>
            </a:r>
            <a:r>
              <a:rPr lang="en-US" sz="240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90 </a:t>
            </a:r>
            <a:r>
              <a:rPr lang="en-US" sz="240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C  +273 = 183 Kelvin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609600" y="35814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Now you can triple the temp… 183 x 3 = 549 K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533400" y="40386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 Now convert back to Celsius… 549 </a:t>
            </a:r>
            <a:r>
              <a:rPr lang="en-US" sz="240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 273 =  276 ºC</a:t>
            </a:r>
            <a:r>
              <a:rPr lang="en-US"/>
              <a:t> 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5410200" y="4572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gas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8305800" y="4572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ice</a:t>
            </a:r>
          </a:p>
        </p:txBody>
      </p:sp>
      <p:sp>
        <p:nvSpPr>
          <p:cNvPr id="11278" name="Oval 14"/>
          <p:cNvSpPr>
            <a:spLocks noChangeArrowheads="1"/>
          </p:cNvSpPr>
          <p:nvPr/>
        </p:nvSpPr>
        <p:spPr bwMode="auto">
          <a:xfrm>
            <a:off x="838200" y="6172200"/>
            <a:ext cx="457200" cy="457200"/>
          </a:xfrm>
          <a:prstGeom prst="ellips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71" grpId="0"/>
      <p:bldP spid="11272" grpId="0"/>
      <p:bldP spid="11273" grpId="0"/>
      <p:bldP spid="11274" grpId="0"/>
      <p:bldP spid="11275" grpId="0"/>
      <p:bldP spid="11276" grpId="0"/>
      <p:bldP spid="11277" grpId="0"/>
      <p:bldP spid="1127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Intro to Gases Part 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Intro to Chemistry 7.1: Intro to Gases - YouTube</a:t>
            </a:r>
            <a:endParaRPr lang="en-US" dirty="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57200" y="152400"/>
            <a:ext cx="8229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u="sng">
                <a:solidFill>
                  <a:srgbClr val="990000"/>
                </a:solidFill>
                <a:latin typeface="Times New Roman" pitchFamily="18" charset="0"/>
              </a:rPr>
              <a:t>Gas Pressure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28600" y="9144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52400" y="533400"/>
            <a:ext cx="89154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150000"/>
              <a:buFontTx/>
              <a:buChar char="•"/>
            </a:pPr>
            <a:r>
              <a:rPr lang="en-US" sz="2400">
                <a:latin typeface="Times New Roman" pitchFamily="18" charset="0"/>
              </a:rPr>
              <a:t> When a gas particle collides with an object, it exerts a small __________.  The result of simultaneous collisions from billions of gas particles upon an object causes gas pressure.</a:t>
            </a:r>
            <a:endParaRPr lang="en-US" sz="2400" b="1" u="sng">
              <a:latin typeface="Times New Roman" pitchFamily="18" charset="0"/>
            </a:endParaRPr>
          </a:p>
          <a:p>
            <a:pPr algn="ctr">
              <a:spcAft>
                <a:spcPct val="50000"/>
              </a:spcAft>
              <a:buSzPct val="150000"/>
            </a:pPr>
            <a:r>
              <a:rPr lang="en-US" sz="2400" u="sng">
                <a:solidFill>
                  <a:srgbClr val="990000"/>
                </a:solidFill>
                <a:latin typeface="Times New Roman" pitchFamily="18" charset="0"/>
              </a:rPr>
              <a:t>How to Measure Air Pressure</a:t>
            </a:r>
            <a:endParaRPr lang="en-US" sz="2400">
              <a:solidFill>
                <a:srgbClr val="990000"/>
              </a:solidFill>
              <a:latin typeface="Times New Roman" pitchFamily="18" charset="0"/>
            </a:endParaRPr>
          </a:p>
          <a:p>
            <a:pPr>
              <a:spcAft>
                <a:spcPct val="50000"/>
              </a:spcAft>
              <a:buSzPct val="150000"/>
              <a:buFontTx/>
              <a:buChar char="•"/>
            </a:pPr>
            <a:r>
              <a:rPr lang="en-US" sz="2400">
                <a:latin typeface="Times New Roman" pitchFamily="18" charset="0"/>
              </a:rPr>
              <a:t> A </a:t>
            </a:r>
            <a:r>
              <a:rPr lang="en-US" sz="2400" b="1" i="1">
                <a:solidFill>
                  <a:srgbClr val="333399"/>
                </a:solidFill>
                <a:latin typeface="Times New Roman" pitchFamily="18" charset="0"/>
              </a:rPr>
              <a:t>barometer</a:t>
            </a:r>
            <a:r>
              <a:rPr lang="en-US" sz="2400">
                <a:latin typeface="Times New Roman" pitchFamily="18" charset="0"/>
              </a:rPr>
              <a:t> is the instrument used to measure air pressure.</a:t>
            </a:r>
          </a:p>
          <a:p>
            <a:pPr>
              <a:spcAft>
                <a:spcPct val="50000"/>
              </a:spcAft>
              <a:buSzPct val="150000"/>
              <a:buFontTx/>
              <a:buChar char="•"/>
            </a:pPr>
            <a:r>
              <a:rPr lang="en-US" sz="2400">
                <a:latin typeface="Times New Roman" pitchFamily="18" charset="0"/>
              </a:rPr>
              <a:t> There are 2 types of barometers:</a:t>
            </a:r>
          </a:p>
          <a:p>
            <a:pPr>
              <a:spcAft>
                <a:spcPct val="50000"/>
              </a:spcAft>
            </a:pPr>
            <a:r>
              <a:rPr lang="en-US" sz="2400">
                <a:latin typeface="Times New Roman" pitchFamily="18" charset="0"/>
              </a:rPr>
              <a:t>(1) ____________ Barometer:  a gauge measures how much a column of air in a container is squeezed together by the air pressure in the room.</a:t>
            </a:r>
          </a:p>
          <a:p>
            <a:pPr>
              <a:spcAft>
                <a:spcPct val="50000"/>
              </a:spcAft>
              <a:buSzPct val="150000"/>
              <a:buFontTx/>
              <a:buChar char="•"/>
            </a:pPr>
            <a:r>
              <a:rPr lang="en-US" sz="2400">
                <a:latin typeface="Times New Roman" pitchFamily="18" charset="0"/>
              </a:rPr>
              <a:t> The column of air is trapped in an “____________________-like” diaphragm.  It can expand and contract.  </a:t>
            </a:r>
          </a:p>
          <a:p>
            <a:pPr>
              <a:spcAft>
                <a:spcPct val="50000"/>
              </a:spcAft>
              <a:buSzPct val="150000"/>
              <a:buFontTx/>
              <a:buChar char="•"/>
            </a:pPr>
            <a:r>
              <a:rPr lang="en-US" sz="2400">
                <a:latin typeface="Times New Roman" pitchFamily="18" charset="0"/>
              </a:rPr>
              <a:t> A needle gauge ____________ to an air pressure scale on the container as it expands or contracts.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0" y="914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force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09600" y="3429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Aneroid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5715000" y="4724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accordion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362200" y="5638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points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  <p:bldP spid="12297" grpId="0"/>
      <p:bldP spid="12298" grpId="0"/>
      <p:bldP spid="1229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990000"/>
                </a:solidFill>
                <a:latin typeface="Times New Roman" pitchFamily="18" charset="0"/>
              </a:rPr>
              <a:t>Aneroid</a:t>
            </a:r>
            <a:r>
              <a:rPr lang="en-US" sz="4000" smtClean="0">
                <a:solidFill>
                  <a:srgbClr val="990000"/>
                </a:solidFill>
              </a:rPr>
              <a:t> </a:t>
            </a:r>
            <a:r>
              <a:rPr lang="en-US" sz="4000" smtClean="0">
                <a:solidFill>
                  <a:srgbClr val="990000"/>
                </a:solidFill>
                <a:latin typeface="Times New Roman" pitchFamily="18" charset="0"/>
              </a:rPr>
              <a:t>Barometer</a:t>
            </a:r>
          </a:p>
        </p:txBody>
      </p:sp>
      <p:pic>
        <p:nvPicPr>
          <p:cNvPr id="13316" name="Picture 4" descr="aneroidbaromet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295400"/>
            <a:ext cx="4038600" cy="3540125"/>
          </a:xfrm>
          <a:noFill/>
        </p:spPr>
      </p:pic>
      <p:pic>
        <p:nvPicPr>
          <p:cNvPr id="13318" name="Picture 6" descr="aneroid-barome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495800" y="1295400"/>
            <a:ext cx="4572000" cy="3635375"/>
          </a:xfrm>
          <a:noFill/>
          <a:ln>
            <a:solidFill>
              <a:schemeClr val="tx1"/>
            </a:solidFill>
          </a:ln>
        </p:spPr>
      </p:pic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152400" y="1143000"/>
            <a:ext cx="42672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57200" y="76200"/>
            <a:ext cx="8229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u="sng">
                <a:solidFill>
                  <a:srgbClr val="990000"/>
                </a:solidFill>
                <a:latin typeface="Times New Roman" pitchFamily="18" charset="0"/>
              </a:rPr>
              <a:t>How to Measure Air Pressure </a:t>
            </a:r>
            <a:r>
              <a:rPr lang="en-US" sz="2400" i="1" u="sng">
                <a:solidFill>
                  <a:srgbClr val="990000"/>
                </a:solidFill>
                <a:latin typeface="Times New Roman" pitchFamily="18" charset="0"/>
              </a:rPr>
              <a:t>(Continued)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8600" y="9144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52400" y="457200"/>
            <a:ext cx="8915400" cy="608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150000"/>
            </a:pPr>
            <a:r>
              <a:rPr lang="en-US" sz="2400">
                <a:latin typeface="Times New Roman" pitchFamily="18" charset="0"/>
              </a:rPr>
              <a:t>(2) _____________ Barometer:  measures the __________ of a column of mercury, (Hg), usually in units of _____ or ___________.</a:t>
            </a:r>
          </a:p>
          <a:p>
            <a:pPr>
              <a:spcAft>
                <a:spcPct val="25000"/>
              </a:spcAft>
              <a:buSzPct val="150000"/>
            </a:pPr>
            <a:r>
              <a:rPr lang="en-US" sz="2400">
                <a:latin typeface="Times New Roman" pitchFamily="18" charset="0"/>
              </a:rPr>
              <a:t>Here’s how to make a mercury barometer: </a:t>
            </a:r>
          </a:p>
          <a:p>
            <a:pPr>
              <a:spcAft>
                <a:spcPct val="25000"/>
              </a:spcAft>
              <a:buSzPct val="150000"/>
            </a:pPr>
            <a:r>
              <a:rPr lang="en-US" sz="2400">
                <a:latin typeface="Times New Roman" pitchFamily="18" charset="0"/>
              </a:rPr>
              <a:t>	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Step 1:</a:t>
            </a:r>
            <a:r>
              <a:rPr lang="en-US" sz="2400">
                <a:latin typeface="Times New Roman" pitchFamily="18" charset="0"/>
              </a:rPr>
              <a:t>  Fill a 1 meter long “test tube” completely full of Hg.</a:t>
            </a:r>
          </a:p>
          <a:p>
            <a:pPr>
              <a:spcAft>
                <a:spcPct val="25000"/>
              </a:spcAft>
              <a:buSzPct val="150000"/>
            </a:pPr>
            <a:r>
              <a:rPr lang="en-US" sz="2400">
                <a:latin typeface="Times New Roman" pitchFamily="18" charset="0"/>
              </a:rPr>
              <a:t>	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Step 2:</a:t>
            </a:r>
            <a:r>
              <a:rPr lang="en-US" sz="2400">
                <a:latin typeface="Times New Roman" pitchFamily="18" charset="0"/>
              </a:rPr>
              <a:t>  Fill a bowl with Hg.</a:t>
            </a:r>
          </a:p>
          <a:p>
            <a:pPr>
              <a:spcAft>
                <a:spcPct val="25000"/>
              </a:spcAft>
              <a:buSzPct val="150000"/>
            </a:pPr>
            <a:r>
              <a:rPr lang="en-US" sz="2400">
                <a:latin typeface="Times New Roman" pitchFamily="18" charset="0"/>
              </a:rPr>
              <a:t>	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Step 3:</a:t>
            </a:r>
            <a:r>
              <a:rPr lang="en-US" sz="2400">
                <a:latin typeface="Times New Roman" pitchFamily="18" charset="0"/>
              </a:rPr>
              <a:t>  Without letting any Hg escape, put the tube of Hg 		             upside-down in the bowl of Hg.</a:t>
            </a:r>
          </a:p>
          <a:p>
            <a:pPr>
              <a:spcAft>
                <a:spcPct val="30000"/>
              </a:spcAft>
              <a:buSzPct val="150000"/>
              <a:buFontTx/>
              <a:buChar char="•"/>
            </a:pPr>
            <a:r>
              <a:rPr lang="en-US" sz="2400">
                <a:latin typeface="Times New Roman" pitchFamily="18" charset="0"/>
              </a:rPr>
              <a:t> The ___________ of the column of Hg in the inverted tube will cause the level of Hg in the tube to initially ________.  </a:t>
            </a:r>
          </a:p>
          <a:p>
            <a:pPr>
              <a:spcAft>
                <a:spcPct val="30000"/>
              </a:spcAft>
              <a:buSzPct val="150000"/>
              <a:buFontTx/>
              <a:buChar char="•"/>
            </a:pPr>
            <a:r>
              <a:rPr lang="en-US" sz="2400">
                <a:latin typeface="Times New Roman" pitchFamily="18" charset="0"/>
              </a:rPr>
              <a:t> Above the Hg there is a ___________, so not all of the Hg escapes.  </a:t>
            </a:r>
          </a:p>
          <a:p>
            <a:pPr>
              <a:spcAft>
                <a:spcPct val="30000"/>
              </a:spcAft>
              <a:buSzPct val="150000"/>
              <a:buFontTx/>
              <a:buChar char="•"/>
            </a:pPr>
            <a:r>
              <a:rPr lang="en-US" sz="2400">
                <a:latin typeface="Times New Roman" pitchFamily="18" charset="0"/>
              </a:rPr>
              <a:t> The air pressure in the room is pushing __________ on the Hg in the bowl which pushes ______ on the column of Hg in the tube.  </a:t>
            </a:r>
          </a:p>
          <a:p>
            <a:pPr>
              <a:spcAft>
                <a:spcPct val="30000"/>
              </a:spcAft>
              <a:buSzPct val="150000"/>
              <a:buFontTx/>
              <a:buChar char="•"/>
            </a:pPr>
            <a:r>
              <a:rPr lang="en-US" sz="2400">
                <a:latin typeface="Times New Roman" pitchFamily="18" charset="0"/>
              </a:rPr>
              <a:t> As the air pressure in the room increases and decreases, the height of    the column of Hg in the tube goes _____ and ___________! 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762000" y="457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Mercury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715000" y="457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height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191000" y="838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mm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5715000" y="838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inches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838200" y="3581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weight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5181600" y="3962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fall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3276600" y="4419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vacuum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5105400" y="4876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down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2133600" y="5257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up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38862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up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56388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down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  <p:bldP spid="16391" grpId="0"/>
      <p:bldP spid="16392" grpId="0"/>
      <p:bldP spid="16393" grpId="0"/>
      <p:bldP spid="16394" grpId="0"/>
      <p:bldP spid="16395" grpId="0"/>
      <p:bldP spid="16396" grpId="0"/>
      <p:bldP spid="16397" grpId="0"/>
      <p:bldP spid="16398" grpId="0"/>
      <p:bldP spid="1639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990000"/>
                </a:solidFill>
                <a:latin typeface="Times New Roman" pitchFamily="18" charset="0"/>
              </a:rPr>
              <a:t>Mercury Barometer</a:t>
            </a:r>
          </a:p>
        </p:txBody>
      </p:sp>
      <p:pic>
        <p:nvPicPr>
          <p:cNvPr id="17412" name="Picture 4" descr="mercury barometer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1600200"/>
            <a:ext cx="5029200" cy="4538663"/>
          </a:xfrm>
          <a:noFill/>
          <a:ln>
            <a:solidFill>
              <a:schemeClr val="tx1"/>
            </a:solidFill>
          </a:ln>
        </p:spPr>
      </p:pic>
      <p:pic>
        <p:nvPicPr>
          <p:cNvPr id="13317" name="Picture 5" descr="Zumdahl13_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8775" y="838200"/>
            <a:ext cx="3552825" cy="58674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609600" y="3106738"/>
            <a:ext cx="8015288" cy="3068637"/>
          </a:xfrm>
          <a:prstGeom prst="rect">
            <a:avLst/>
          </a:prstGeom>
          <a:solidFill>
            <a:srgbClr val="E7F4F5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Rectangle 3"/>
          <p:cNvSpPr>
            <a:spLocks noChangeArrowheads="1"/>
          </p:cNvSpPr>
          <p:nvPr>
            <p:ph type="body" idx="1"/>
          </p:nvPr>
        </p:nvSpPr>
        <p:spPr>
          <a:xfrm>
            <a:off x="962025" y="1163638"/>
            <a:ext cx="8181975" cy="1427162"/>
          </a:xfrm>
          <a:noFill/>
          <a:ln/>
        </p:spPr>
        <p:txBody>
          <a:bodyPr/>
          <a:lstStyle/>
          <a:p>
            <a:pPr>
              <a:spcBef>
                <a:spcPct val="100000"/>
              </a:spcBef>
              <a:buFontTx/>
              <a:buNone/>
            </a:pPr>
            <a:r>
              <a:rPr lang="en-US" altLang="en-US" sz="3000"/>
              <a:t>   Determine the relative rate of diffusion        for krypton and bromine.</a:t>
            </a:r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7010400" y="5029200"/>
          <a:ext cx="1598613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4" name="Equation" r:id="rId4" imgW="507960" imgH="177480" progId="Equation.3">
                  <p:embed/>
                </p:oleObj>
              </mc:Choice>
              <mc:Fallback>
                <p:oleObj name="Equation" r:id="rId4" imgW="5079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5029200"/>
                        <a:ext cx="1598613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962025" y="6149975"/>
            <a:ext cx="81819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100000"/>
              </a:spcBef>
              <a:buFontTx/>
              <a:buNone/>
            </a:pPr>
            <a:r>
              <a:rPr lang="en-US" altLang="en-US" sz="2800">
                <a:sym typeface="Symbol" panose="05050102010706020507" pitchFamily="18" charset="2"/>
              </a:rPr>
              <a:t>Kr</a:t>
            </a:r>
            <a:r>
              <a:rPr lang="en-US" altLang="en-US" sz="2800" baseline="30000">
                <a:sym typeface="Symbol" panose="05050102010706020507" pitchFamily="18" charset="2"/>
              </a:rPr>
              <a:t> </a:t>
            </a:r>
            <a:r>
              <a:rPr lang="en-US" altLang="en-US" sz="2800">
                <a:sym typeface="Symbol" panose="05050102010706020507" pitchFamily="18" charset="2"/>
              </a:rPr>
              <a:t>diffuses 1.381 times faster than Br</a:t>
            </a:r>
            <a:r>
              <a:rPr lang="en-US" altLang="en-US" sz="2800" baseline="-25000">
                <a:sym typeface="Symbol" panose="05050102010706020507" pitchFamily="18" charset="2"/>
              </a:rPr>
              <a:t>2</a:t>
            </a:r>
            <a:r>
              <a:rPr lang="en-US" altLang="en-US" sz="2800">
                <a:sym typeface="Symbol" panose="05050102010706020507" pitchFamily="18" charset="2"/>
              </a:rPr>
              <a:t>.</a:t>
            </a:r>
            <a:endParaRPr lang="en-US" altLang="en-US" sz="2800"/>
          </a:p>
        </p:txBody>
      </p:sp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838200" y="4598988"/>
          <a:ext cx="2757488" cy="155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5" name="Equation" r:id="rId6" imgW="876240" imgH="507960" progId="Equation.3">
                  <p:embed/>
                </p:oleObj>
              </mc:Choice>
              <mc:Fallback>
                <p:oleObj name="Equation" r:id="rId6" imgW="8762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598988"/>
                        <a:ext cx="2757488" cy="155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7"/>
          <p:cNvGraphicFramePr>
            <a:graphicFrameLocks noChangeAspect="1"/>
          </p:cNvGraphicFramePr>
          <p:nvPr/>
        </p:nvGraphicFramePr>
        <p:xfrm>
          <a:off x="3276600" y="3133725"/>
          <a:ext cx="2273300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6" name="Equation" r:id="rId8" imgW="723600" imgH="482400" progId="Equation.3">
                  <p:embed/>
                </p:oleObj>
              </mc:Choice>
              <mc:Fallback>
                <p:oleObj name="Equation" r:id="rId8" imgW="723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133725"/>
                        <a:ext cx="2273300" cy="147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4" name="Object 8"/>
          <p:cNvGraphicFramePr>
            <a:graphicFrameLocks noChangeAspect="1"/>
          </p:cNvGraphicFramePr>
          <p:nvPr/>
        </p:nvGraphicFramePr>
        <p:xfrm>
          <a:off x="3505200" y="4606925"/>
          <a:ext cx="3598863" cy="143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7" name="Equation" r:id="rId10" imgW="1143000" imgH="469800" progId="Equation.3">
                  <p:embed/>
                </p:oleObj>
              </mc:Choice>
              <mc:Fallback>
                <p:oleObj name="Equation" r:id="rId10" imgW="11430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606925"/>
                        <a:ext cx="3598863" cy="143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Graham’s Law</a:t>
            </a:r>
          </a:p>
        </p:txBody>
      </p:sp>
      <p:sp>
        <p:nvSpPr>
          <p:cNvPr id="55306" name="AutoShape 10"/>
          <p:cNvSpPr>
            <a:spLocks noChangeArrowheads="1"/>
          </p:cNvSpPr>
          <p:nvPr/>
        </p:nvSpPr>
        <p:spPr bwMode="auto">
          <a:xfrm>
            <a:off x="993775" y="2189163"/>
            <a:ext cx="7083425" cy="788987"/>
          </a:xfrm>
          <a:prstGeom prst="wedgeRectCallout">
            <a:avLst>
              <a:gd name="adj1" fmla="val -47579"/>
              <a:gd name="adj2" fmla="val -20421"/>
            </a:avLst>
          </a:prstGeom>
          <a:solidFill>
            <a:srgbClr val="E7F4F5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altLang="en-US" sz="2200">
                <a:solidFill>
                  <a:schemeClr val="accent2"/>
                </a:solidFill>
              </a:rPr>
              <a:t>The first gas is “Gas A” and the second gas is “Gas B”.  </a:t>
            </a:r>
          </a:p>
          <a:p>
            <a:pPr algn="ctr" eaLnBrk="0" hangingPunct="0"/>
            <a:r>
              <a:rPr lang="en-US" altLang="en-US" sz="2200">
                <a:solidFill>
                  <a:schemeClr val="accent2"/>
                </a:solidFill>
              </a:rPr>
              <a:t>Relative rate mean find the ratio “v</a:t>
            </a:r>
            <a:r>
              <a:rPr lang="en-US" altLang="en-US" sz="2200" baseline="-25000">
                <a:solidFill>
                  <a:schemeClr val="accent2"/>
                </a:solidFill>
              </a:rPr>
              <a:t>A</a:t>
            </a:r>
            <a:r>
              <a:rPr lang="en-US" altLang="en-US" sz="2200">
                <a:solidFill>
                  <a:schemeClr val="accent2"/>
                </a:solidFill>
              </a:rPr>
              <a:t>/v</a:t>
            </a:r>
            <a:r>
              <a:rPr lang="en-US" altLang="en-US" sz="2200" baseline="-25000">
                <a:solidFill>
                  <a:schemeClr val="accent2"/>
                </a:solidFill>
              </a:rPr>
              <a:t>B</a:t>
            </a:r>
            <a:r>
              <a:rPr lang="en-US" altLang="en-US" sz="2200">
                <a:solidFill>
                  <a:schemeClr val="accent2"/>
                </a:solidFill>
              </a:rPr>
              <a:t>”.</a:t>
            </a: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2698750" y="6629400"/>
            <a:ext cx="3730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"/>
              <a:t>Courtesy Christy Johannesson www.nisd.net/communicationsarts/pages/chem</a:t>
            </a:r>
          </a:p>
          <a:p>
            <a:endParaRPr lang="en-US" altLang="en-US" sz="800"/>
          </a:p>
        </p:txBody>
      </p:sp>
      <p:grpSp>
        <p:nvGrpSpPr>
          <p:cNvPr id="55308" name="Group 12"/>
          <p:cNvGrpSpPr>
            <a:grpSpLocks/>
          </p:cNvGrpSpPr>
          <p:nvPr/>
        </p:nvGrpSpPr>
        <p:grpSpPr bwMode="auto">
          <a:xfrm>
            <a:off x="8153400" y="152400"/>
            <a:ext cx="895350" cy="1006475"/>
            <a:chOff x="5136" y="96"/>
            <a:chExt cx="564" cy="634"/>
          </a:xfrm>
        </p:grpSpPr>
        <p:sp>
          <p:nvSpPr>
            <p:cNvPr id="55309" name="Rectangle 13"/>
            <p:cNvSpPr>
              <a:spLocks noChangeArrowheads="1"/>
            </p:cNvSpPr>
            <p:nvPr/>
          </p:nvSpPr>
          <p:spPr bwMode="auto">
            <a:xfrm>
              <a:off x="5136" y="96"/>
              <a:ext cx="528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0" name="Text Box 14"/>
            <p:cNvSpPr txBox="1">
              <a:spLocks noChangeArrowheads="1"/>
            </p:cNvSpPr>
            <p:nvPr/>
          </p:nvSpPr>
          <p:spPr bwMode="auto">
            <a:xfrm>
              <a:off x="5210" y="24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/>
                <a:t>Kr</a:t>
              </a:r>
            </a:p>
          </p:txBody>
        </p:sp>
        <p:sp>
          <p:nvSpPr>
            <p:cNvPr id="55311" name="Text Box 15"/>
            <p:cNvSpPr txBox="1">
              <a:spLocks noChangeArrowheads="1"/>
            </p:cNvSpPr>
            <p:nvPr/>
          </p:nvSpPr>
          <p:spPr bwMode="auto">
            <a:xfrm>
              <a:off x="5166" y="538"/>
              <a:ext cx="39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>
                  <a:solidFill>
                    <a:srgbClr val="FF0000"/>
                  </a:solidFill>
                </a:rPr>
                <a:t>83.80</a:t>
              </a:r>
            </a:p>
          </p:txBody>
        </p:sp>
        <p:sp>
          <p:nvSpPr>
            <p:cNvPr id="55312" name="Text Box 16"/>
            <p:cNvSpPr txBox="1">
              <a:spLocks noChangeArrowheads="1"/>
            </p:cNvSpPr>
            <p:nvPr/>
          </p:nvSpPr>
          <p:spPr bwMode="auto">
            <a:xfrm>
              <a:off x="5424" y="96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accent2"/>
                  </a:solidFill>
                </a:rPr>
                <a:t>36</a:t>
              </a:r>
            </a:p>
          </p:txBody>
        </p:sp>
      </p:grpSp>
      <p:grpSp>
        <p:nvGrpSpPr>
          <p:cNvPr id="55313" name="Group 17"/>
          <p:cNvGrpSpPr>
            <a:grpSpLocks/>
          </p:cNvGrpSpPr>
          <p:nvPr/>
        </p:nvGrpSpPr>
        <p:grpSpPr bwMode="auto">
          <a:xfrm>
            <a:off x="200025" y="152400"/>
            <a:ext cx="895350" cy="1006475"/>
            <a:chOff x="5136" y="96"/>
            <a:chExt cx="564" cy="634"/>
          </a:xfrm>
        </p:grpSpPr>
        <p:sp>
          <p:nvSpPr>
            <p:cNvPr id="55314" name="Rectangle 18"/>
            <p:cNvSpPr>
              <a:spLocks noChangeArrowheads="1"/>
            </p:cNvSpPr>
            <p:nvPr/>
          </p:nvSpPr>
          <p:spPr bwMode="auto">
            <a:xfrm>
              <a:off x="5136" y="96"/>
              <a:ext cx="528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5" name="Text Box 19"/>
            <p:cNvSpPr txBox="1">
              <a:spLocks noChangeArrowheads="1"/>
            </p:cNvSpPr>
            <p:nvPr/>
          </p:nvSpPr>
          <p:spPr bwMode="auto">
            <a:xfrm>
              <a:off x="5210" y="24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/>
                <a:t>Br</a:t>
              </a:r>
            </a:p>
          </p:txBody>
        </p:sp>
        <p:sp>
          <p:nvSpPr>
            <p:cNvPr id="55316" name="Text Box 20"/>
            <p:cNvSpPr txBox="1">
              <a:spLocks noChangeArrowheads="1"/>
            </p:cNvSpPr>
            <p:nvPr/>
          </p:nvSpPr>
          <p:spPr bwMode="auto">
            <a:xfrm>
              <a:off x="5166" y="538"/>
              <a:ext cx="4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>
                  <a:solidFill>
                    <a:srgbClr val="FF0000"/>
                  </a:solidFill>
                </a:rPr>
                <a:t>79.904</a:t>
              </a:r>
            </a:p>
          </p:txBody>
        </p:sp>
        <p:sp>
          <p:nvSpPr>
            <p:cNvPr id="55317" name="Text Box 21"/>
            <p:cNvSpPr txBox="1">
              <a:spLocks noChangeArrowheads="1"/>
            </p:cNvSpPr>
            <p:nvPr/>
          </p:nvSpPr>
          <p:spPr bwMode="auto">
            <a:xfrm>
              <a:off x="5424" y="96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accent2"/>
                  </a:solidFill>
                </a:rPr>
                <a:t>35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22091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/>
      <p:bldP spid="55301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57200" y="1524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u="sng">
                <a:solidFill>
                  <a:srgbClr val="990000"/>
                </a:solidFill>
                <a:latin typeface="Times New Roman" pitchFamily="18" charset="0"/>
              </a:rPr>
              <a:t>How Altitude Affects Air Pressure</a:t>
            </a:r>
            <a:endParaRPr lang="en-US" sz="360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28600" y="9144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52400" y="774700"/>
            <a:ext cx="8915400" cy="575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150000"/>
              <a:buFontTx/>
              <a:buChar char="•"/>
            </a:pPr>
            <a:r>
              <a:rPr lang="en-US" sz="2400">
                <a:latin typeface="Times New Roman" pitchFamily="18" charset="0"/>
              </a:rPr>
              <a:t> The higher up you go the ______ air molecules there are, so there are ______ collisions which will cause _____ pressure.  </a:t>
            </a:r>
          </a:p>
          <a:p>
            <a:pPr>
              <a:spcAft>
                <a:spcPct val="50000"/>
              </a:spcAft>
              <a:buSzPct val="150000"/>
              <a:buFontTx/>
              <a:buChar char="•"/>
            </a:pPr>
            <a:r>
              <a:rPr lang="en-US" sz="2400">
                <a:latin typeface="Times New Roman" pitchFamily="18" charset="0"/>
              </a:rPr>
              <a:t> (</a:t>
            </a:r>
            <a:r>
              <a:rPr lang="en-US" sz="2400" b="1">
                <a:latin typeface="Times New Roman" pitchFamily="18" charset="0"/>
              </a:rPr>
              <a:t>______________</a:t>
            </a:r>
            <a:r>
              <a:rPr lang="en-US" sz="2400">
                <a:latin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</a:rPr>
              <a:t>Relationship</a:t>
            </a:r>
            <a:r>
              <a:rPr lang="en-US" sz="2400">
                <a:latin typeface="Times New Roman" pitchFamily="18" charset="0"/>
              </a:rPr>
              <a:t>:  As altitude inc., pressure dec.)</a:t>
            </a:r>
          </a:p>
          <a:p>
            <a:pPr>
              <a:spcAft>
                <a:spcPct val="50000"/>
              </a:spcAft>
              <a:buSzPct val="150000"/>
              <a:buFontTx/>
              <a:buChar char="•"/>
            </a:pPr>
            <a:endParaRPr lang="en-US" sz="2400">
              <a:latin typeface="Times New Roman" pitchFamily="18" charset="0"/>
            </a:endParaRPr>
          </a:p>
          <a:p>
            <a:pPr>
              <a:spcAft>
                <a:spcPct val="50000"/>
              </a:spcAft>
              <a:buSzPct val="150000"/>
              <a:buFontTx/>
              <a:buChar char="•"/>
            </a:pPr>
            <a:endParaRPr lang="en-US" sz="2400">
              <a:latin typeface="Times New Roman" pitchFamily="18" charset="0"/>
            </a:endParaRPr>
          </a:p>
          <a:p>
            <a:pPr>
              <a:spcAft>
                <a:spcPct val="50000"/>
              </a:spcAft>
              <a:buSzPct val="150000"/>
              <a:buFontTx/>
              <a:buChar char="•"/>
            </a:pPr>
            <a:endParaRPr lang="en-US" sz="2400">
              <a:latin typeface="Times New Roman" pitchFamily="18" charset="0"/>
            </a:endParaRPr>
          </a:p>
          <a:p>
            <a:pPr>
              <a:spcAft>
                <a:spcPct val="50000"/>
              </a:spcAft>
              <a:buSzPct val="150000"/>
              <a:buFontTx/>
              <a:buChar char="•"/>
            </a:pPr>
            <a:endParaRPr lang="en-US" sz="2400">
              <a:latin typeface="Times New Roman" pitchFamily="18" charset="0"/>
            </a:endParaRPr>
          </a:p>
          <a:p>
            <a:pPr>
              <a:spcAft>
                <a:spcPct val="50000"/>
              </a:spcAft>
              <a:buSzPct val="150000"/>
              <a:buFontTx/>
              <a:buChar char="•"/>
            </a:pPr>
            <a:endParaRPr lang="en-US" sz="2400">
              <a:latin typeface="Times New Roman" pitchFamily="18" charset="0"/>
            </a:endParaRPr>
          </a:p>
          <a:p>
            <a:pPr>
              <a:spcAft>
                <a:spcPct val="50000"/>
              </a:spcAft>
              <a:buSzPct val="150000"/>
            </a:pPr>
            <a:r>
              <a:rPr lang="en-US" sz="2400" i="1">
                <a:latin typeface="Times New Roman" pitchFamily="18" charset="0"/>
              </a:rPr>
              <a:t>        </a:t>
            </a:r>
            <a:r>
              <a:rPr lang="en-US" sz="2400" i="1">
                <a:solidFill>
                  <a:srgbClr val="008000"/>
                </a:solidFill>
                <a:latin typeface="Times New Roman" pitchFamily="18" charset="0"/>
              </a:rPr>
              <a:t>*Examples:</a:t>
            </a:r>
            <a:r>
              <a:rPr lang="en-US" sz="2400" i="1">
                <a:latin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</a:rPr>
              <a:t>This is the reason why your ears pop in 			____________, ____________, or driving up and down large 	hills.  (Going deep under the water will also cause your ears to 	pop because of increasing __________ pressure.)</a:t>
            </a: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2286000" y="2528888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2286000" y="4281488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1219200" y="3124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Altitude</a:t>
            </a:r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2514600" y="4357688"/>
            <a:ext cx="1828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Air Pressure</a:t>
            </a:r>
          </a:p>
        </p:txBody>
      </p:sp>
      <p:sp>
        <p:nvSpPr>
          <p:cNvPr id="15369" name="Rectangle 10"/>
          <p:cNvSpPr>
            <a:spLocks noChangeArrowheads="1"/>
          </p:cNvSpPr>
          <p:nvPr/>
        </p:nvSpPr>
        <p:spPr bwMode="auto">
          <a:xfrm>
            <a:off x="1295400" y="2438400"/>
            <a:ext cx="38862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Arc 11"/>
          <p:cNvSpPr>
            <a:spLocks/>
          </p:cNvSpPr>
          <p:nvPr/>
        </p:nvSpPr>
        <p:spPr bwMode="auto">
          <a:xfrm rot="10800000">
            <a:off x="2514600" y="2667000"/>
            <a:ext cx="1905000" cy="1447800"/>
          </a:xfrm>
          <a:custGeom>
            <a:avLst/>
            <a:gdLst>
              <a:gd name="T0" fmla="*/ 0 w 21600"/>
              <a:gd name="T1" fmla="*/ 0 h 21600"/>
              <a:gd name="T2" fmla="*/ 1905000 w 21600"/>
              <a:gd name="T3" fmla="*/ 1447800 h 21600"/>
              <a:gd name="T4" fmla="*/ 0 w 21600"/>
              <a:gd name="T5" fmla="*/ 14478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Text Box 13"/>
          <p:cNvSpPr txBox="1">
            <a:spLocks noChangeArrowheads="1"/>
          </p:cNvSpPr>
          <p:nvPr/>
        </p:nvSpPr>
        <p:spPr bwMode="auto">
          <a:xfrm>
            <a:off x="5943600" y="3810000"/>
            <a:ext cx="2895600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(See Mercury Barometer image on previous page!)</a:t>
            </a: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3200400" y="762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less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4038600" y="1143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less</a:t>
            </a: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152400" y="11430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fewer</a:t>
            </a: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762000" y="1676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6600CC"/>
                </a:solidFill>
                <a:latin typeface="Times New Roman" pitchFamily="18" charset="0"/>
              </a:rPr>
              <a:t>Inverse</a:t>
            </a:r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1219200" y="5334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elevators</a:t>
            </a:r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3124200" y="5334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planes</a:t>
            </a:r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42672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1" grpId="0" animBg="1"/>
      <p:bldP spid="20501" grpId="0"/>
      <p:bldP spid="20502" grpId="0"/>
      <p:bldP spid="20503" grpId="0"/>
      <p:bldP spid="20504" grpId="0"/>
      <p:bldP spid="20505" grpId="0"/>
      <p:bldP spid="20506" grpId="0"/>
      <p:bldP spid="2050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57200" y="1524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u="sng">
                <a:solidFill>
                  <a:srgbClr val="990000"/>
                </a:solidFill>
                <a:latin typeface="Times New Roman" pitchFamily="18" charset="0"/>
              </a:rPr>
              <a:t>Air Pressure Crushing Cans</a:t>
            </a:r>
            <a:endParaRPr lang="en-US" sz="3600">
              <a:solidFill>
                <a:srgbClr val="990000"/>
              </a:solidFill>
              <a:latin typeface="Times New Roman" pitchFamily="18" charset="0"/>
            </a:endParaRP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930650"/>
            <a:ext cx="2819400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2300" y="3940175"/>
            <a:ext cx="28575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930650"/>
            <a:ext cx="2819400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1219200"/>
            <a:ext cx="2743200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1239838"/>
            <a:ext cx="2867025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1239838"/>
            <a:ext cx="2819400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Rectangle 10"/>
          <p:cNvSpPr>
            <a:spLocks noChangeArrowheads="1"/>
          </p:cNvSpPr>
          <p:nvPr/>
        </p:nvSpPr>
        <p:spPr bwMode="auto">
          <a:xfrm>
            <a:off x="914400" y="6302375"/>
            <a:ext cx="7470775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http://www.csun.edu/scied/4-discrpeant-event/the_can_crush/index.htm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Tankerview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85800"/>
            <a:ext cx="8001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457200" y="762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u="sng">
                <a:solidFill>
                  <a:srgbClr val="990000"/>
                </a:solidFill>
                <a:latin typeface="Times New Roman" pitchFamily="18" charset="0"/>
              </a:rPr>
              <a:t>Air Pressure Crushing “Cans”</a:t>
            </a:r>
            <a:endParaRPr lang="en-US" sz="3600">
              <a:solidFill>
                <a:srgbClr val="99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457200" y="1524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u="sng">
                <a:solidFill>
                  <a:srgbClr val="990000"/>
                </a:solidFill>
                <a:latin typeface="Times New Roman" pitchFamily="18" charset="0"/>
              </a:rPr>
              <a:t>Air Pressure Crushing “Cans”</a:t>
            </a:r>
            <a:endParaRPr lang="en-US" sz="3600">
              <a:solidFill>
                <a:srgbClr val="990000"/>
              </a:solidFill>
              <a:latin typeface="Times New Roman" pitchFamily="18" charset="0"/>
            </a:endParaRPr>
          </a:p>
        </p:txBody>
      </p:sp>
      <p:pic>
        <p:nvPicPr>
          <p:cNvPr id="18435" name="Picture 5" descr="Tankerview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0"/>
            <a:ext cx="8001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57200" y="152400"/>
            <a:ext cx="822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u="sng">
                <a:solidFill>
                  <a:srgbClr val="990000"/>
                </a:solidFill>
                <a:latin typeface="Times New Roman" pitchFamily="18" charset="0"/>
              </a:rPr>
              <a:t>Dynamic Equilibrium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28600" y="9144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52400" y="609600"/>
            <a:ext cx="89154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150000"/>
              <a:buFontTx/>
              <a:buChar char="•"/>
            </a:pPr>
            <a:r>
              <a:rPr lang="en-US" sz="2400">
                <a:latin typeface="Times New Roman" pitchFamily="18" charset="0"/>
              </a:rPr>
              <a:t> A </a:t>
            </a:r>
            <a:r>
              <a:rPr lang="en-US" sz="2400" b="1" i="1">
                <a:solidFill>
                  <a:srgbClr val="333399"/>
                </a:solidFill>
                <a:latin typeface="Times New Roman" pitchFamily="18" charset="0"/>
              </a:rPr>
              <a:t>dynamic equilibrium</a:t>
            </a:r>
            <a:r>
              <a:rPr lang="en-US" sz="2400">
                <a:latin typeface="Times New Roman" pitchFamily="18" charset="0"/>
              </a:rPr>
              <a:t> can be defined as a _______________ of an __________ # of particles back and forth from one state of matter to another.</a:t>
            </a:r>
          </a:p>
          <a:p>
            <a:pPr>
              <a:spcAft>
                <a:spcPct val="50000"/>
              </a:spcAft>
              <a:buSzPct val="150000"/>
              <a:buFontTx/>
              <a:buChar char="•"/>
            </a:pPr>
            <a:r>
              <a:rPr lang="en-US" sz="2400">
                <a:latin typeface="Times New Roman" pitchFamily="18" charset="0"/>
              </a:rPr>
              <a:t> To be in equilibrium, the _______ of one phase change must ______ the ______ of another phase change. </a:t>
            </a:r>
          </a:p>
        </p:txBody>
      </p:sp>
      <p:pic>
        <p:nvPicPr>
          <p:cNvPr id="19461" name="Picture 11" descr="dynamic equilibri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763838"/>
            <a:ext cx="5410200" cy="3941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62" name="Text Box 12"/>
          <p:cNvSpPr txBox="1">
            <a:spLocks noChangeArrowheads="1"/>
          </p:cNvSpPr>
          <p:nvPr/>
        </p:nvSpPr>
        <p:spPr bwMode="auto">
          <a:xfrm>
            <a:off x="5638800" y="2895600"/>
            <a:ext cx="33528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(a)– </a:t>
            </a:r>
            <a:r>
              <a:rPr lang="en-US" sz="2400" i="1">
                <a:solidFill>
                  <a:srgbClr val="0000FF"/>
                </a:solidFill>
                <a:latin typeface="Times New Roman" pitchFamily="18" charset="0"/>
              </a:rPr>
              <a:t>Open Container</a:t>
            </a:r>
            <a:r>
              <a:rPr lang="en-US" sz="2400">
                <a:latin typeface="Times New Roman" pitchFamily="18" charset="0"/>
              </a:rPr>
              <a:t>     NOT at equilibrium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(b)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Closed Container</a:t>
            </a:r>
            <a:r>
              <a:rPr lang="en-US" sz="2400">
                <a:latin typeface="Times New Roman" pitchFamily="18" charset="0"/>
              </a:rPr>
              <a:t> that is at equilibrium between the liquid and vapor phases.  The rate of _______________ equals the rate of __________________.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6019800" y="609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movement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76200" y="990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equal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3200400" y="190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rate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7696200" y="1905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equal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228600" y="228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rate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6019800" y="5257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evaporation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6172200" y="6019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condensation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7" grpId="0"/>
      <p:bldP spid="21518" grpId="0"/>
      <p:bldP spid="21519" grpId="0"/>
      <p:bldP spid="21520" grpId="0"/>
      <p:bldP spid="21521" grpId="0"/>
      <p:bldP spid="21522" grpId="0"/>
      <p:bldP spid="2152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0"/>
          <p:cNvGraphicFramePr>
            <a:graphicFrameLocks noChangeAspect="1"/>
          </p:cNvGraphicFramePr>
          <p:nvPr/>
        </p:nvGraphicFramePr>
        <p:xfrm>
          <a:off x="4560888" y="3276600"/>
          <a:ext cx="3363912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Bitmap Image" r:id="rId4" imgW="3514286" imgH="3580952" progId="">
                  <p:embed/>
                </p:oleObj>
              </mc:Choice>
              <mc:Fallback>
                <p:oleObj name="Bitmap Image" r:id="rId4" imgW="3514286" imgH="3580952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0888" y="3276600"/>
                        <a:ext cx="3363912" cy="34290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381000" y="762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 </a:t>
            </a:r>
            <a:r>
              <a:rPr lang="en-US" sz="3200" u="sng">
                <a:solidFill>
                  <a:srgbClr val="990000"/>
                </a:solidFill>
                <a:latin typeface="Times New Roman" pitchFamily="18" charset="0"/>
              </a:rPr>
              <a:t>How Temperature Affects the Vapor Pressure</a:t>
            </a:r>
          </a:p>
        </p:txBody>
      </p:sp>
      <p:sp>
        <p:nvSpPr>
          <p:cNvPr id="2053" name="Text Box 3"/>
          <p:cNvSpPr txBox="1">
            <a:spLocks noChangeArrowheads="1"/>
          </p:cNvSpPr>
          <p:nvPr/>
        </p:nvSpPr>
        <p:spPr bwMode="auto">
          <a:xfrm>
            <a:off x="228600" y="9144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152400" y="820738"/>
            <a:ext cx="8915400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150000"/>
              <a:buFontTx/>
              <a:buChar char="•"/>
            </a:pPr>
            <a:r>
              <a:rPr lang="en-US" sz="2400" b="1">
                <a:latin typeface="Times New Roman" pitchFamily="18" charset="0"/>
              </a:rPr>
              <a:t> </a:t>
            </a:r>
            <a:r>
              <a:rPr lang="en-US" sz="2400" b="1" i="1">
                <a:solidFill>
                  <a:srgbClr val="333399"/>
                </a:solidFill>
                <a:latin typeface="Times New Roman" pitchFamily="18" charset="0"/>
              </a:rPr>
              <a:t>Vapor Pressure</a:t>
            </a:r>
            <a:r>
              <a:rPr lang="en-US" sz="2400">
                <a:latin typeface="Times New Roman" pitchFamily="18" charset="0"/>
              </a:rPr>
              <a:t> is simply the push of a gas above its liquid.</a:t>
            </a:r>
          </a:p>
          <a:p>
            <a:pPr>
              <a:spcAft>
                <a:spcPct val="50000"/>
              </a:spcAft>
              <a:buSzPct val="150000"/>
              <a:buFontTx/>
              <a:buChar char="•"/>
            </a:pPr>
            <a:r>
              <a:rPr lang="en-US" sz="2400">
                <a:latin typeface="Times New Roman" pitchFamily="18" charset="0"/>
              </a:rPr>
              <a:t> As the temperature of a liquid increases, so does the ____________ of vapor particles.</a:t>
            </a:r>
          </a:p>
          <a:p>
            <a:pPr>
              <a:spcAft>
                <a:spcPct val="50000"/>
              </a:spcAft>
              <a:buSzPct val="150000"/>
              <a:buFontTx/>
              <a:buChar char="•"/>
            </a:pPr>
            <a:r>
              <a:rPr lang="en-US" sz="2400">
                <a:latin typeface="Times New Roman" pitchFamily="18" charset="0"/>
              </a:rPr>
              <a:t> More vapor particles cause more ____________, therefore _______ vapor pressure. [</a:t>
            </a:r>
            <a:r>
              <a:rPr lang="en-US" sz="2400" b="1">
                <a:latin typeface="Times New Roman" pitchFamily="18" charset="0"/>
              </a:rPr>
              <a:t>___________ Relationship</a:t>
            </a:r>
            <a:r>
              <a:rPr lang="en-US" sz="2400">
                <a:latin typeface="Times New Roman" pitchFamily="18" charset="0"/>
              </a:rPr>
              <a:t>: (T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↑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</a:rPr>
              <a:t>Vapor Pressure </a:t>
            </a:r>
            <a:r>
              <a:rPr lang="en-US" sz="2800">
                <a:latin typeface="Times New Roman" pitchFamily="18" charset="0"/>
              </a:rPr>
              <a:t>↑)]</a:t>
            </a:r>
            <a:r>
              <a:rPr lang="en-US" sz="2800"/>
              <a:t> </a:t>
            </a:r>
          </a:p>
        </p:txBody>
      </p:sp>
      <p:graphicFrame>
        <p:nvGraphicFramePr>
          <p:cNvPr id="2051" name="Object 9"/>
          <p:cNvGraphicFramePr>
            <a:graphicFrameLocks noChangeAspect="1"/>
          </p:cNvGraphicFramePr>
          <p:nvPr/>
        </p:nvGraphicFramePr>
        <p:xfrm>
          <a:off x="1131888" y="3276600"/>
          <a:ext cx="3305175" cy="341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Bitmap Image" r:id="rId6" imgW="4409524" imgH="4563112" progId="">
                  <p:embed/>
                </p:oleObj>
              </mc:Choice>
              <mc:Fallback>
                <p:oleObj name="Bitmap Image" r:id="rId6" imgW="4409524" imgH="4563112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888" y="3276600"/>
                        <a:ext cx="3305175" cy="34194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Rectangle 12"/>
          <p:cNvSpPr>
            <a:spLocks noChangeArrowheads="1"/>
          </p:cNvSpPr>
          <p:nvPr/>
        </p:nvSpPr>
        <p:spPr bwMode="auto">
          <a:xfrm>
            <a:off x="1208088" y="3276600"/>
            <a:ext cx="2819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Text Box 13"/>
          <p:cNvSpPr txBox="1">
            <a:spLocks noChangeArrowheads="1"/>
          </p:cNvSpPr>
          <p:nvPr/>
        </p:nvSpPr>
        <p:spPr bwMode="auto">
          <a:xfrm>
            <a:off x="1436688" y="3276600"/>
            <a:ext cx="22098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Low Temperature</a:t>
            </a:r>
          </a:p>
        </p:txBody>
      </p:sp>
      <p:sp>
        <p:nvSpPr>
          <p:cNvPr id="2057" name="Rectangle 15"/>
          <p:cNvSpPr>
            <a:spLocks noChangeArrowheads="1"/>
          </p:cNvSpPr>
          <p:nvPr/>
        </p:nvSpPr>
        <p:spPr bwMode="auto">
          <a:xfrm>
            <a:off x="4713288" y="3276600"/>
            <a:ext cx="2819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Text Box 14"/>
          <p:cNvSpPr txBox="1">
            <a:spLocks noChangeArrowheads="1"/>
          </p:cNvSpPr>
          <p:nvPr/>
        </p:nvSpPr>
        <p:spPr bwMode="auto">
          <a:xfrm>
            <a:off x="4865688" y="3276600"/>
            <a:ext cx="22098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High Temperature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7010400" y="1371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number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4495800" y="228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collisions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7239000" y="228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more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2209800" y="2667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6600CC"/>
                </a:solidFill>
                <a:latin typeface="Times New Roman" pitchFamily="18" charset="0"/>
              </a:rPr>
              <a:t>Direct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4" grpId="0"/>
      <p:bldP spid="22545" grpId="0"/>
      <p:bldP spid="22546" grpId="0"/>
      <p:bldP spid="2254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838200"/>
          </a:xfrm>
        </p:spPr>
        <p:txBody>
          <a:bodyPr/>
          <a:lstStyle/>
          <a:p>
            <a:pPr algn="l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Figure 14.5--  </a:t>
            </a:r>
            <a:br>
              <a:rPr lang="en-US" sz="24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(a) Measuring vapor of a liquid by using a simple barometer.      </a:t>
            </a:r>
            <a:br>
              <a:rPr lang="en-US" sz="24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(b) The water vapor pushed the mercury level down. 	</a:t>
            </a:r>
            <a:br>
              <a:rPr lang="en-US" sz="24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(c) Diethyl ether shows a higher vapor pressure than water.</a:t>
            </a:r>
          </a:p>
        </p:txBody>
      </p:sp>
      <p:pic>
        <p:nvPicPr>
          <p:cNvPr id="74755" name="Picture 3" descr="Zumdahl14_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0"/>
            <a:ext cx="7772400" cy="5246688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381000" y="1524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u="sng">
                <a:solidFill>
                  <a:srgbClr val="990000"/>
                </a:solidFill>
                <a:latin typeface="Times New Roman" pitchFamily="18" charset="0"/>
              </a:rPr>
              <a:t>Why Liquids Boil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228600" y="9144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152400" y="820738"/>
            <a:ext cx="8915400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150000"/>
              <a:buFontTx/>
              <a:buChar char="•"/>
            </a:pPr>
            <a:r>
              <a:rPr lang="en-US" sz="2400" b="1">
                <a:latin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</a:rPr>
              <a:t>Any liquid will boil when the atmospheric (air) pressure __________ the __________ pressure of the liquid.</a:t>
            </a:r>
          </a:p>
          <a:p>
            <a:pPr>
              <a:spcAft>
                <a:spcPct val="50000"/>
              </a:spcAft>
              <a:buSzPct val="150000"/>
              <a:buFontTx/>
              <a:buChar char="•"/>
            </a:pPr>
            <a:r>
              <a:rPr lang="en-US" sz="2400">
                <a:latin typeface="Times New Roman" pitchFamily="18" charset="0"/>
              </a:rPr>
              <a:t> Inside of the bubble there is _________ _________ pressure pushing outward which keeps the shape of the bubble.</a:t>
            </a:r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304800" y="3200400"/>
          <a:ext cx="4419600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Bitmap Image" r:id="rId4" imgW="5038095" imgH="2943636" progId="">
                  <p:embed/>
                </p:oleObj>
              </mc:Choice>
              <mc:Fallback>
                <p:oleObj name="Bitmap Image" r:id="rId4" imgW="5038095" imgH="2943636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200400"/>
                        <a:ext cx="4419600" cy="25812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5029200" y="3978275"/>
            <a:ext cx="3733800" cy="8223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This image shows the inner- right-side of a bubble.</a:t>
            </a:r>
          </a:p>
        </p:txBody>
      </p:sp>
      <p:sp>
        <p:nvSpPr>
          <p:cNvPr id="3079" name="Text Box 10"/>
          <p:cNvSpPr txBox="1">
            <a:spLocks noChangeArrowheads="1"/>
          </p:cNvSpPr>
          <p:nvPr/>
        </p:nvSpPr>
        <p:spPr bwMode="auto">
          <a:xfrm>
            <a:off x="2743200" y="36576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vapor</a:t>
            </a:r>
          </a:p>
        </p:txBody>
      </p:sp>
      <p:sp>
        <p:nvSpPr>
          <p:cNvPr id="3080" name="Text Box 11"/>
          <p:cNvSpPr txBox="1">
            <a:spLocks noChangeArrowheads="1"/>
          </p:cNvSpPr>
          <p:nvPr/>
        </p:nvSpPr>
        <p:spPr bwMode="auto">
          <a:xfrm>
            <a:off x="3276600" y="415925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liquid</a:t>
            </a:r>
          </a:p>
        </p:txBody>
      </p:sp>
      <p:sp>
        <p:nvSpPr>
          <p:cNvPr id="3081" name="Line 12"/>
          <p:cNvSpPr>
            <a:spLocks noChangeShapeType="1"/>
          </p:cNvSpPr>
          <p:nvPr/>
        </p:nvSpPr>
        <p:spPr bwMode="auto">
          <a:xfrm flipV="1">
            <a:off x="3657600" y="40386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2" name="Line 14"/>
          <p:cNvSpPr>
            <a:spLocks noChangeShapeType="1"/>
          </p:cNvSpPr>
          <p:nvPr/>
        </p:nvSpPr>
        <p:spPr bwMode="auto">
          <a:xfrm flipV="1">
            <a:off x="3124200" y="35814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7239000" y="838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equals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533400" y="1219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vapor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4191000" y="17526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  water        vapor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7" grpId="0"/>
      <p:bldP spid="23568" grpId="0"/>
      <p:bldP spid="2356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81000" y="1524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u="sng">
                <a:solidFill>
                  <a:srgbClr val="990000"/>
                </a:solidFill>
                <a:latin typeface="Times New Roman" pitchFamily="18" charset="0"/>
              </a:rPr>
              <a:t>Why Liquids Boil </a:t>
            </a:r>
            <a:r>
              <a:rPr lang="en-US" sz="2400" i="1" u="sng">
                <a:solidFill>
                  <a:srgbClr val="990000"/>
                </a:solidFill>
                <a:latin typeface="Times New Roman" pitchFamily="18" charset="0"/>
              </a:rPr>
              <a:t>(Continued)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28600" y="9144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52400" y="1198563"/>
            <a:ext cx="4419600" cy="4592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30000"/>
              </a:spcAft>
              <a:buSzPct val="150000"/>
              <a:buFontTx/>
              <a:buChar char="•"/>
            </a:pPr>
            <a:r>
              <a:rPr lang="en-US" sz="2400">
                <a:latin typeface="Times New Roman" pitchFamily="18" charset="0"/>
              </a:rPr>
              <a:t> Before the water gets hot enough, the bubble will get squished by the external ______________  ____________ pushing in as it moves up through the water, and it won’t quite make it to the surface.</a:t>
            </a:r>
          </a:p>
          <a:p>
            <a:pPr>
              <a:spcAft>
                <a:spcPct val="30000"/>
              </a:spcAft>
              <a:buSzPct val="150000"/>
              <a:buFontTx/>
              <a:buChar char="•"/>
            </a:pPr>
            <a:r>
              <a:rPr lang="en-US" sz="2400">
                <a:latin typeface="Times New Roman" pitchFamily="18" charset="0"/>
              </a:rPr>
              <a:t> When the internal water vapor pressure __________ the external air pressure, the bubble can keep its shape to the top, and water boils. </a:t>
            </a:r>
          </a:p>
        </p:txBody>
      </p:sp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1688" y="685800"/>
            <a:ext cx="453231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Line 8"/>
          <p:cNvSpPr>
            <a:spLocks noChangeShapeType="1"/>
          </p:cNvSpPr>
          <p:nvPr/>
        </p:nvSpPr>
        <p:spPr bwMode="auto">
          <a:xfrm flipV="1">
            <a:off x="7620000" y="2667000"/>
            <a:ext cx="685800" cy="114300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H="1" flipV="1">
            <a:off x="6629400" y="2895600"/>
            <a:ext cx="990600" cy="91440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7620000" y="3810000"/>
            <a:ext cx="990600" cy="83820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H="1">
            <a:off x="6324600" y="3810000"/>
            <a:ext cx="1295400" cy="45720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H="1">
            <a:off x="7391400" y="3810000"/>
            <a:ext cx="228600" cy="129540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1" name="Text Box 13"/>
          <p:cNvSpPr txBox="1">
            <a:spLocks noChangeArrowheads="1"/>
          </p:cNvSpPr>
          <p:nvPr/>
        </p:nvSpPr>
        <p:spPr bwMode="auto">
          <a:xfrm>
            <a:off x="3962400" y="5943600"/>
            <a:ext cx="5029200" cy="85725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Key:            = interior water vapor pressure</a:t>
            </a:r>
          </a:p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                    = exterior atmospheric pressure</a:t>
            </a:r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 flipV="1">
            <a:off x="4724400" y="6172200"/>
            <a:ext cx="533400" cy="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 flipV="1">
            <a:off x="4724400" y="66294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6172200" y="2514600"/>
            <a:ext cx="4572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 flipV="1">
            <a:off x="7315200" y="5105400"/>
            <a:ext cx="762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 flipV="1">
            <a:off x="5791200" y="4267200"/>
            <a:ext cx="5334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 flipH="1">
            <a:off x="8305800" y="2209800"/>
            <a:ext cx="2286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 flipH="1" flipV="1">
            <a:off x="8610600" y="4648200"/>
            <a:ext cx="381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Oval 21"/>
          <p:cNvSpPr>
            <a:spLocks noChangeArrowheads="1"/>
          </p:cNvSpPr>
          <p:nvPr/>
        </p:nvSpPr>
        <p:spPr bwMode="auto">
          <a:xfrm>
            <a:off x="6248400" y="2514600"/>
            <a:ext cx="2743200" cy="25908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381000" y="22860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   atmospheric         pressure</a:t>
            </a: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1219200" y="4267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equals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animBg="1"/>
      <p:bldP spid="24585" grpId="0" animBg="1"/>
      <p:bldP spid="24586" grpId="0" animBg="1"/>
      <p:bldP spid="24587" grpId="0" animBg="1"/>
      <p:bldP spid="24588" grpId="0" animBg="1"/>
      <p:bldP spid="24590" grpId="0" animBg="1"/>
      <p:bldP spid="24591" grpId="0" animBg="1"/>
      <p:bldP spid="24592" grpId="0" animBg="1"/>
      <p:bldP spid="24593" grpId="0" animBg="1"/>
      <p:bldP spid="24594" grpId="0" animBg="1"/>
      <p:bldP spid="24595" grpId="0" animBg="1"/>
      <p:bldP spid="24596" grpId="0" animBg="1"/>
      <p:bldP spid="24598" grpId="0"/>
      <p:bldP spid="2459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309938"/>
            <a:ext cx="6324600" cy="354806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457200" y="76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u="sng">
                <a:solidFill>
                  <a:srgbClr val="990000"/>
                </a:solidFill>
                <a:latin typeface="Times New Roman" pitchFamily="18" charset="0"/>
              </a:rPr>
              <a:t>3 Ways to Make Water Boil:  How to Get the Pressures Equal</a:t>
            </a:r>
            <a:endParaRPr lang="en-US" sz="240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228600" y="9144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52400" y="533400"/>
            <a:ext cx="89154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Aft>
                <a:spcPct val="50000"/>
              </a:spcAft>
            </a:pPr>
            <a:r>
              <a:rPr lang="en-US" sz="2400">
                <a:latin typeface="Times New Roman" pitchFamily="18" charset="0"/>
              </a:rPr>
              <a:t>(1) _________________: Raising the temperature of the water will increase the vapor pressure until it equals the atmospheric pressure.</a:t>
            </a:r>
          </a:p>
          <a:p>
            <a:pPr>
              <a:lnSpc>
                <a:spcPct val="110000"/>
              </a:lnSpc>
              <a:spcAft>
                <a:spcPct val="50000"/>
              </a:spcAft>
            </a:pPr>
            <a:r>
              <a:rPr lang="en-US" sz="2400">
                <a:latin typeface="Times New Roman" pitchFamily="18" charset="0"/>
              </a:rPr>
              <a:t>(2) __________________: Lower the external pressure above the liquid by _____________ ______ the air until the atmospheric pressure is equal to the vapor pressure of the water.</a:t>
            </a:r>
          </a:p>
          <a:p>
            <a:pPr>
              <a:lnSpc>
                <a:spcPct val="110000"/>
              </a:lnSpc>
              <a:spcAft>
                <a:spcPct val="50000"/>
              </a:spcAft>
            </a:pPr>
            <a:r>
              <a:rPr lang="en-US" sz="2400">
                <a:latin typeface="Times New Roman" pitchFamily="18" charset="0"/>
              </a:rPr>
              <a:t>(3) __________________:  Lower the air pressure and heat it.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762000" y="5334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Heat it up!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52400" y="15240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Use a vacuum pump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1524000" y="19812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    pulling           out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066800" y="2971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“Combo”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  <p:bldP spid="25608" grpId="0"/>
      <p:bldP spid="25609" grpId="0"/>
      <p:bldP spid="256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0" y="2752725"/>
            <a:ext cx="9144000" cy="4105275"/>
            <a:chOff x="0" y="1734"/>
            <a:chExt cx="5760" cy="2586"/>
          </a:xfrm>
        </p:grpSpPr>
        <p:sp>
          <p:nvSpPr>
            <p:cNvPr id="57347" name="Rectangle 3"/>
            <p:cNvSpPr>
              <a:spLocks noChangeArrowheads="1"/>
            </p:cNvSpPr>
            <p:nvPr/>
          </p:nvSpPr>
          <p:spPr bwMode="auto">
            <a:xfrm>
              <a:off x="0" y="1734"/>
              <a:ext cx="5760" cy="2586"/>
            </a:xfrm>
            <a:prstGeom prst="rect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48" name="Line 4"/>
            <p:cNvSpPr>
              <a:spLocks noChangeShapeType="1"/>
            </p:cNvSpPr>
            <p:nvPr/>
          </p:nvSpPr>
          <p:spPr bwMode="auto">
            <a:xfrm>
              <a:off x="1855" y="1734"/>
              <a:ext cx="0" cy="258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349" name="Rectangle 5"/>
          <p:cNvSpPr>
            <a:spLocks noChangeArrowheads="1"/>
          </p:cNvSpPr>
          <p:nvPr>
            <p:ph type="body" idx="1"/>
          </p:nvPr>
        </p:nvSpPr>
        <p:spPr>
          <a:xfrm>
            <a:off x="457200" y="1371600"/>
            <a:ext cx="8181975" cy="1427163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10000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    A molecule of oxygen gas has an average speed of 12.3 m/s at a given temp and pressure.  What is the average speed of hydrogen molecules at the same conditions?</a:t>
            </a:r>
            <a:r>
              <a:rPr lang="en-US" altLang="en-US" sz="2400"/>
              <a:t> </a:t>
            </a:r>
          </a:p>
        </p:txBody>
      </p:sp>
      <p:graphicFrame>
        <p:nvGraphicFramePr>
          <p:cNvPr id="57350" name="Object 6"/>
          <p:cNvGraphicFramePr>
            <a:graphicFrameLocks noChangeAspect="1"/>
          </p:cNvGraphicFramePr>
          <p:nvPr/>
        </p:nvGraphicFramePr>
        <p:xfrm>
          <a:off x="242888" y="2927350"/>
          <a:ext cx="2362200" cy="152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9" name="Equation" r:id="rId4" imgW="723600" imgH="482400" progId="Equation.3">
                  <p:embed/>
                </p:oleObj>
              </mc:Choice>
              <mc:Fallback>
                <p:oleObj name="Equation" r:id="rId4" imgW="723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8" y="2927350"/>
                        <a:ext cx="2362200" cy="152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1" name="Object 7"/>
          <p:cNvGraphicFramePr>
            <a:graphicFrameLocks noChangeAspect="1"/>
          </p:cNvGraphicFramePr>
          <p:nvPr/>
        </p:nvGraphicFramePr>
        <p:xfrm>
          <a:off x="131763" y="4927600"/>
          <a:ext cx="2693987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0" name="Equation" r:id="rId6" imgW="825480" imgH="520560" progId="Equation.3">
                  <p:embed/>
                </p:oleObj>
              </mc:Choice>
              <mc:Fallback>
                <p:oleObj name="Equation" r:id="rId6" imgW="82548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63" y="4927600"/>
                        <a:ext cx="2693987" cy="165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2" name="Object 8"/>
          <p:cNvGraphicFramePr>
            <a:graphicFrameLocks noChangeAspect="1"/>
          </p:cNvGraphicFramePr>
          <p:nvPr/>
        </p:nvGraphicFramePr>
        <p:xfrm>
          <a:off x="3992563" y="2906713"/>
          <a:ext cx="4852987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1" name="Equation" r:id="rId8" imgW="1650960" imgH="469800" progId="Equation.3">
                  <p:embed/>
                </p:oleObj>
              </mc:Choice>
              <mc:Fallback>
                <p:oleObj name="Equation" r:id="rId8" imgW="16509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2563" y="2906713"/>
                        <a:ext cx="4852987" cy="133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Graham’s Law</a:t>
            </a:r>
          </a:p>
        </p:txBody>
      </p:sp>
      <p:graphicFrame>
        <p:nvGraphicFramePr>
          <p:cNvPr id="57354" name="Object 10"/>
          <p:cNvGraphicFramePr>
            <a:graphicFrameLocks noChangeAspect="1"/>
          </p:cNvGraphicFramePr>
          <p:nvPr/>
        </p:nvGraphicFramePr>
        <p:xfrm>
          <a:off x="5441950" y="4364038"/>
          <a:ext cx="3248025" cy="119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2" name="Equation" r:id="rId10" imgW="1104840" imgH="419040" progId="Equation.3">
                  <p:embed/>
                </p:oleObj>
              </mc:Choice>
              <mc:Fallback>
                <p:oleObj name="Equation" r:id="rId10" imgW="11048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1950" y="4364038"/>
                        <a:ext cx="3248025" cy="1192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5" name="Object 11"/>
          <p:cNvGraphicFramePr>
            <a:graphicFrameLocks noChangeAspect="1"/>
          </p:cNvGraphicFramePr>
          <p:nvPr/>
        </p:nvGraphicFramePr>
        <p:xfrm>
          <a:off x="5856288" y="5849938"/>
          <a:ext cx="27241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3" name="Equation" r:id="rId12" imgW="927000" imgH="241200" progId="Equation.3">
                  <p:embed/>
                </p:oleObj>
              </mc:Choice>
              <mc:Fallback>
                <p:oleObj name="Equation" r:id="rId12" imgW="927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6288" y="5849938"/>
                        <a:ext cx="27241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6" name="AutoShape 12"/>
          <p:cNvSpPr>
            <a:spLocks noChangeArrowheads="1"/>
          </p:cNvSpPr>
          <p:nvPr/>
        </p:nvSpPr>
        <p:spPr bwMode="auto">
          <a:xfrm>
            <a:off x="3179763" y="5237163"/>
            <a:ext cx="2079625" cy="1330325"/>
          </a:xfrm>
          <a:prstGeom prst="wedgeRectCallout">
            <a:avLst>
              <a:gd name="adj1" fmla="val 2824"/>
              <a:gd name="adj2" fmla="val -45347"/>
            </a:avLst>
          </a:prstGeom>
          <a:solidFill>
            <a:srgbClr val="E7F4F5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altLang="en-US" sz="2000">
                <a:solidFill>
                  <a:schemeClr val="accent2"/>
                </a:solidFill>
              </a:rPr>
              <a:t>Put the gas with the unknown speed as </a:t>
            </a:r>
            <a:br>
              <a:rPr lang="en-US" altLang="en-US" sz="2000">
                <a:solidFill>
                  <a:schemeClr val="accent2"/>
                </a:solidFill>
              </a:rPr>
            </a:br>
            <a:r>
              <a:rPr lang="en-US" altLang="en-US" sz="2000">
                <a:solidFill>
                  <a:schemeClr val="accent2"/>
                </a:solidFill>
              </a:rPr>
              <a:t>“Gas A”.</a:t>
            </a: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5413375" y="6629400"/>
            <a:ext cx="3730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"/>
              <a:t>Courtesy Christy Johannesson www.nisd.net/communicationsarts/pages/chem</a:t>
            </a:r>
          </a:p>
          <a:p>
            <a:endParaRPr lang="en-US" altLang="en-US" sz="800"/>
          </a:p>
        </p:txBody>
      </p:sp>
      <p:grpSp>
        <p:nvGrpSpPr>
          <p:cNvPr id="57358" name="Group 14"/>
          <p:cNvGrpSpPr>
            <a:grpSpLocks/>
          </p:cNvGrpSpPr>
          <p:nvPr/>
        </p:nvGrpSpPr>
        <p:grpSpPr bwMode="auto">
          <a:xfrm>
            <a:off x="200025" y="152400"/>
            <a:ext cx="8805863" cy="1006475"/>
            <a:chOff x="126" y="96"/>
            <a:chExt cx="5547" cy="634"/>
          </a:xfrm>
        </p:grpSpPr>
        <p:grpSp>
          <p:nvGrpSpPr>
            <p:cNvPr id="57359" name="Group 15"/>
            <p:cNvGrpSpPr>
              <a:grpSpLocks/>
            </p:cNvGrpSpPr>
            <p:nvPr/>
          </p:nvGrpSpPr>
          <p:grpSpPr bwMode="auto">
            <a:xfrm>
              <a:off x="5136" y="96"/>
              <a:ext cx="537" cy="634"/>
              <a:chOff x="5136" y="96"/>
              <a:chExt cx="537" cy="634"/>
            </a:xfrm>
          </p:grpSpPr>
          <p:sp>
            <p:nvSpPr>
              <p:cNvPr id="57360" name="Rectangle 16"/>
              <p:cNvSpPr>
                <a:spLocks noChangeArrowheads="1"/>
              </p:cNvSpPr>
              <p:nvPr/>
            </p:nvSpPr>
            <p:spPr bwMode="auto">
              <a:xfrm>
                <a:off x="5136" y="96"/>
                <a:ext cx="528" cy="6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61" name="Text Box 17"/>
              <p:cNvSpPr txBox="1">
                <a:spLocks noChangeArrowheads="1"/>
              </p:cNvSpPr>
              <p:nvPr/>
            </p:nvSpPr>
            <p:spPr bwMode="auto">
              <a:xfrm>
                <a:off x="5246" y="240"/>
                <a:ext cx="315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3200"/>
                  <a:t>O</a:t>
                </a:r>
              </a:p>
            </p:txBody>
          </p:sp>
          <p:sp>
            <p:nvSpPr>
              <p:cNvPr id="57362" name="Text Box 18"/>
              <p:cNvSpPr txBox="1">
                <a:spLocks noChangeArrowheads="1"/>
              </p:cNvSpPr>
              <p:nvPr/>
            </p:nvSpPr>
            <p:spPr bwMode="auto">
              <a:xfrm>
                <a:off x="5154" y="538"/>
                <a:ext cx="51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400" b="1">
                    <a:solidFill>
                      <a:srgbClr val="FF0000"/>
                    </a:solidFill>
                  </a:rPr>
                  <a:t>15.9994</a:t>
                </a:r>
              </a:p>
            </p:txBody>
          </p:sp>
          <p:sp>
            <p:nvSpPr>
              <p:cNvPr id="57363" name="Text Box 19"/>
              <p:cNvSpPr txBox="1">
                <a:spLocks noChangeArrowheads="1"/>
              </p:cNvSpPr>
              <p:nvPr/>
            </p:nvSpPr>
            <p:spPr bwMode="auto">
              <a:xfrm>
                <a:off x="5448" y="96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accent2"/>
                    </a:solidFill>
                  </a:rPr>
                  <a:t>8</a:t>
                </a:r>
              </a:p>
            </p:txBody>
          </p:sp>
        </p:grpSp>
        <p:grpSp>
          <p:nvGrpSpPr>
            <p:cNvPr id="57364" name="Group 20"/>
            <p:cNvGrpSpPr>
              <a:grpSpLocks/>
            </p:cNvGrpSpPr>
            <p:nvPr/>
          </p:nvGrpSpPr>
          <p:grpSpPr bwMode="auto">
            <a:xfrm>
              <a:off x="126" y="96"/>
              <a:ext cx="528" cy="634"/>
              <a:chOff x="126" y="96"/>
              <a:chExt cx="528" cy="634"/>
            </a:xfrm>
          </p:grpSpPr>
          <p:sp>
            <p:nvSpPr>
              <p:cNvPr id="57365" name="Rectangle 21"/>
              <p:cNvSpPr>
                <a:spLocks noChangeArrowheads="1"/>
              </p:cNvSpPr>
              <p:nvPr/>
            </p:nvSpPr>
            <p:spPr bwMode="auto">
              <a:xfrm>
                <a:off x="126" y="96"/>
                <a:ext cx="528" cy="6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66" name="Text Box 22"/>
              <p:cNvSpPr txBox="1">
                <a:spLocks noChangeArrowheads="1"/>
              </p:cNvSpPr>
              <p:nvPr/>
            </p:nvSpPr>
            <p:spPr bwMode="auto">
              <a:xfrm>
                <a:off x="236" y="240"/>
                <a:ext cx="301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3200"/>
                  <a:t>H</a:t>
                </a:r>
              </a:p>
            </p:txBody>
          </p:sp>
          <p:sp>
            <p:nvSpPr>
              <p:cNvPr id="57367" name="Text Box 23"/>
              <p:cNvSpPr txBox="1">
                <a:spLocks noChangeArrowheads="1"/>
              </p:cNvSpPr>
              <p:nvPr/>
            </p:nvSpPr>
            <p:spPr bwMode="auto">
              <a:xfrm>
                <a:off x="132" y="538"/>
                <a:ext cx="51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400" b="1">
                    <a:solidFill>
                      <a:srgbClr val="FF0000"/>
                    </a:solidFill>
                  </a:rPr>
                  <a:t>1.00794</a:t>
                </a:r>
              </a:p>
            </p:txBody>
          </p:sp>
          <p:sp>
            <p:nvSpPr>
              <p:cNvPr id="57368" name="Text Box 24"/>
              <p:cNvSpPr txBox="1">
                <a:spLocks noChangeArrowheads="1"/>
              </p:cNvSpPr>
              <p:nvPr/>
            </p:nvSpPr>
            <p:spPr bwMode="auto">
              <a:xfrm>
                <a:off x="438" y="96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accent2"/>
                    </a:solidFill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584640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6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533400" y="152400"/>
            <a:ext cx="815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u="sng">
                <a:solidFill>
                  <a:srgbClr val="990000"/>
                </a:solidFill>
                <a:latin typeface="Times New Roman" pitchFamily="18" charset="0"/>
              </a:rPr>
              <a:t>The Nature of Solids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28600" y="9144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28600" y="685800"/>
            <a:ext cx="89154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Aft>
                <a:spcPct val="50000"/>
              </a:spcAft>
              <a:buSzPct val="150000"/>
              <a:buFontTx/>
              <a:buChar char="•"/>
            </a:pPr>
            <a:r>
              <a:rPr lang="en-US" sz="2400">
                <a:latin typeface="Times New Roman" pitchFamily="18" charset="0"/>
              </a:rPr>
              <a:t>There are 2 general classifications of solids:</a:t>
            </a:r>
          </a:p>
          <a:p>
            <a:pPr marL="342900" indent="-342900">
              <a:spcAft>
                <a:spcPct val="50000"/>
              </a:spcAft>
              <a:buFontTx/>
              <a:buAutoNum type="arabicParenBoth"/>
            </a:pPr>
            <a:r>
              <a:rPr lang="en-US" sz="2400">
                <a:latin typeface="Times New Roman" pitchFamily="18" charset="0"/>
              </a:rPr>
              <a:t>______________</a:t>
            </a:r>
            <a:r>
              <a:rPr lang="en-US" sz="240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</a:rPr>
              <a:t>:</a:t>
            </a:r>
            <a:r>
              <a:rPr lang="en-US" sz="240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</a:rPr>
              <a:t>No ___________ to the arrangement of particles.  Their melting point is over a _______ __________ of temperatures.   They just get ________ and ________ when heated.</a:t>
            </a:r>
          </a:p>
          <a:p>
            <a:pPr marL="342900" indent="-342900">
              <a:spcAft>
                <a:spcPct val="50000"/>
              </a:spcAft>
            </a:pPr>
            <a:r>
              <a:rPr lang="en-US" sz="2400">
                <a:latin typeface="Times New Roman" pitchFamily="18" charset="0"/>
              </a:rPr>
              <a:t>     </a:t>
            </a:r>
            <a:r>
              <a:rPr lang="en-US" sz="2400" i="1">
                <a:solidFill>
                  <a:srgbClr val="008000"/>
                </a:solidFill>
                <a:latin typeface="Times New Roman" pitchFamily="18" charset="0"/>
              </a:rPr>
              <a:t>Examples:</a:t>
            </a:r>
            <a:r>
              <a:rPr lang="en-US" sz="2400">
                <a:latin typeface="Times New Roman" pitchFamily="18" charset="0"/>
              </a:rPr>
              <a:t>________, syrup, _____, butter, gum, Jell-O, _______. </a:t>
            </a:r>
          </a:p>
          <a:p>
            <a:pPr marL="342900" indent="-342900">
              <a:spcAft>
                <a:spcPct val="50000"/>
              </a:spcAft>
            </a:pPr>
            <a:endParaRPr lang="en-US" sz="2400">
              <a:latin typeface="Times New Roman" pitchFamily="18" charset="0"/>
            </a:endParaRPr>
          </a:p>
        </p:txBody>
      </p:sp>
      <p:pic>
        <p:nvPicPr>
          <p:cNvPr id="25605" name="Picture 5" descr="300px-Candle_with_burnt_wi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05200"/>
            <a:ext cx="1978025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06" name="Picture 6" descr="glass_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276600"/>
            <a:ext cx="3810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FantasticPlastic%20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875088"/>
            <a:ext cx="2971800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838200" y="1219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6600CC"/>
                </a:solidFill>
                <a:latin typeface="Times New Roman" pitchFamily="18" charset="0"/>
              </a:rPr>
              <a:t>Amorphous</a:t>
            </a:r>
            <a:endParaRPr lang="en-US" sz="2400" b="1" i="1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3581400" y="1219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pattern</a:t>
            </a:r>
            <a:endParaRPr lang="en-US" sz="240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4343400" y="16002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 wide        range </a:t>
            </a:r>
            <a:endParaRPr lang="en-US" sz="240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2133600" y="1981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softer</a:t>
            </a:r>
            <a:endParaRPr lang="en-US" sz="240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3810000" y="1981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softer</a:t>
            </a:r>
            <a:endParaRPr lang="en-US" sz="240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1676400" y="251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wax</a:t>
            </a:r>
            <a:endParaRPr lang="en-US" sz="240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3657600" y="251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glass</a:t>
            </a:r>
            <a:endParaRPr lang="en-US" sz="240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7162800" y="251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plastic</a:t>
            </a:r>
            <a:endParaRPr lang="en-US" sz="240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/>
      <p:bldP spid="31753" grpId="0"/>
      <p:bldP spid="31754" grpId="0"/>
      <p:bldP spid="31755" grpId="0"/>
      <p:bldP spid="31756" grpId="0"/>
      <p:bldP spid="31757" grpId="0"/>
      <p:bldP spid="31758" grpId="0"/>
      <p:bldP spid="3175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533400" y="152400"/>
            <a:ext cx="815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u="sng">
                <a:solidFill>
                  <a:srgbClr val="990000"/>
                </a:solidFill>
                <a:latin typeface="Times New Roman" pitchFamily="18" charset="0"/>
              </a:rPr>
              <a:t>The Nature of Solids </a:t>
            </a:r>
            <a:r>
              <a:rPr lang="en-US" sz="2400" i="1" u="sng">
                <a:solidFill>
                  <a:srgbClr val="990000"/>
                </a:solidFill>
                <a:latin typeface="Times New Roman" pitchFamily="18" charset="0"/>
              </a:rPr>
              <a:t>(continued)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28600" y="9144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228600" y="685800"/>
            <a:ext cx="8763000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Aft>
                <a:spcPct val="50000"/>
              </a:spcAft>
            </a:pPr>
            <a:r>
              <a:rPr lang="en-US" sz="2400">
                <a:latin typeface="Times New Roman" pitchFamily="18" charset="0"/>
              </a:rPr>
              <a:t>(2)</a:t>
            </a:r>
            <a:r>
              <a:rPr lang="en-US" sz="240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</a:rPr>
              <a:t>______________: Well-ordered, ____________ arrangement of atoms.  Crystals have a ___________ structure and a melting point at a very narrow range of temperatures. </a:t>
            </a:r>
          </a:p>
          <a:p>
            <a:pPr marL="342900" indent="-342900">
              <a:lnSpc>
                <a:spcPct val="125000"/>
              </a:lnSpc>
              <a:spcAft>
                <a:spcPct val="50000"/>
              </a:spcAft>
            </a:pPr>
            <a:r>
              <a:rPr lang="en-US" sz="2400" i="1">
                <a:solidFill>
                  <a:srgbClr val="008000"/>
                </a:solidFill>
                <a:latin typeface="Times New Roman" pitchFamily="18" charset="0"/>
              </a:rPr>
              <a:t>     Examples:</a:t>
            </a:r>
            <a:r>
              <a:rPr lang="en-US" sz="2400">
                <a:latin typeface="Times New Roman" pitchFamily="18" charset="0"/>
              </a:rPr>
              <a:t> ________, ________, quartz, ________, ________, __________, __________</a:t>
            </a:r>
          </a:p>
        </p:txBody>
      </p:sp>
      <p:pic>
        <p:nvPicPr>
          <p:cNvPr id="26629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276600"/>
            <a:ext cx="640080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838200" y="685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6600CC"/>
                </a:solidFill>
                <a:latin typeface="Times New Roman" pitchFamily="18" charset="0"/>
              </a:rPr>
              <a:t>Crystalline</a:t>
            </a:r>
            <a:endParaRPr lang="en-US" sz="2400" b="1" i="1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4800600" y="685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definite</a:t>
            </a:r>
            <a:endParaRPr lang="en-US" sz="240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3429000" y="1066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repeating</a:t>
            </a:r>
            <a:endParaRPr lang="en-US" sz="240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1752600" y="2057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sugar</a:t>
            </a:r>
            <a:endParaRPr lang="en-US" sz="240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3048000" y="2057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salt</a:t>
            </a:r>
            <a:endParaRPr lang="en-US" sz="240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5410200" y="2057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diamonds</a:t>
            </a:r>
            <a:endParaRPr lang="en-US" sz="240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2133600" y="251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gold</a:t>
            </a:r>
            <a:endParaRPr lang="en-US" sz="240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533400" y="251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water (ice)</a:t>
            </a:r>
            <a:endParaRPr lang="en-US" sz="240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6781800" y="2057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rubies</a:t>
            </a:r>
            <a:endParaRPr lang="en-US" sz="240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/>
      <p:bldP spid="29710" grpId="0"/>
      <p:bldP spid="29711" grpId="0"/>
      <p:bldP spid="29712" grpId="0"/>
      <p:bldP spid="29713" grpId="0"/>
      <p:bldP spid="29714" grpId="0"/>
      <p:bldP spid="29715" grpId="0"/>
      <p:bldP spid="29716" grpId="0"/>
      <p:bldP spid="2971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685800" y="762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>
                <a:solidFill>
                  <a:srgbClr val="990000"/>
                </a:solidFill>
                <a:latin typeface="Times New Roman" pitchFamily="18" charset="0"/>
              </a:rPr>
              <a:t>Crystalline Solids</a:t>
            </a:r>
            <a:endParaRPr lang="en-US" sz="3600" baseline="-25000">
              <a:solidFill>
                <a:srgbClr val="990000"/>
              </a:solidFill>
              <a:latin typeface="Times New Roman" pitchFamily="18" charset="0"/>
            </a:endParaRPr>
          </a:p>
        </p:txBody>
      </p:sp>
      <p:pic>
        <p:nvPicPr>
          <p:cNvPr id="5124" name="Picture 3" descr="FG11_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822325"/>
            <a:ext cx="4724400" cy="240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125" name="Picture 4" descr="Fg11_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3048000"/>
            <a:ext cx="3352800" cy="3333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126" name="Picture 5" descr="FG11_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40363" y="3946525"/>
            <a:ext cx="3094037" cy="248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638800" y="3184525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Covalent Network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762000" y="632460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Ionic (Salts)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6629400" y="6461125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Metallic</a:t>
            </a:r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195263" y="28575"/>
          <a:ext cx="2471737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Bitmap Image" r:id="rId7" imgW="3104762" imgH="3600000" progId="">
                  <p:embed/>
                </p:oleObj>
              </mc:Choice>
              <mc:Fallback>
                <p:oleObj name="Bitmap Image" r:id="rId7" imgW="3104762" imgH="36000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3" y="28575"/>
                        <a:ext cx="2471737" cy="286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1600200" y="2133600"/>
            <a:ext cx="144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Water molecules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  <p:bldP spid="30727" grpId="0"/>
      <p:bldP spid="30728" grpId="0"/>
      <p:bldP spid="3073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334963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990000"/>
                </a:solidFill>
                <a:latin typeface="Times New Roman" pitchFamily="18" charset="0"/>
              </a:rPr>
              <a:t>Allotropes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457200"/>
            <a:ext cx="8839200" cy="4572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50000"/>
              </a:spcAft>
              <a:buSzPct val="150000"/>
            </a:pPr>
            <a:r>
              <a:rPr lang="en-US" sz="2400" smtClean="0">
                <a:latin typeface="Times New Roman" pitchFamily="18" charset="0"/>
              </a:rPr>
              <a:t>Some substances have more than one crystalline arrangement to their atoms.  The different crystalline patterns are called allotropes.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  <a:buSzPct val="150000"/>
              <a:buFontTx/>
              <a:buNone/>
            </a:pPr>
            <a:r>
              <a:rPr lang="en-US" sz="2400" smtClean="0">
                <a:latin typeface="Times New Roman" pitchFamily="18" charset="0"/>
              </a:rPr>
              <a:t>	   </a:t>
            </a:r>
            <a:r>
              <a:rPr lang="en-US" sz="2400" i="1" smtClean="0">
                <a:solidFill>
                  <a:srgbClr val="008000"/>
                </a:solidFill>
                <a:latin typeface="Times New Roman" pitchFamily="18" charset="0"/>
              </a:rPr>
              <a:t>*Example:</a:t>
            </a:r>
            <a:r>
              <a:rPr lang="en-US" sz="2400" i="1" smtClean="0">
                <a:latin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</a:rPr>
              <a:t> Carbon has 3 allotropes: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  <a:buSzPct val="150000"/>
              <a:buFontTx/>
              <a:buNone/>
            </a:pPr>
            <a:r>
              <a:rPr lang="en-US" sz="2400" smtClean="0">
                <a:latin typeface="Times New Roman" pitchFamily="18" charset="0"/>
              </a:rPr>
              <a:t>(1) ________________= “flat layers” of atoms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  <a:buSzPct val="150000"/>
              <a:buFontTx/>
              <a:buNone/>
            </a:pPr>
            <a:r>
              <a:rPr lang="en-US" sz="2400" smtClean="0">
                <a:latin typeface="Times New Roman" pitchFamily="18" charset="0"/>
              </a:rPr>
              <a:t>(2) ________________= ”cubic blocks” of interlocking atoms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  <a:buSzPct val="150000"/>
              <a:buFontTx/>
              <a:buNone/>
            </a:pPr>
            <a:r>
              <a:rPr lang="en-US" sz="2400" smtClean="0">
                <a:latin typeface="Times New Roman" pitchFamily="18" charset="0"/>
              </a:rPr>
              <a:t>(3) “________________”= a “soccer ball-shaped sphere” of 60 atoms</a:t>
            </a:r>
          </a:p>
        </p:txBody>
      </p:sp>
      <p:pic>
        <p:nvPicPr>
          <p:cNvPr id="32774" name="Picture 6" descr="iDiamond_P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0" y="5257800"/>
            <a:ext cx="1474788" cy="1524000"/>
          </a:xfrm>
          <a:noFill/>
        </p:spPr>
      </p:pic>
      <p:pic>
        <p:nvPicPr>
          <p:cNvPr id="32776" name="Picture 8" descr="graphite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5300663"/>
            <a:ext cx="2057400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838200" y="190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Graphite</a:t>
            </a:r>
            <a:endParaRPr lang="en-US" sz="240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914400" y="243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Diamond</a:t>
            </a:r>
            <a:endParaRPr lang="en-US" sz="240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990600" y="2971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CC"/>
                </a:solidFill>
                <a:latin typeface="Times New Roman" pitchFamily="18" charset="0"/>
              </a:rPr>
              <a:t>Buckyball</a:t>
            </a:r>
            <a:endParaRPr lang="en-US" sz="240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82" name="Picture 14" descr="030821BuckyFuller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451350"/>
            <a:ext cx="22860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4" descr="1_6bdgrep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1752600" y="3352800"/>
            <a:ext cx="5715000" cy="2051050"/>
          </a:xfrm>
          <a:noFill/>
        </p:spPr>
      </p:pic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304800" y="6384925"/>
            <a:ext cx="2514600" cy="3968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Times New Roman" pitchFamily="18" charset="0"/>
              </a:rPr>
              <a:t>buckminsterfullerene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7" grpId="0"/>
      <p:bldP spid="32778" grpId="0"/>
      <p:bldP spid="32779" grpId="0"/>
      <p:bldP spid="327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0" y="2836863"/>
            <a:ext cx="9144000" cy="4021137"/>
            <a:chOff x="0" y="1734"/>
            <a:chExt cx="5760" cy="2586"/>
          </a:xfrm>
        </p:grpSpPr>
        <p:sp>
          <p:nvSpPr>
            <p:cNvPr id="59395" name="Rectangle 3"/>
            <p:cNvSpPr>
              <a:spLocks noChangeArrowheads="1"/>
            </p:cNvSpPr>
            <p:nvPr/>
          </p:nvSpPr>
          <p:spPr bwMode="auto">
            <a:xfrm>
              <a:off x="0" y="1734"/>
              <a:ext cx="5760" cy="2586"/>
            </a:xfrm>
            <a:prstGeom prst="rect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7F4F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96" name="Line 4"/>
            <p:cNvSpPr>
              <a:spLocks noChangeShapeType="1"/>
            </p:cNvSpPr>
            <p:nvPr/>
          </p:nvSpPr>
          <p:spPr bwMode="auto">
            <a:xfrm>
              <a:off x="1855" y="1734"/>
              <a:ext cx="0" cy="258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397" name="Rectangle 5"/>
          <p:cNvSpPr>
            <a:spLocks noChangeArrowheads="1"/>
          </p:cNvSpPr>
          <p:nvPr>
            <p:ph type="body" idx="1"/>
          </p:nvPr>
        </p:nvSpPr>
        <p:spPr>
          <a:xfrm>
            <a:off x="685800" y="1163638"/>
            <a:ext cx="8181975" cy="1427162"/>
          </a:xfrm>
          <a:noFill/>
          <a:ln/>
        </p:spPr>
        <p:txBody>
          <a:bodyPr/>
          <a:lstStyle/>
          <a:p>
            <a:pPr>
              <a:spcBef>
                <a:spcPct val="100000"/>
              </a:spcBef>
              <a:buFontTx/>
              <a:buNone/>
            </a:pPr>
            <a:r>
              <a:rPr lang="en-US" altLang="en-US" sz="2400"/>
              <a:t>    An unknown gas diffuses 4.0 times faster than O</a:t>
            </a:r>
            <a:r>
              <a:rPr lang="en-US" altLang="en-US" sz="2400" baseline="-25000"/>
              <a:t>2</a:t>
            </a:r>
            <a:r>
              <a:rPr lang="en-US" altLang="en-US" sz="2400"/>
              <a:t>.     Find its molar mass.</a:t>
            </a:r>
          </a:p>
        </p:txBody>
      </p:sp>
      <p:graphicFrame>
        <p:nvGraphicFramePr>
          <p:cNvPr id="59398" name="Object 6"/>
          <p:cNvGraphicFramePr>
            <a:graphicFrameLocks noChangeAspect="1"/>
          </p:cNvGraphicFramePr>
          <p:nvPr/>
        </p:nvGraphicFramePr>
        <p:xfrm>
          <a:off x="4300538" y="4406900"/>
          <a:ext cx="3360737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5" name="Equation" r:id="rId4" imgW="1143000" imgH="431640" progId="Equation.3">
                  <p:embed/>
                </p:oleObj>
              </mc:Choice>
              <mc:Fallback>
                <p:oleObj name="Equation" r:id="rId4" imgW="1143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0538" y="4406900"/>
                        <a:ext cx="3360737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9" name="Object 7"/>
          <p:cNvGraphicFramePr>
            <a:graphicFrameLocks noChangeAspect="1"/>
          </p:cNvGraphicFramePr>
          <p:nvPr/>
        </p:nvGraphicFramePr>
        <p:xfrm>
          <a:off x="242888" y="3011488"/>
          <a:ext cx="2362200" cy="152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6" name="Equation" r:id="rId6" imgW="723600" imgH="482400" progId="Equation.3">
                  <p:embed/>
                </p:oleObj>
              </mc:Choice>
              <mc:Fallback>
                <p:oleObj name="Equation" r:id="rId6" imgW="723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8" y="3011488"/>
                        <a:ext cx="2362200" cy="152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0" name="Object 8"/>
          <p:cNvGraphicFramePr>
            <a:graphicFrameLocks noChangeAspect="1"/>
          </p:cNvGraphicFramePr>
          <p:nvPr/>
        </p:nvGraphicFramePr>
        <p:xfrm>
          <a:off x="152400" y="4752975"/>
          <a:ext cx="2652713" cy="161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7" name="Equation" r:id="rId8" imgW="812520" imgH="507960" progId="Equation.3">
                  <p:embed/>
                </p:oleObj>
              </mc:Choice>
              <mc:Fallback>
                <p:oleObj name="Equation" r:id="rId8" imgW="8125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752975"/>
                        <a:ext cx="2652713" cy="161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1" name="Object 9"/>
          <p:cNvGraphicFramePr>
            <a:graphicFrameLocks noChangeAspect="1"/>
          </p:cNvGraphicFramePr>
          <p:nvPr/>
        </p:nvGraphicFramePr>
        <p:xfrm>
          <a:off x="4973638" y="2889250"/>
          <a:ext cx="38449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8" name="Equation" r:id="rId10" imgW="1307880" imgH="482400" progId="Equation.3">
                  <p:embed/>
                </p:oleObj>
              </mc:Choice>
              <mc:Fallback>
                <p:oleObj name="Equation" r:id="rId10" imgW="13078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638" y="2889250"/>
                        <a:ext cx="3844925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2" name="Object 10"/>
          <p:cNvGraphicFramePr>
            <a:graphicFrameLocks noChangeAspect="1"/>
          </p:cNvGraphicFramePr>
          <p:nvPr/>
        </p:nvGraphicFramePr>
        <p:xfrm>
          <a:off x="3043238" y="5740400"/>
          <a:ext cx="3509962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9" name="Equation" r:id="rId12" imgW="1193760" imgH="393480" progId="Equation.3">
                  <p:embed/>
                </p:oleObj>
              </mc:Choice>
              <mc:Fallback>
                <p:oleObj name="Equation" r:id="rId12" imgW="1193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3238" y="5740400"/>
                        <a:ext cx="3509962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3" name="Object 11"/>
          <p:cNvGraphicFramePr>
            <a:graphicFrameLocks noChangeAspect="1"/>
          </p:cNvGraphicFramePr>
          <p:nvPr/>
        </p:nvGraphicFramePr>
        <p:xfrm>
          <a:off x="4738688" y="2778125"/>
          <a:ext cx="4405312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0" name="Equation" r:id="rId14" imgW="1498320" imgH="533160" progId="Equation.3">
                  <p:embed/>
                </p:oleObj>
              </mc:Choice>
              <mc:Fallback>
                <p:oleObj name="Equation" r:id="rId14" imgW="149832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8688" y="2778125"/>
                        <a:ext cx="4405312" cy="151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4" name="Object 12"/>
          <p:cNvGraphicFramePr>
            <a:graphicFrameLocks noChangeAspect="1"/>
          </p:cNvGraphicFramePr>
          <p:nvPr/>
        </p:nvGraphicFramePr>
        <p:xfrm>
          <a:off x="6619875" y="6027738"/>
          <a:ext cx="22733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1" name="Equation" r:id="rId16" imgW="774360" imgH="203040" progId="Equation.3">
                  <p:embed/>
                </p:oleObj>
              </mc:Choice>
              <mc:Fallback>
                <p:oleObj name="Equation" r:id="rId16" imgW="7743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875" y="6027738"/>
                        <a:ext cx="22733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5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Graham’s Law</a:t>
            </a:r>
          </a:p>
        </p:txBody>
      </p:sp>
      <p:sp>
        <p:nvSpPr>
          <p:cNvPr id="59406" name="AutoShape 14"/>
          <p:cNvSpPr>
            <a:spLocks noChangeArrowheads="1"/>
          </p:cNvSpPr>
          <p:nvPr/>
        </p:nvSpPr>
        <p:spPr bwMode="auto">
          <a:xfrm>
            <a:off x="990600" y="1981200"/>
            <a:ext cx="7083425" cy="788988"/>
          </a:xfrm>
          <a:prstGeom prst="wedgeRectCallout">
            <a:avLst>
              <a:gd name="adj1" fmla="val -46995"/>
              <a:gd name="adj2" fmla="val 14787"/>
            </a:avLst>
          </a:prstGeom>
          <a:solidFill>
            <a:srgbClr val="E7F4F5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altLang="en-US" sz="2200">
                <a:solidFill>
                  <a:schemeClr val="accent2"/>
                </a:solidFill>
              </a:rPr>
              <a:t>The first gas is “Gas A” and the second gas is “Gas B”.  </a:t>
            </a:r>
          </a:p>
          <a:p>
            <a:pPr algn="ctr" eaLnBrk="0" hangingPunct="0"/>
            <a:r>
              <a:rPr lang="en-US" altLang="en-US" sz="2200">
                <a:solidFill>
                  <a:schemeClr val="accent2"/>
                </a:solidFill>
              </a:rPr>
              <a:t>The ratio “v</a:t>
            </a:r>
            <a:r>
              <a:rPr lang="en-US" altLang="en-US" sz="2200" baseline="-25000">
                <a:solidFill>
                  <a:schemeClr val="accent2"/>
                </a:solidFill>
              </a:rPr>
              <a:t>A</a:t>
            </a:r>
            <a:r>
              <a:rPr lang="en-US" altLang="en-US" sz="2200">
                <a:solidFill>
                  <a:schemeClr val="accent2"/>
                </a:solidFill>
              </a:rPr>
              <a:t>/v</a:t>
            </a:r>
            <a:r>
              <a:rPr lang="en-US" altLang="en-US" sz="2200" baseline="-25000">
                <a:solidFill>
                  <a:schemeClr val="accent2"/>
                </a:solidFill>
              </a:rPr>
              <a:t>B</a:t>
            </a:r>
            <a:r>
              <a:rPr lang="en-US" altLang="en-US" sz="2200">
                <a:solidFill>
                  <a:schemeClr val="accent2"/>
                </a:solidFill>
              </a:rPr>
              <a:t>” is 4.0.</a:t>
            </a:r>
          </a:p>
        </p:txBody>
      </p:sp>
      <p:sp>
        <p:nvSpPr>
          <p:cNvPr id="59407" name="AutoShape 15"/>
          <p:cNvSpPr>
            <a:spLocks noChangeArrowheads="1"/>
          </p:cNvSpPr>
          <p:nvPr/>
        </p:nvSpPr>
        <p:spPr bwMode="auto">
          <a:xfrm>
            <a:off x="2751138" y="2962275"/>
            <a:ext cx="1900237" cy="1330325"/>
          </a:xfrm>
          <a:prstGeom prst="wedgeRectCallout">
            <a:avLst>
              <a:gd name="adj1" fmla="val 34713"/>
              <a:gd name="adj2" fmla="val 46301"/>
            </a:avLst>
          </a:prstGeom>
          <a:solidFill>
            <a:srgbClr val="E7F4F5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altLang="en-US" sz="2000">
                <a:solidFill>
                  <a:schemeClr val="accent2"/>
                </a:solidFill>
              </a:rPr>
              <a:t>Square both sides to get rid of the square root sign.</a:t>
            </a:r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5486400" y="6629400"/>
            <a:ext cx="3730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">
                <a:solidFill>
                  <a:schemeClr val="bg2"/>
                </a:solidFill>
              </a:rPr>
              <a:t>Courtesy Christy Johannesson www.nisd.net/communicationsarts/pages/chem</a:t>
            </a:r>
          </a:p>
          <a:p>
            <a:endParaRPr lang="en-US" altLang="en-US" sz="800">
              <a:solidFill>
                <a:schemeClr val="bg2"/>
              </a:solidFill>
            </a:endParaRPr>
          </a:p>
        </p:txBody>
      </p:sp>
      <p:grpSp>
        <p:nvGrpSpPr>
          <p:cNvPr id="59409" name="Group 17"/>
          <p:cNvGrpSpPr>
            <a:grpSpLocks/>
          </p:cNvGrpSpPr>
          <p:nvPr/>
        </p:nvGrpSpPr>
        <p:grpSpPr bwMode="auto">
          <a:xfrm>
            <a:off x="8153400" y="152400"/>
            <a:ext cx="852488" cy="1006475"/>
            <a:chOff x="5136" y="96"/>
            <a:chExt cx="537" cy="634"/>
          </a:xfrm>
        </p:grpSpPr>
        <p:sp>
          <p:nvSpPr>
            <p:cNvPr id="59410" name="Rectangle 18"/>
            <p:cNvSpPr>
              <a:spLocks noChangeArrowheads="1"/>
            </p:cNvSpPr>
            <p:nvPr/>
          </p:nvSpPr>
          <p:spPr bwMode="auto">
            <a:xfrm>
              <a:off x="5136" y="96"/>
              <a:ext cx="528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1" name="Text Box 19"/>
            <p:cNvSpPr txBox="1">
              <a:spLocks noChangeArrowheads="1"/>
            </p:cNvSpPr>
            <p:nvPr/>
          </p:nvSpPr>
          <p:spPr bwMode="auto">
            <a:xfrm>
              <a:off x="5246" y="240"/>
              <a:ext cx="31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/>
                <a:t>O</a:t>
              </a:r>
            </a:p>
          </p:txBody>
        </p:sp>
        <p:sp>
          <p:nvSpPr>
            <p:cNvPr id="59412" name="Text Box 20"/>
            <p:cNvSpPr txBox="1">
              <a:spLocks noChangeArrowheads="1"/>
            </p:cNvSpPr>
            <p:nvPr/>
          </p:nvSpPr>
          <p:spPr bwMode="auto">
            <a:xfrm>
              <a:off x="5154" y="538"/>
              <a:ext cx="5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>
                  <a:solidFill>
                    <a:srgbClr val="FF0000"/>
                  </a:solidFill>
                </a:rPr>
                <a:t>15.9994</a:t>
              </a:r>
            </a:p>
          </p:txBody>
        </p:sp>
        <p:sp>
          <p:nvSpPr>
            <p:cNvPr id="59413" name="Text Box 21"/>
            <p:cNvSpPr txBox="1">
              <a:spLocks noChangeArrowheads="1"/>
            </p:cNvSpPr>
            <p:nvPr/>
          </p:nvSpPr>
          <p:spPr bwMode="auto">
            <a:xfrm>
              <a:off x="5448" y="9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accent2"/>
                  </a:solidFill>
                </a:rPr>
                <a:t>8</a:t>
              </a:r>
            </a:p>
          </p:txBody>
        </p:sp>
      </p:grpSp>
      <p:sp>
        <p:nvSpPr>
          <p:cNvPr id="59414" name="Rectangle 22"/>
          <p:cNvSpPr>
            <a:spLocks noChangeArrowheads="1"/>
          </p:cNvSpPr>
          <p:nvPr/>
        </p:nvSpPr>
        <p:spPr bwMode="auto">
          <a:xfrm>
            <a:off x="200025" y="152400"/>
            <a:ext cx="8382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5" name="Text Box 23"/>
          <p:cNvSpPr txBox="1">
            <a:spLocks noChangeArrowheads="1"/>
          </p:cNvSpPr>
          <p:nvPr/>
        </p:nvSpPr>
        <p:spPr bwMode="auto">
          <a:xfrm>
            <a:off x="365125" y="381000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/>
              <a:t>H</a:t>
            </a:r>
          </a:p>
        </p:txBody>
      </p:sp>
      <p:sp>
        <p:nvSpPr>
          <p:cNvPr id="59416" name="Text Box 24"/>
          <p:cNvSpPr txBox="1">
            <a:spLocks noChangeArrowheads="1"/>
          </p:cNvSpPr>
          <p:nvPr/>
        </p:nvSpPr>
        <p:spPr bwMode="auto">
          <a:xfrm>
            <a:off x="209550" y="854075"/>
            <a:ext cx="430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FF0000"/>
                </a:solidFill>
              </a:rPr>
              <a:t>2.0</a:t>
            </a:r>
          </a:p>
        </p:txBody>
      </p:sp>
      <p:sp>
        <p:nvSpPr>
          <p:cNvPr id="59417" name="Text Box 25"/>
          <p:cNvSpPr txBox="1">
            <a:spLocks noChangeArrowheads="1"/>
          </p:cNvSpPr>
          <p:nvPr/>
        </p:nvSpPr>
        <p:spPr bwMode="auto">
          <a:xfrm>
            <a:off x="695325" y="1524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966386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9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6" grpId="0" animBg="1"/>
      <p:bldP spid="59407" grpId="0" animBg="1" autoUpdateAnimBg="0"/>
      <p:bldP spid="59414" grpId="0" animBg="1"/>
      <p:bldP spid="59415" grpId="0"/>
      <p:bldP spid="59416" grpId="0"/>
      <p:bldP spid="594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IMF Foldable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fold your square piece of paper in half to make a triangle and then in half again to make a triangle </a:t>
            </a:r>
          </a:p>
          <a:p>
            <a:r>
              <a:rPr lang="en-US" dirty="0" smtClean="0"/>
              <a:t>Unfold the paper and then fold the corners into the middle (it’ll look like the beginnings of a fortune teller)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0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Definition of IMF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963" y="1752600"/>
            <a:ext cx="8620125" cy="762000"/>
          </a:xfrm>
          <a:noFill/>
        </p:spPr>
        <p:txBody>
          <a:bodyPr/>
          <a:lstStyle/>
          <a:p>
            <a:r>
              <a:rPr lang="en-US" sz="3600" dirty="0"/>
              <a:t>Attractive forces </a:t>
            </a:r>
            <a:r>
              <a:rPr lang="en-US" sz="3600" b="1" dirty="0">
                <a:solidFill>
                  <a:srgbClr val="00B050"/>
                </a:solidFill>
              </a:rPr>
              <a:t>between</a:t>
            </a:r>
            <a:r>
              <a:rPr lang="en-US" sz="3600" dirty="0"/>
              <a:t> molecules.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371600" y="2438400"/>
            <a:ext cx="6707188" cy="1427163"/>
            <a:chOff x="720" y="1536"/>
            <a:chExt cx="4225" cy="899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720" y="1536"/>
              <a:ext cx="4225" cy="899"/>
              <a:chOff x="1872" y="2640"/>
              <a:chExt cx="4225" cy="899"/>
            </a:xfrm>
          </p:grpSpPr>
          <p:pic>
            <p:nvPicPr>
              <p:cNvPr id="7182" name="Picture 7" descr="SO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872" y="2640"/>
                <a:ext cx="2113" cy="8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83" name="Picture 9" descr="SO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984" y="2640"/>
                <a:ext cx="2113" cy="8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181" name="Line 12"/>
            <p:cNvSpPr>
              <a:spLocks noChangeShapeType="1"/>
            </p:cNvSpPr>
            <p:nvPr/>
          </p:nvSpPr>
          <p:spPr bwMode="auto">
            <a:xfrm>
              <a:off x="2304" y="1728"/>
              <a:ext cx="1008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486400" y="4191000"/>
            <a:ext cx="3354388" cy="1427163"/>
            <a:chOff x="1920" y="2736"/>
            <a:chExt cx="2113" cy="899"/>
          </a:xfrm>
        </p:grpSpPr>
        <p:pic>
          <p:nvPicPr>
            <p:cNvPr id="7177" name="Picture 11" descr="SO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0" y="2736"/>
              <a:ext cx="2113" cy="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8" name="Line 13"/>
            <p:cNvSpPr>
              <a:spLocks noChangeShapeType="1"/>
            </p:cNvSpPr>
            <p:nvPr/>
          </p:nvSpPr>
          <p:spPr bwMode="auto">
            <a:xfrm rot="1685555">
              <a:off x="3168" y="2976"/>
              <a:ext cx="720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" name="Line 14"/>
            <p:cNvSpPr>
              <a:spLocks noChangeShapeType="1"/>
            </p:cNvSpPr>
            <p:nvPr/>
          </p:nvSpPr>
          <p:spPr bwMode="auto">
            <a:xfrm rot="19914445" flipH="1">
              <a:off x="1968" y="2976"/>
              <a:ext cx="720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330200" y="3962400"/>
            <a:ext cx="8153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404813" indent="-404813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2"/>
              <a:buChar char="u"/>
            </a:pPr>
            <a:r>
              <a:rPr lang="en-US" sz="3600" dirty="0">
                <a:latin typeface="Arial" charset="0"/>
              </a:rPr>
              <a:t>Much weaker than 			chemical bonds 				</a:t>
            </a:r>
            <a:r>
              <a:rPr lang="en-US" sz="3600" b="1" dirty="0">
                <a:solidFill>
                  <a:srgbClr val="00B050"/>
                </a:solidFill>
                <a:latin typeface="Arial" charset="0"/>
              </a:rPr>
              <a:t>within</a:t>
            </a:r>
            <a:r>
              <a:rPr lang="en-US" sz="3600" dirty="0">
                <a:latin typeface="Arial" charset="0"/>
              </a:rPr>
              <a:t> molecules.</a:t>
            </a: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330200" y="586740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404813" indent="-404813">
              <a:spcBef>
                <a:spcPct val="20000"/>
              </a:spcBef>
              <a:buClr>
                <a:schemeClr val="accent1"/>
              </a:buClr>
              <a:buSzPct val="80000"/>
              <a:buFont typeface="Wingdings" charset="2"/>
              <a:buChar char="u"/>
            </a:pPr>
            <a:r>
              <a:rPr lang="en-US" sz="3600" dirty="0">
                <a:latin typeface="Arial" charset="0"/>
              </a:rPr>
              <a:t>a.k.a. van </a:t>
            </a:r>
            <a:r>
              <a:rPr lang="en-US" sz="3600" dirty="0" err="1">
                <a:latin typeface="Arial" charset="0"/>
              </a:rPr>
              <a:t>der</a:t>
            </a:r>
            <a:r>
              <a:rPr lang="en-US" sz="3600" dirty="0">
                <a:latin typeface="Arial" charset="0"/>
              </a:rPr>
              <a:t> Waals forces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 advAuto="0"/>
      <p:bldP spid="6161" grpId="0" autoUpdateAnimBg="0"/>
      <p:bldP spid="616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Times New Roman" charset="0"/>
              </a:rPr>
              <a:t>C. Johannesson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Types </a:t>
            </a:r>
            <a:r>
              <a:rPr lang="en-US" dirty="0">
                <a:solidFill>
                  <a:srgbClr val="FF0000"/>
                </a:solidFill>
              </a:rPr>
              <a:t>of IMF</a:t>
            </a:r>
          </a:p>
        </p:txBody>
      </p:sp>
      <p:graphicFrame>
        <p:nvGraphicFramePr>
          <p:cNvPr id="8196" name="Object 5"/>
          <p:cNvGraphicFramePr>
            <a:graphicFrameLocks noChangeAspect="1"/>
          </p:cNvGraphicFramePr>
          <p:nvPr/>
        </p:nvGraphicFramePr>
        <p:xfrm>
          <a:off x="274638" y="1652588"/>
          <a:ext cx="8597900" cy="515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2" name="Photo Editor Photo" r:id="rId3" imgW="9488224" imgH="5687219" progId="MSPhotoEd.3">
                  <p:embed/>
                </p:oleObj>
              </mc:Choice>
              <mc:Fallback>
                <p:oleObj name="Photo Editor Photo" r:id="rId3" imgW="9488224" imgH="5687219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8" y="1652588"/>
                        <a:ext cx="8597900" cy="5154612"/>
                      </a:xfrm>
                      <a:prstGeom prst="rect">
                        <a:avLst/>
                      </a:prstGeom>
                      <a:noFill/>
                      <a:ln w="28575" cap="sq">
                        <a:solidFill>
                          <a:schemeClr val="bg2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1854</TotalTime>
  <Words>2413</Words>
  <Application>Microsoft Office PowerPoint</Application>
  <PresentationFormat>On-screen Show (4:3)</PresentationFormat>
  <Paragraphs>402</Paragraphs>
  <Slides>53</Slides>
  <Notes>34</Notes>
  <HiddenSlides>19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Arial</vt:lpstr>
      <vt:lpstr>Calibri</vt:lpstr>
      <vt:lpstr>Symbol</vt:lpstr>
      <vt:lpstr>Times New Roman</vt:lpstr>
      <vt:lpstr>Wingdings</vt:lpstr>
      <vt:lpstr>Default Design</vt:lpstr>
      <vt:lpstr>Photo Editor Photo</vt:lpstr>
      <vt:lpstr>Bitmap Image</vt:lpstr>
      <vt:lpstr>Microsoft Equation 3.0</vt:lpstr>
      <vt:lpstr>Agenda</vt:lpstr>
      <vt:lpstr>PowerPoint Presentation</vt:lpstr>
      <vt:lpstr>Graham’s Law</vt:lpstr>
      <vt:lpstr>Graham’s Law</vt:lpstr>
      <vt:lpstr>Graham’s Law</vt:lpstr>
      <vt:lpstr>Graham’s Law</vt:lpstr>
      <vt:lpstr>IMF Foldable</vt:lpstr>
      <vt:lpstr> Definition of IMF</vt:lpstr>
      <vt:lpstr>Types of IMF</vt:lpstr>
      <vt:lpstr>Types of IMF</vt:lpstr>
      <vt:lpstr>Types of IMF</vt:lpstr>
      <vt:lpstr>Types of IMF</vt:lpstr>
      <vt:lpstr>Determining IMF</vt:lpstr>
      <vt:lpstr>Determining IMF</vt:lpstr>
      <vt:lpstr>POGIL</vt:lpstr>
      <vt:lpstr>IMF Activity Demonstration</vt:lpstr>
      <vt:lpstr>Homework</vt:lpstr>
      <vt:lpstr>Day 7 Agenda</vt:lpstr>
      <vt:lpstr>PowerPoint Presentation</vt:lpstr>
      <vt:lpstr>PowerPoint Presentation</vt:lpstr>
      <vt:lpstr>Kinetic Molecular Theory</vt:lpstr>
      <vt:lpstr>Kinetic Molecular Theory Part 2</vt:lpstr>
      <vt:lpstr>PowerPoint Presentation</vt:lpstr>
      <vt:lpstr>PowerPoint Presentation</vt:lpstr>
      <vt:lpstr>Autoclave: Steam Sterilizer Using High Pressure</vt:lpstr>
      <vt:lpstr>PowerPoint Presentation</vt:lpstr>
      <vt:lpstr>Phase Diagrams Part 2</vt:lpstr>
      <vt:lpstr>PowerPoint Presentation</vt:lpstr>
      <vt:lpstr>PowerPoint Presentation</vt:lpstr>
      <vt:lpstr>PowerPoint Presentation</vt:lpstr>
      <vt:lpstr>The Moment You Have All Been Waiting For……DRY ICE BOMBS!!!</vt:lpstr>
      <vt:lpstr>Phase Diagrams Part 3</vt:lpstr>
      <vt:lpstr>PowerPoint Presentation</vt:lpstr>
      <vt:lpstr>PowerPoint Presentation</vt:lpstr>
      <vt:lpstr>Intro to Gases Part 1</vt:lpstr>
      <vt:lpstr>PowerPoint Presentation</vt:lpstr>
      <vt:lpstr>Aneroid Barometer</vt:lpstr>
      <vt:lpstr>PowerPoint Presentation</vt:lpstr>
      <vt:lpstr>Mercury Barometer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Figure 14.5--   (a) Measuring vapor of a liquid by using a simple barometer.       (b) The water vapor pushed the mercury level down.   (c) Diethyl ether shows a higher vapor pressure than water.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Allotropes</vt:lpstr>
    </vt:vector>
  </TitlesOfParts>
  <Company>Champaign Central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 Reid</dc:creator>
  <cp:lastModifiedBy>Connor,Linda</cp:lastModifiedBy>
  <cp:revision>107</cp:revision>
  <dcterms:created xsi:type="dcterms:W3CDTF">2015-04-13T23:59:53Z</dcterms:created>
  <dcterms:modified xsi:type="dcterms:W3CDTF">2016-04-20T19:51:24Z</dcterms:modified>
</cp:coreProperties>
</file>