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45" d="100"/>
          <a:sy n="45" d="100"/>
        </p:scale>
        <p:origin x="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F289-C768-4510-BE2C-12534200CAF0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7130-7E30-453D-8957-931098202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1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F289-C768-4510-BE2C-12534200CAF0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7130-7E30-453D-8957-931098202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8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F289-C768-4510-BE2C-12534200CAF0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7130-7E30-453D-8957-931098202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6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F289-C768-4510-BE2C-12534200CAF0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7130-7E30-453D-8957-931098202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5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F289-C768-4510-BE2C-12534200CAF0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7130-7E30-453D-8957-931098202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7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F289-C768-4510-BE2C-12534200CAF0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7130-7E30-453D-8957-931098202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18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F289-C768-4510-BE2C-12534200CAF0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7130-7E30-453D-8957-931098202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9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F289-C768-4510-BE2C-12534200CAF0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7130-7E30-453D-8957-931098202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41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F289-C768-4510-BE2C-12534200CAF0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7130-7E30-453D-8957-931098202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9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F289-C768-4510-BE2C-12534200CAF0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7130-7E30-453D-8957-931098202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0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F289-C768-4510-BE2C-12534200CAF0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7130-7E30-453D-8957-931098202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1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EF289-C768-4510-BE2C-12534200CAF0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87130-7E30-453D-8957-931098202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3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Metric Conversions and Dimensional Analysis Notes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224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Notes 8/28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Essential Facts Binder look at note page titled, “Metrics” with a box that reads “1.2” in the top right corner. </a:t>
            </a:r>
          </a:p>
          <a:p>
            <a:r>
              <a:rPr lang="en-US" dirty="0" smtClean="0"/>
              <a:t>The following slides will offer the notes that you will need to fill our your notes page. </a:t>
            </a:r>
          </a:p>
          <a:p>
            <a:endParaRPr lang="en-US" dirty="0"/>
          </a:p>
          <a:p>
            <a:r>
              <a:rPr lang="en-US" dirty="0" smtClean="0"/>
              <a:t>If you have any questions please don’t hesitate to ask Mrs. Spencer or a classmate when you return to class.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200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Prefixes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9020" y="1362428"/>
          <a:ext cx="10728158" cy="4586315"/>
        </p:xfrm>
        <a:graphic>
          <a:graphicData uri="http://schemas.openxmlformats.org/drawingml/2006/table">
            <a:tbl>
              <a:tblPr/>
              <a:tblGrid>
                <a:gridCol w="1664369"/>
                <a:gridCol w="1114343"/>
                <a:gridCol w="55575"/>
                <a:gridCol w="47286"/>
                <a:gridCol w="755975"/>
                <a:gridCol w="866274"/>
                <a:gridCol w="914400"/>
                <a:gridCol w="1337491"/>
                <a:gridCol w="968535"/>
                <a:gridCol w="968535"/>
                <a:gridCol w="816176"/>
                <a:gridCol w="25400"/>
                <a:gridCol w="25400"/>
                <a:gridCol w="1168399"/>
              </a:tblGrid>
              <a:tr h="53794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u="sng" kern="140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4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</a:tr>
              <a:tr h="33827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Prefix</a:t>
                      </a:r>
                      <a:endParaRPr lang="en-US" sz="14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Mega-</a:t>
                      </a: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Kilo- 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Hecta</a:t>
                      </a: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Deka</a:t>
                      </a: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Base Unit</a:t>
                      </a:r>
                      <a:endParaRPr lang="en-US" sz="2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Deci</a:t>
                      </a: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Centi</a:t>
                      </a: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Milli</a:t>
                      </a: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Micro-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</a:tr>
              <a:tr h="65350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Length:                               Abbreviation</a:t>
                      </a:r>
                      <a:endParaRPr lang="en-US" sz="14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</a:t>
                      </a: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km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hm</a:t>
                      </a: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Dm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dm</a:t>
                      </a: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</a:t>
                      </a: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</a:t>
                      </a: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µm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</a:tr>
              <a:tr h="65350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Weight:                         Abbreviation</a:t>
                      </a:r>
                      <a:endParaRPr lang="en-US" sz="14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kg</a:t>
                      </a: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hg</a:t>
                      </a: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Dg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dg</a:t>
                      </a: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cg</a:t>
                      </a: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</a:t>
                      </a: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µg</a:t>
                      </a:r>
                      <a:endParaRPr kumimoji="0" lang="en-US" sz="2000" b="0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</a:tr>
              <a:tr h="65907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Volume:                      Abbreviation</a:t>
                      </a:r>
                      <a:endParaRPr lang="en-US" sz="14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ML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kern="14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</a:t>
                      </a: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</a:t>
                      </a: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kern="14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</a:t>
                      </a: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mL</a:t>
                      </a: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kumimoji="0" lang="en-US" sz="20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µL</a:t>
                      </a:r>
                      <a:endParaRPr kumimoji="0" lang="en-US" sz="2000" b="0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</a:tr>
              <a:tr h="97986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many               meters/grams/liters are in this unit?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1,000,000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</a:t>
                      </a: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</a:t>
                      </a: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0.000001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</a:tr>
              <a:tr h="50192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BIGGER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SMALLER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1975536" y="4006443"/>
            <a:ext cx="7995553" cy="3770721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Left Arrow 2"/>
          <p:cNvSpPr/>
          <p:nvPr/>
        </p:nvSpPr>
        <p:spPr>
          <a:xfrm>
            <a:off x="2356620" y="5494919"/>
            <a:ext cx="2053390" cy="240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 rot="10800000">
            <a:off x="8416481" y="5494919"/>
            <a:ext cx="2053390" cy="240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22028" y="5615235"/>
            <a:ext cx="2585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Divide   ÷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8812461" y="5659434"/>
            <a:ext cx="231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Multiply 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64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 Steps of Dimensional </a:t>
            </a:r>
            <a:r>
              <a:rPr lang="en-US" b="1" dirty="0" smtClean="0"/>
              <a:t>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2869" y="1553375"/>
            <a:ext cx="5181600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What </a:t>
            </a:r>
            <a:r>
              <a:rPr lang="en-US" sz="2400" dirty="0"/>
              <a:t>do we know?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/>
              <a:t>Make your “t” chart.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/>
              <a:t>What is your cancel unit(s)?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/>
              <a:t>What is your answer unit?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/>
              <a:t>Make each unit equal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/>
              <a:t>Do the MATH!!!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3375"/>
            <a:ext cx="5181600" cy="4351338"/>
          </a:xfrm>
        </p:spPr>
        <p:txBody>
          <a:bodyPr>
            <a:normAutofit fontScale="92500" lnSpcReduction="20000"/>
          </a:bodyPr>
          <a:lstStyle/>
          <a:p>
            <a:pPr marL="514350" lvl="0" indent="-514350" algn="ctr">
              <a:lnSpc>
                <a:spcPct val="100000"/>
              </a:lnSpc>
              <a:buNone/>
            </a:pPr>
            <a:r>
              <a:rPr lang="en-US" sz="1700" b="1" dirty="0">
                <a:solidFill>
                  <a:prstClr val="black"/>
                </a:solidFill>
              </a:rPr>
              <a:t>How many feet in 4.5 meters? </a:t>
            </a:r>
            <a:endParaRPr lang="en-US" sz="1700" b="1" dirty="0" smtClean="0">
              <a:solidFill>
                <a:prstClr val="black"/>
              </a:solidFill>
            </a:endParaRPr>
          </a:p>
          <a:p>
            <a:pPr marL="514350" lvl="0" indent="-514350" algn="ctr">
              <a:lnSpc>
                <a:spcPct val="100000"/>
              </a:lnSpc>
              <a:buNone/>
            </a:pPr>
            <a:r>
              <a:rPr lang="en-US" sz="1700" b="1" dirty="0" smtClean="0">
                <a:solidFill>
                  <a:prstClr val="black"/>
                </a:solidFill>
              </a:rPr>
              <a:t>(</a:t>
            </a:r>
            <a:r>
              <a:rPr lang="en-US" sz="1700" b="1" dirty="0">
                <a:solidFill>
                  <a:prstClr val="black"/>
                </a:solidFill>
              </a:rPr>
              <a:t>1 foot = </a:t>
            </a:r>
            <a:r>
              <a:rPr lang="en-US" sz="1700" b="1" dirty="0" smtClean="0">
                <a:solidFill>
                  <a:prstClr val="black"/>
                </a:solidFill>
              </a:rPr>
              <a:t>0.305 meters</a:t>
            </a:r>
            <a:r>
              <a:rPr lang="en-US" sz="1700" b="1" dirty="0">
                <a:solidFill>
                  <a:prstClr val="black"/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We have 4.5 meters and that 1 foot is equal to 0.305 meters.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T-chart: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Cancel units? In # 1 is there a unit that is mentioned twice? Yes meters. Just like fractions units can cross cancel.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Answer units? What does our question ask for? Feet. Our answer must be in feet.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Make units equal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Do math. Multiple by all numbers on top. And Divide by all numbers on the bottom. </a:t>
            </a:r>
            <a:endParaRPr lang="en-US" sz="1800" dirty="0"/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7865680" y="2632354"/>
            <a:ext cx="1229710" cy="338367"/>
            <a:chOff x="7882759" y="3436883"/>
            <a:chExt cx="1229710" cy="564411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7882759" y="3736427"/>
              <a:ext cx="1229710" cy="157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882759" y="3436883"/>
              <a:ext cx="0" cy="5644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8916384" y="3640116"/>
            <a:ext cx="2734333" cy="605023"/>
            <a:chOff x="6526924" y="5068052"/>
            <a:chExt cx="2758966" cy="595698"/>
          </a:xfrm>
        </p:grpSpPr>
        <p:grpSp>
          <p:nvGrpSpPr>
            <p:cNvPr id="15" name="Group 14"/>
            <p:cNvGrpSpPr/>
            <p:nvPr/>
          </p:nvGrpSpPr>
          <p:grpSpPr>
            <a:xfrm>
              <a:off x="6526924" y="5068052"/>
              <a:ext cx="2711669" cy="595698"/>
              <a:chOff x="6589986" y="4969847"/>
              <a:chExt cx="2711669" cy="595698"/>
            </a:xfrm>
          </p:grpSpPr>
          <p:grpSp>
            <p:nvGrpSpPr>
              <p:cNvPr id="10" name="Group 9"/>
              <p:cNvGrpSpPr/>
              <p:nvPr/>
            </p:nvGrpSpPr>
            <p:grpSpPr>
              <a:xfrm flipV="1">
                <a:off x="7882759" y="4969847"/>
                <a:ext cx="1229710" cy="512899"/>
                <a:chOff x="7882759" y="3436883"/>
                <a:chExt cx="1229710" cy="564411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>
                  <a:off x="7882759" y="3736427"/>
                  <a:ext cx="1229710" cy="1576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7882759" y="3436883"/>
                  <a:ext cx="0" cy="56441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TextBox 12"/>
              <p:cNvSpPr txBox="1"/>
              <p:nvPr/>
            </p:nvSpPr>
            <p:spPr>
              <a:xfrm>
                <a:off x="6589986" y="4969847"/>
                <a:ext cx="1292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4.5 meters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882759" y="5196213"/>
                <a:ext cx="14188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0.305 meters</a:t>
                </a:r>
                <a:endParaRPr lang="en-US" dirty="0"/>
              </a:p>
            </p:txBody>
          </p:sp>
        </p:grpSp>
        <p:cxnSp>
          <p:nvCxnSpPr>
            <p:cNvPr id="17" name="Straight Connector 16"/>
            <p:cNvCxnSpPr/>
            <p:nvPr/>
          </p:nvCxnSpPr>
          <p:spPr>
            <a:xfrm>
              <a:off x="6793754" y="5155283"/>
              <a:ext cx="851338" cy="18466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434552" y="5396285"/>
              <a:ext cx="851338" cy="18466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407644" y="4688867"/>
            <a:ext cx="3130040" cy="553706"/>
            <a:chOff x="8594834" y="5410951"/>
            <a:chExt cx="2711669" cy="724337"/>
          </a:xfrm>
        </p:grpSpPr>
        <p:grpSp>
          <p:nvGrpSpPr>
            <p:cNvPr id="20" name="Group 19"/>
            <p:cNvGrpSpPr/>
            <p:nvPr/>
          </p:nvGrpSpPr>
          <p:grpSpPr>
            <a:xfrm>
              <a:off x="8594834" y="5539590"/>
              <a:ext cx="2711669" cy="595698"/>
              <a:chOff x="6526924" y="5068052"/>
              <a:chExt cx="2711669" cy="595698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6526924" y="5068052"/>
                <a:ext cx="2711669" cy="595698"/>
                <a:chOff x="6589986" y="4969847"/>
                <a:chExt cx="2711669" cy="595698"/>
              </a:xfrm>
            </p:grpSpPr>
            <p:grpSp>
              <p:nvGrpSpPr>
                <p:cNvPr id="24" name="Group 23"/>
                <p:cNvGrpSpPr/>
                <p:nvPr/>
              </p:nvGrpSpPr>
              <p:grpSpPr>
                <a:xfrm flipV="1">
                  <a:off x="7882759" y="4969847"/>
                  <a:ext cx="1229710" cy="512899"/>
                  <a:chOff x="7882759" y="3436883"/>
                  <a:chExt cx="1229710" cy="564411"/>
                </a:xfrm>
              </p:grpSpPr>
              <p:cxnSp>
                <p:nvCxnSpPr>
                  <p:cNvPr id="27" name="Straight Connector 26"/>
                  <p:cNvCxnSpPr/>
                  <p:nvPr/>
                </p:nvCxnSpPr>
                <p:spPr>
                  <a:xfrm>
                    <a:off x="7882759" y="3736427"/>
                    <a:ext cx="1229710" cy="1576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>
                    <a:off x="7882759" y="3436883"/>
                    <a:ext cx="0" cy="564411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5" name="TextBox 24"/>
                <p:cNvSpPr txBox="1"/>
                <p:nvPr/>
              </p:nvSpPr>
              <p:spPr>
                <a:xfrm>
                  <a:off x="6589986" y="4969847"/>
                  <a:ext cx="129277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4.5 meters</a:t>
                  </a:r>
                  <a:endParaRPr lang="en-US" dirty="0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7882759" y="5196213"/>
                  <a:ext cx="141889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0.305 meters</a:t>
                  </a:r>
                  <a:endParaRPr lang="en-US" dirty="0"/>
                </a:p>
              </p:txBody>
            </p:sp>
          </p:grpSp>
          <p:cxnSp>
            <p:nvCxnSpPr>
              <p:cNvPr id="22" name="Straight Connector 21"/>
              <p:cNvCxnSpPr/>
              <p:nvPr/>
            </p:nvCxnSpPr>
            <p:spPr>
              <a:xfrm>
                <a:off x="6816367" y="5204510"/>
                <a:ext cx="851338" cy="184665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8266030" y="5455187"/>
                <a:ext cx="851338" cy="184665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10024569" y="5410951"/>
              <a:ext cx="8536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 foot</a:t>
              </a:r>
              <a:endParaRPr lang="en-US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750682" y="5768597"/>
            <a:ext cx="4178505" cy="553706"/>
            <a:chOff x="6750682" y="5768597"/>
            <a:chExt cx="4178505" cy="553706"/>
          </a:xfrm>
        </p:grpSpPr>
        <p:grpSp>
          <p:nvGrpSpPr>
            <p:cNvPr id="31" name="Group 30"/>
            <p:cNvGrpSpPr/>
            <p:nvPr/>
          </p:nvGrpSpPr>
          <p:grpSpPr>
            <a:xfrm>
              <a:off x="6750682" y="5768597"/>
              <a:ext cx="3130040" cy="553706"/>
              <a:chOff x="8594834" y="5410951"/>
              <a:chExt cx="2711669" cy="724337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8594834" y="5539590"/>
                <a:ext cx="2711669" cy="595698"/>
                <a:chOff x="6526924" y="5068052"/>
                <a:chExt cx="2711669" cy="595698"/>
              </a:xfrm>
            </p:grpSpPr>
            <p:grpSp>
              <p:nvGrpSpPr>
                <p:cNvPr id="34" name="Group 33"/>
                <p:cNvGrpSpPr/>
                <p:nvPr/>
              </p:nvGrpSpPr>
              <p:grpSpPr>
                <a:xfrm>
                  <a:off x="6526924" y="5068052"/>
                  <a:ext cx="2711669" cy="595698"/>
                  <a:chOff x="6589986" y="4969847"/>
                  <a:chExt cx="2711669" cy="595698"/>
                </a:xfrm>
              </p:grpSpPr>
              <p:grpSp>
                <p:nvGrpSpPr>
                  <p:cNvPr id="37" name="Group 36"/>
                  <p:cNvGrpSpPr/>
                  <p:nvPr/>
                </p:nvGrpSpPr>
                <p:grpSpPr>
                  <a:xfrm flipV="1">
                    <a:off x="7882759" y="4969847"/>
                    <a:ext cx="1229710" cy="512899"/>
                    <a:chOff x="7882759" y="3436883"/>
                    <a:chExt cx="1229710" cy="564411"/>
                  </a:xfrm>
                </p:grpSpPr>
                <p:cxnSp>
                  <p:nvCxnSpPr>
                    <p:cNvPr id="40" name="Straight Connector 39"/>
                    <p:cNvCxnSpPr/>
                    <p:nvPr/>
                  </p:nvCxnSpPr>
                  <p:spPr>
                    <a:xfrm>
                      <a:off x="7882759" y="3736427"/>
                      <a:ext cx="1229710" cy="1576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Straight Connector 40"/>
                    <p:cNvCxnSpPr/>
                    <p:nvPr/>
                  </p:nvCxnSpPr>
                  <p:spPr>
                    <a:xfrm>
                      <a:off x="7882759" y="3436883"/>
                      <a:ext cx="0" cy="564411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8" name="TextBox 37"/>
                  <p:cNvSpPr txBox="1"/>
                  <p:nvPr/>
                </p:nvSpPr>
                <p:spPr>
                  <a:xfrm>
                    <a:off x="6589986" y="4969847"/>
                    <a:ext cx="129277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4.5 meters</a:t>
                    </a:r>
                    <a:endParaRPr lang="en-US" dirty="0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7882759" y="5196213"/>
                    <a:ext cx="141889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0.305 meters</a:t>
                    </a:r>
                    <a:endParaRPr lang="en-US" dirty="0"/>
                  </a:p>
                </p:txBody>
              </p:sp>
            </p:grp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6816367" y="5204510"/>
                  <a:ext cx="851338" cy="184665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8266030" y="5455187"/>
                  <a:ext cx="851338" cy="184665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TextBox 32"/>
              <p:cNvSpPr txBox="1"/>
              <p:nvPr/>
            </p:nvSpPr>
            <p:spPr>
              <a:xfrm>
                <a:off x="10024569" y="5410951"/>
                <a:ext cx="8536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 foot</a:t>
                </a:r>
                <a:endParaRPr lang="en-US" dirty="0"/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9724431" y="5835002"/>
              <a:ext cx="12047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= </a:t>
              </a:r>
              <a:r>
                <a:rPr lang="en-US" b="1" dirty="0" smtClean="0"/>
                <a:t>14.75 </a:t>
              </a:r>
              <a:r>
                <a:rPr lang="en-US" b="1" u="sng" dirty="0" smtClean="0"/>
                <a:t>ft.</a:t>
              </a:r>
              <a:endParaRPr lang="en-US" b="1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63398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</Words>
  <Application>Microsoft Office PowerPoint</Application>
  <PresentationFormat>Widescreen</PresentationFormat>
  <Paragraphs>131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Metric Conversions and Dimensional Analysis Notes </vt:lpstr>
      <vt:lpstr>Notes 8/28</vt:lpstr>
      <vt:lpstr>Prefixes</vt:lpstr>
      <vt:lpstr>6 Steps of Dimensional Analysis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Metric Conversions and Dimensional Analysis Notes </dc:title>
  <dc:creator>Connor,Linda</dc:creator>
  <cp:lastModifiedBy>Connor,Linda</cp:lastModifiedBy>
  <cp:revision>1</cp:revision>
  <dcterms:created xsi:type="dcterms:W3CDTF">2015-08-31T21:05:22Z</dcterms:created>
  <dcterms:modified xsi:type="dcterms:W3CDTF">2015-08-31T21:05:30Z</dcterms:modified>
</cp:coreProperties>
</file>