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2FBE0-768B-435F-9A53-FAED9E5E8C40}" type="datetimeFigureOut">
              <a:rPr lang="en-US" smtClean="0"/>
              <a:t>4/27/2016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849BF-9588-4E16-91E5-697589FFD625}" type="slidenum">
              <a:rPr lang="en-US" smtClean="0"/>
              <a:t>‹#›</a:t>
            </a:fld>
            <a:endParaRPr lang="en-US"/>
          </a:p>
        </p:txBody>
      </p:sp>
    </p:spTree>
    <p:extLst>
      <p:ext uri="{BB962C8B-B14F-4D97-AF65-F5344CB8AC3E}">
        <p14:creationId xmlns:p14="http://schemas.microsoft.com/office/powerpoint/2010/main" val="367915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124827-5BC8-42DF-B641-F597B843E170}" type="slidenum">
              <a:rPr lang="en-US" altLang="en-US"/>
              <a:pPr/>
              <a:t>2</a:t>
            </a:fld>
            <a:endParaRPr lang="en-US" alt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0023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ADD1AB-B323-4630-BBF1-4254F3E036B8}" type="slidenum">
              <a:rPr lang="en-US" altLang="en-US"/>
              <a:pPr/>
              <a:t>11</a:t>
            </a:fld>
            <a:endParaRPr lang="en-US" alt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792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38DAFB-8D0B-4BEF-81EE-2B6F9038499E}" type="slidenum">
              <a:rPr lang="en-US" altLang="en-US"/>
              <a:pPr/>
              <a:t>12</a:t>
            </a:fld>
            <a:endParaRPr lang="en-US" alt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2659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B601AE-16B6-4D82-983B-3F9232974341}" type="slidenum">
              <a:rPr lang="en-US" altLang="en-US"/>
              <a:pPr/>
              <a:t>13</a:t>
            </a:fld>
            <a:endParaRPr lang="en-US" alt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3350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D2428B-C999-45DC-A46B-9C7458218A18}" type="slidenum">
              <a:rPr lang="en-US" altLang="en-US"/>
              <a:pPr/>
              <a:t>14</a:t>
            </a:fld>
            <a:endParaRPr lang="en-US" alt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50624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100B06-93B5-44B1-87AE-3AC21DFDD477}" type="slidenum">
              <a:rPr lang="en-US" altLang="en-US"/>
              <a:pPr/>
              <a:t>15</a:t>
            </a:fld>
            <a:endParaRPr lang="en-US" alt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6003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039327-BABD-41CD-B88A-2436C620183D}" type="slidenum">
              <a:rPr lang="en-US" altLang="en-US"/>
              <a:pPr/>
              <a:t>16</a:t>
            </a:fld>
            <a:endParaRPr lang="en-US" alt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4213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6D2629-7E6F-4DF4-8CED-99C4C6CA6E42}" type="slidenum">
              <a:rPr lang="en-US" altLang="en-US"/>
              <a:pPr/>
              <a:t>17</a:t>
            </a:fld>
            <a:endParaRPr lang="en-US" alt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15311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3110E2-ED84-466D-9D15-7EA970809C68}" type="slidenum">
              <a:rPr lang="en-US" altLang="en-US"/>
              <a:pPr/>
              <a:t>18</a:t>
            </a:fld>
            <a:endParaRPr lang="en-US" alt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69850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7E85FC-A5B8-4BCF-859E-09B00F7F6FE7}" type="slidenum">
              <a:rPr lang="en-US" altLang="en-US"/>
              <a:pPr/>
              <a:t>19</a:t>
            </a:fld>
            <a:endParaRPr lang="en-US" alt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45697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03518E-E140-4AE1-BC87-8B4B75FD0EDE}" type="slidenum">
              <a:rPr lang="en-US" altLang="en-US"/>
              <a:pPr/>
              <a:t>20</a:t>
            </a:fld>
            <a:endParaRPr lang="en-US" alt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5981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7B6490-88D1-46CD-98BF-24D88F3F1667}" type="slidenum">
              <a:rPr lang="en-US" altLang="en-US"/>
              <a:pPr/>
              <a:t>3</a:t>
            </a:fld>
            <a:endParaRPr lang="en-US" altLang="en-US"/>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32563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028A95-7B37-43BA-B83D-56AC850EFE12}" type="slidenum">
              <a:rPr lang="en-US" altLang="en-US"/>
              <a:pPr/>
              <a:t>22</a:t>
            </a:fld>
            <a:endParaRPr lang="en-US" alt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2959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30B8E7-7332-4E37-A761-8CA22E0E9C34}" type="slidenum">
              <a:rPr lang="en-US" altLang="en-US"/>
              <a:pPr/>
              <a:t>23</a:t>
            </a:fld>
            <a:endParaRPr lang="en-US" alt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0539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627469-A9C7-4226-A167-ECF98B4BAC31}" type="slidenum">
              <a:rPr lang="en-US" altLang="en-US"/>
              <a:pPr/>
              <a:t>4</a:t>
            </a:fld>
            <a:endParaRPr lang="en-US" altLang="en-US"/>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1453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CA08DE-5F4F-42DE-8FBF-25B4203C1DFC}" type="slidenum">
              <a:rPr lang="en-US" altLang="en-US"/>
              <a:pPr/>
              <a:t>5</a:t>
            </a:fld>
            <a:endParaRPr lang="en-US" alt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2928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257C77-F470-48B6-898F-379CFB483591}" type="slidenum">
              <a:rPr lang="en-US" altLang="en-US"/>
              <a:pPr/>
              <a:t>6</a:t>
            </a:fld>
            <a:endParaRPr lang="en-US" altLang="en-US"/>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6053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CFE531-23E7-4D4E-AE34-83A6EDD0BC30}" type="slidenum">
              <a:rPr lang="en-US" altLang="en-US"/>
              <a:pPr/>
              <a:t>7</a:t>
            </a:fld>
            <a:endParaRPr lang="en-US" altLang="en-US"/>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6218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60EE26-41E8-4E24-B383-9F94FC51675F}" type="slidenum">
              <a:rPr lang="en-US" altLang="en-US"/>
              <a:pPr/>
              <a:t>8</a:t>
            </a:fld>
            <a:endParaRPr lang="en-US" alt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9045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9BCCC2-6A4A-4266-9649-CB105E49DC2C}" type="slidenum">
              <a:rPr lang="en-US" altLang="en-US"/>
              <a:pPr/>
              <a:t>9</a:t>
            </a:fld>
            <a:endParaRPr lang="en-US" alt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3472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B73796-5393-47DB-BBE1-CC412612515C}" type="slidenum">
              <a:rPr lang="en-US" altLang="en-US"/>
              <a:pPr/>
              <a:t>10</a:t>
            </a:fld>
            <a:endParaRPr lang="en-US" alt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3529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5B19A-038E-41AB-B963-E655D8B16C04}"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129116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5B19A-038E-41AB-B963-E655D8B16C04}"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188467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5B19A-038E-41AB-B963-E655D8B16C04}"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210356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098B777-2EBE-49AA-901C-4C00F321C431}" type="slidenum">
              <a:rPr lang="en-US" altLang="en-US"/>
              <a:pPr>
                <a:defRPr/>
              </a:pPr>
              <a:t>‹#›</a:t>
            </a:fld>
            <a:endParaRPr lang="en-US" altLang="en-US"/>
          </a:p>
        </p:txBody>
      </p:sp>
    </p:spTree>
    <p:extLst>
      <p:ext uri="{BB962C8B-B14F-4D97-AF65-F5344CB8AC3E}">
        <p14:creationId xmlns:p14="http://schemas.microsoft.com/office/powerpoint/2010/main" val="92178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D22FAFBD-725E-4A4C-BDB8-8E9CB01EFC8F}" type="slidenum">
              <a:rPr lang="en-US" altLang="en-US"/>
              <a:pPr>
                <a:defRPr/>
              </a:pPr>
              <a:t>‹#›</a:t>
            </a:fld>
            <a:endParaRPr lang="en-US" altLang="en-US"/>
          </a:p>
        </p:txBody>
      </p:sp>
    </p:spTree>
    <p:extLst>
      <p:ext uri="{BB962C8B-B14F-4D97-AF65-F5344CB8AC3E}">
        <p14:creationId xmlns:p14="http://schemas.microsoft.com/office/powerpoint/2010/main" val="387748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5B19A-038E-41AB-B963-E655D8B16C04}"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137552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5B19A-038E-41AB-B963-E655D8B16C04}"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145986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B5B19A-038E-41AB-B963-E655D8B16C04}"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141607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5B19A-038E-41AB-B963-E655D8B16C04}"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269675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B5B19A-038E-41AB-B963-E655D8B16C04}"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326377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5B19A-038E-41AB-B963-E655D8B16C04}"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316253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5B19A-038E-41AB-B963-E655D8B16C04}"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305898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5B19A-038E-41AB-B963-E655D8B16C04}"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88E05-4B62-4328-85B6-D460F7153551}" type="slidenum">
              <a:rPr lang="en-US" smtClean="0"/>
              <a:t>‹#›</a:t>
            </a:fld>
            <a:endParaRPr lang="en-US"/>
          </a:p>
        </p:txBody>
      </p:sp>
    </p:spTree>
    <p:extLst>
      <p:ext uri="{BB962C8B-B14F-4D97-AF65-F5344CB8AC3E}">
        <p14:creationId xmlns:p14="http://schemas.microsoft.com/office/powerpoint/2010/main" val="356427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5B19A-038E-41AB-B963-E655D8B16C04}" type="datetimeFigureOut">
              <a:rPr lang="en-US" smtClean="0"/>
              <a:t>4/27/2016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88E05-4B62-4328-85B6-D460F7153551}" type="slidenum">
              <a:rPr lang="en-US" smtClean="0"/>
              <a:t>‹#›</a:t>
            </a:fld>
            <a:endParaRPr lang="en-US"/>
          </a:p>
        </p:txBody>
      </p:sp>
    </p:spTree>
    <p:extLst>
      <p:ext uri="{BB962C8B-B14F-4D97-AF65-F5344CB8AC3E}">
        <p14:creationId xmlns:p14="http://schemas.microsoft.com/office/powerpoint/2010/main" val="9037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solidFill>
                  <a:srgbClr val="FF0000"/>
                </a:solidFill>
              </a:rPr>
              <a:t>Agenda</a:t>
            </a:r>
          </a:p>
        </p:txBody>
      </p:sp>
      <p:sp>
        <p:nvSpPr>
          <p:cNvPr id="9219" name="Content Placeholder 2"/>
          <p:cNvSpPr>
            <a:spLocks noGrp="1"/>
          </p:cNvSpPr>
          <p:nvPr>
            <p:ph idx="1"/>
          </p:nvPr>
        </p:nvSpPr>
        <p:spPr/>
        <p:txBody>
          <a:bodyPr/>
          <a:lstStyle/>
          <a:p>
            <a:pPr eaLnBrk="1" hangingPunct="1"/>
            <a:r>
              <a:rPr lang="en-US" altLang="en-US" smtClean="0"/>
              <a:t>Quiz: Diffusion/Effusion, IMF, and Kinetic Molecular Theory</a:t>
            </a:r>
          </a:p>
          <a:p>
            <a:pPr eaLnBrk="1" hangingPunct="1"/>
            <a:r>
              <a:rPr lang="en-US" altLang="en-US" smtClean="0"/>
              <a:t>Notes Solutions</a:t>
            </a:r>
          </a:p>
          <a:p>
            <a:pPr eaLnBrk="1" hangingPunct="1"/>
            <a:r>
              <a:rPr lang="en-US" altLang="en-US" smtClean="0"/>
              <a:t>Practice: Molarity and Dilutions</a:t>
            </a:r>
          </a:p>
        </p:txBody>
      </p:sp>
    </p:spTree>
    <p:extLst>
      <p:ext uri="{BB962C8B-B14F-4D97-AF65-F5344CB8AC3E}">
        <p14:creationId xmlns:p14="http://schemas.microsoft.com/office/powerpoint/2010/main" val="21706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9"/>
          <p:cNvSpPr>
            <a:spLocks noChangeArrowheads="1"/>
          </p:cNvSpPr>
          <p:nvPr/>
        </p:nvSpPr>
        <p:spPr bwMode="auto">
          <a:xfrm>
            <a:off x="5486400" y="685800"/>
            <a:ext cx="4114800"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27" name="Rectangle 12"/>
          <p:cNvSpPr>
            <a:spLocks noChangeArrowheads="1"/>
          </p:cNvSpPr>
          <p:nvPr/>
        </p:nvSpPr>
        <p:spPr bwMode="auto">
          <a:xfrm>
            <a:off x="1752600" y="685800"/>
            <a:ext cx="3733800"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28" name="Rectangle 2"/>
          <p:cNvSpPr>
            <a:spLocks noGrp="1" noChangeArrowheads="1"/>
          </p:cNvSpPr>
          <p:nvPr>
            <p:ph type="title"/>
          </p:nvPr>
        </p:nvSpPr>
        <p:spPr>
          <a:xfrm>
            <a:off x="1981200" y="76201"/>
            <a:ext cx="8229600" cy="334963"/>
          </a:xfrm>
        </p:spPr>
        <p:txBody>
          <a:bodyPr>
            <a:normAutofit fontScale="90000"/>
          </a:bodyPr>
          <a:lstStyle/>
          <a:p>
            <a:pPr eaLnBrk="1" hangingPunct="1"/>
            <a:r>
              <a:rPr lang="en-US" altLang="en-US" sz="3200" u="sng">
                <a:solidFill>
                  <a:srgbClr val="990000"/>
                </a:solidFill>
                <a:latin typeface="Times New Roman" panose="02020603050405020304" pitchFamily="18" charset="0"/>
              </a:rPr>
              <a:t>Types of Mixtures</a:t>
            </a:r>
          </a:p>
        </p:txBody>
      </p:sp>
      <p:sp>
        <p:nvSpPr>
          <p:cNvPr id="26629" name="Rectangle 3"/>
          <p:cNvSpPr>
            <a:spLocks noGrp="1" noChangeArrowheads="1"/>
          </p:cNvSpPr>
          <p:nvPr>
            <p:ph type="body" sz="half" idx="1"/>
          </p:nvPr>
        </p:nvSpPr>
        <p:spPr>
          <a:xfrm>
            <a:off x="1752600" y="609600"/>
            <a:ext cx="8763000" cy="6096000"/>
          </a:xfrm>
        </p:spPr>
        <p:txBody>
          <a:bodyPr/>
          <a:lstStyle/>
          <a:p>
            <a:pPr eaLnBrk="1" hangingPunct="1">
              <a:spcBef>
                <a:spcPct val="0"/>
              </a:spcBef>
              <a:spcAft>
                <a:spcPct val="50000"/>
              </a:spcAft>
              <a:buSzPct val="150000"/>
              <a:buFontTx/>
              <a:buNone/>
            </a:pPr>
            <a:r>
              <a:rPr lang="en-US" altLang="en-US" sz="1800">
                <a:solidFill>
                  <a:srgbClr val="990000"/>
                </a:solidFill>
                <a:latin typeface="Times New Roman" panose="02020603050405020304" pitchFamily="18" charset="0"/>
              </a:rPr>
              <a:t>Type of Mixture			  Suspension      Colloid     True Solution</a:t>
            </a:r>
          </a:p>
          <a:p>
            <a:pPr eaLnBrk="1" hangingPunct="1">
              <a:spcBef>
                <a:spcPct val="0"/>
              </a:spcBef>
              <a:spcAft>
                <a:spcPct val="50000"/>
              </a:spcAft>
              <a:buSzPct val="150000"/>
              <a:buFontTx/>
              <a:buNone/>
            </a:pPr>
            <a:r>
              <a:rPr lang="en-US" altLang="en-US" sz="1800">
                <a:solidFill>
                  <a:srgbClr val="990000"/>
                </a:solidFill>
                <a:latin typeface="Times New Roman" panose="02020603050405020304" pitchFamily="18" charset="0"/>
              </a:rPr>
              <a:t>Relative Particle Size</a:t>
            </a:r>
          </a:p>
          <a:p>
            <a:pPr eaLnBrk="1" hangingPunct="1">
              <a:spcBef>
                <a:spcPct val="0"/>
              </a:spcBef>
              <a:spcAft>
                <a:spcPct val="10000"/>
              </a:spcAft>
              <a:buSzPct val="150000"/>
              <a:buFontTx/>
              <a:buNone/>
            </a:pPr>
            <a:r>
              <a:rPr lang="en-US" altLang="en-US" sz="1800">
                <a:solidFill>
                  <a:srgbClr val="990000"/>
                </a:solidFill>
                <a:latin typeface="Times New Roman" panose="02020603050405020304" pitchFamily="18" charset="0"/>
              </a:rPr>
              <a:t>Do the particles sink to </a:t>
            </a:r>
          </a:p>
          <a:p>
            <a:pPr eaLnBrk="1" hangingPunct="1">
              <a:spcBef>
                <a:spcPct val="0"/>
              </a:spcBef>
              <a:spcAft>
                <a:spcPct val="10000"/>
              </a:spcAft>
              <a:buSzPct val="150000"/>
              <a:buFontTx/>
              <a:buNone/>
            </a:pPr>
            <a:r>
              <a:rPr lang="en-US" altLang="en-US" sz="1800">
                <a:solidFill>
                  <a:srgbClr val="990000"/>
                </a:solidFill>
                <a:latin typeface="Times New Roman" panose="02020603050405020304" pitchFamily="18" charset="0"/>
              </a:rPr>
              <a:t>the bottom over time?</a:t>
            </a:r>
          </a:p>
          <a:p>
            <a:pPr eaLnBrk="1" hangingPunct="1">
              <a:spcBef>
                <a:spcPct val="0"/>
              </a:spcBef>
              <a:spcAft>
                <a:spcPct val="50000"/>
              </a:spcAft>
              <a:buSzPct val="150000"/>
              <a:buFontTx/>
              <a:buNone/>
            </a:pPr>
            <a:r>
              <a:rPr lang="en-US" altLang="en-US" sz="1800">
                <a:solidFill>
                  <a:srgbClr val="990000"/>
                </a:solidFill>
                <a:latin typeface="Times New Roman" panose="02020603050405020304" pitchFamily="18" charset="0"/>
              </a:rPr>
              <a:t>Can you filter out the particles?</a:t>
            </a:r>
          </a:p>
          <a:p>
            <a:pPr eaLnBrk="1" hangingPunct="1">
              <a:spcBef>
                <a:spcPct val="0"/>
              </a:spcBef>
              <a:spcAft>
                <a:spcPct val="50000"/>
              </a:spcAft>
              <a:buSzPct val="150000"/>
              <a:buFontTx/>
              <a:buNone/>
            </a:pPr>
            <a:r>
              <a:rPr lang="en-US" altLang="en-US" sz="1800">
                <a:solidFill>
                  <a:srgbClr val="990000"/>
                </a:solidFill>
                <a:latin typeface="Times New Roman" panose="02020603050405020304" pitchFamily="18" charset="0"/>
              </a:rPr>
              <a:t>Do the particles scatter a beam of light?</a:t>
            </a:r>
          </a:p>
          <a:p>
            <a:pPr eaLnBrk="1" hangingPunct="1">
              <a:spcBef>
                <a:spcPct val="0"/>
              </a:spcBef>
              <a:spcAft>
                <a:spcPct val="50000"/>
              </a:spcAft>
              <a:buSzPct val="150000"/>
              <a:buFontTx/>
              <a:buNone/>
            </a:pPr>
            <a:r>
              <a:rPr lang="en-US" altLang="en-US" sz="1800">
                <a:solidFill>
                  <a:srgbClr val="990000"/>
                </a:solidFill>
                <a:latin typeface="Times New Roman" panose="02020603050405020304" pitchFamily="18" charset="0"/>
              </a:rPr>
              <a:t>Examples</a:t>
            </a:r>
            <a:endParaRPr lang="en-US" altLang="en-US" sz="2400">
              <a:solidFill>
                <a:srgbClr val="990000"/>
              </a:solidFill>
              <a:latin typeface="Times New Roman" panose="02020603050405020304" pitchFamily="18" charset="0"/>
            </a:endParaRPr>
          </a:p>
        </p:txBody>
      </p:sp>
      <p:sp>
        <p:nvSpPr>
          <p:cNvPr id="26630" name="Line 13"/>
          <p:cNvSpPr>
            <a:spLocks noChangeShapeType="1"/>
          </p:cNvSpPr>
          <p:nvPr/>
        </p:nvSpPr>
        <p:spPr bwMode="auto">
          <a:xfrm>
            <a:off x="1752600" y="990600"/>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15"/>
          <p:cNvSpPr>
            <a:spLocks noChangeShapeType="1"/>
          </p:cNvSpPr>
          <p:nvPr/>
        </p:nvSpPr>
        <p:spPr bwMode="auto">
          <a:xfrm>
            <a:off x="1752600" y="1447800"/>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Line 16"/>
          <p:cNvSpPr>
            <a:spLocks noChangeShapeType="1"/>
          </p:cNvSpPr>
          <p:nvPr/>
        </p:nvSpPr>
        <p:spPr bwMode="auto">
          <a:xfrm>
            <a:off x="1752600" y="2057400"/>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Line 17"/>
          <p:cNvSpPr>
            <a:spLocks noChangeShapeType="1"/>
          </p:cNvSpPr>
          <p:nvPr/>
        </p:nvSpPr>
        <p:spPr bwMode="auto">
          <a:xfrm>
            <a:off x="1752600" y="2438400"/>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4" name="Line 18"/>
          <p:cNvSpPr>
            <a:spLocks noChangeShapeType="1"/>
          </p:cNvSpPr>
          <p:nvPr/>
        </p:nvSpPr>
        <p:spPr bwMode="auto">
          <a:xfrm>
            <a:off x="1752600" y="2895600"/>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Line 20"/>
          <p:cNvSpPr>
            <a:spLocks noChangeShapeType="1"/>
          </p:cNvSpPr>
          <p:nvPr/>
        </p:nvSpPr>
        <p:spPr bwMode="auto">
          <a:xfrm>
            <a:off x="6781800" y="685800"/>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21"/>
          <p:cNvSpPr>
            <a:spLocks noChangeShapeType="1"/>
          </p:cNvSpPr>
          <p:nvPr/>
        </p:nvSpPr>
        <p:spPr bwMode="auto">
          <a:xfrm>
            <a:off x="7848600" y="685800"/>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94" name="Text Box 22"/>
          <p:cNvSpPr txBox="1">
            <a:spLocks noChangeArrowheads="1"/>
          </p:cNvSpPr>
          <p:nvPr/>
        </p:nvSpPr>
        <p:spPr bwMode="auto">
          <a:xfrm>
            <a:off x="6477000" y="1524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NO</a:t>
            </a:r>
          </a:p>
        </p:txBody>
      </p:sp>
      <p:sp>
        <p:nvSpPr>
          <p:cNvPr id="207895" name="Text Box 23"/>
          <p:cNvSpPr txBox="1">
            <a:spLocks noChangeArrowheads="1"/>
          </p:cNvSpPr>
          <p:nvPr/>
        </p:nvSpPr>
        <p:spPr bwMode="auto">
          <a:xfrm>
            <a:off x="5410200" y="990601"/>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solidFill>
                  <a:srgbClr val="333399"/>
                </a:solidFill>
                <a:latin typeface="Times New Roman" panose="02020603050405020304" pitchFamily="18" charset="0"/>
              </a:rPr>
              <a:t>Large</a:t>
            </a:r>
          </a:p>
        </p:txBody>
      </p:sp>
      <p:sp>
        <p:nvSpPr>
          <p:cNvPr id="207896" name="Text Box 24"/>
          <p:cNvSpPr txBox="1">
            <a:spLocks noChangeArrowheads="1"/>
          </p:cNvSpPr>
          <p:nvPr/>
        </p:nvSpPr>
        <p:spPr bwMode="auto">
          <a:xfrm>
            <a:off x="6477000" y="1981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NO</a:t>
            </a:r>
          </a:p>
        </p:txBody>
      </p:sp>
      <p:sp>
        <p:nvSpPr>
          <p:cNvPr id="207897" name="Text Box 25"/>
          <p:cNvSpPr txBox="1">
            <a:spLocks noChangeArrowheads="1"/>
          </p:cNvSpPr>
          <p:nvPr/>
        </p:nvSpPr>
        <p:spPr bwMode="auto">
          <a:xfrm>
            <a:off x="7924800" y="243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NO</a:t>
            </a:r>
          </a:p>
        </p:txBody>
      </p:sp>
      <p:sp>
        <p:nvSpPr>
          <p:cNvPr id="207898" name="Text Box 26"/>
          <p:cNvSpPr txBox="1">
            <a:spLocks noChangeArrowheads="1"/>
          </p:cNvSpPr>
          <p:nvPr/>
        </p:nvSpPr>
        <p:spPr bwMode="auto">
          <a:xfrm>
            <a:off x="7924800" y="1981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NO</a:t>
            </a:r>
          </a:p>
        </p:txBody>
      </p:sp>
      <p:sp>
        <p:nvSpPr>
          <p:cNvPr id="207899" name="Text Box 27"/>
          <p:cNvSpPr txBox="1">
            <a:spLocks noChangeArrowheads="1"/>
          </p:cNvSpPr>
          <p:nvPr/>
        </p:nvSpPr>
        <p:spPr bwMode="auto">
          <a:xfrm>
            <a:off x="7924800" y="1524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NO</a:t>
            </a:r>
          </a:p>
        </p:txBody>
      </p:sp>
      <p:sp>
        <p:nvSpPr>
          <p:cNvPr id="207903" name="Text Box 31"/>
          <p:cNvSpPr txBox="1">
            <a:spLocks noChangeArrowheads="1"/>
          </p:cNvSpPr>
          <p:nvPr/>
        </p:nvSpPr>
        <p:spPr bwMode="auto">
          <a:xfrm>
            <a:off x="5410200" y="1524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YES</a:t>
            </a:r>
          </a:p>
        </p:txBody>
      </p:sp>
      <p:sp>
        <p:nvSpPr>
          <p:cNvPr id="207904" name="Text Box 32"/>
          <p:cNvSpPr txBox="1">
            <a:spLocks noChangeArrowheads="1"/>
          </p:cNvSpPr>
          <p:nvPr/>
        </p:nvSpPr>
        <p:spPr bwMode="auto">
          <a:xfrm>
            <a:off x="5410200" y="243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YES</a:t>
            </a:r>
          </a:p>
        </p:txBody>
      </p:sp>
      <p:sp>
        <p:nvSpPr>
          <p:cNvPr id="207905" name="Text Box 33"/>
          <p:cNvSpPr txBox="1">
            <a:spLocks noChangeArrowheads="1"/>
          </p:cNvSpPr>
          <p:nvPr/>
        </p:nvSpPr>
        <p:spPr bwMode="auto">
          <a:xfrm>
            <a:off x="5410200" y="1981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YES</a:t>
            </a:r>
          </a:p>
        </p:txBody>
      </p:sp>
      <p:sp>
        <p:nvSpPr>
          <p:cNvPr id="207906" name="Text Box 34"/>
          <p:cNvSpPr txBox="1">
            <a:spLocks noChangeArrowheads="1"/>
          </p:cNvSpPr>
          <p:nvPr/>
        </p:nvSpPr>
        <p:spPr bwMode="auto">
          <a:xfrm>
            <a:off x="6477000" y="243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YES</a:t>
            </a:r>
          </a:p>
        </p:txBody>
      </p:sp>
      <p:sp>
        <p:nvSpPr>
          <p:cNvPr id="207907" name="Text Box 35"/>
          <p:cNvSpPr txBox="1">
            <a:spLocks noChangeArrowheads="1"/>
          </p:cNvSpPr>
          <p:nvPr/>
        </p:nvSpPr>
        <p:spPr bwMode="auto">
          <a:xfrm>
            <a:off x="6553200" y="990601"/>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solidFill>
                  <a:srgbClr val="333399"/>
                </a:solidFill>
                <a:latin typeface="Times New Roman" panose="02020603050405020304" pitchFamily="18" charset="0"/>
              </a:rPr>
              <a:t>Medium</a:t>
            </a:r>
          </a:p>
        </p:txBody>
      </p:sp>
      <p:sp>
        <p:nvSpPr>
          <p:cNvPr id="207908" name="Text Box 36"/>
          <p:cNvSpPr txBox="1">
            <a:spLocks noChangeArrowheads="1"/>
          </p:cNvSpPr>
          <p:nvPr/>
        </p:nvSpPr>
        <p:spPr bwMode="auto">
          <a:xfrm>
            <a:off x="7848600" y="990601"/>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solidFill>
                  <a:srgbClr val="333399"/>
                </a:solidFill>
                <a:latin typeface="Times New Roman" panose="02020603050405020304" pitchFamily="18" charset="0"/>
              </a:rPr>
              <a:t>Small</a:t>
            </a:r>
          </a:p>
        </p:txBody>
      </p:sp>
      <p:sp>
        <p:nvSpPr>
          <p:cNvPr id="207909" name="Text Box 37"/>
          <p:cNvSpPr txBox="1">
            <a:spLocks noChangeArrowheads="1"/>
          </p:cNvSpPr>
          <p:nvPr/>
        </p:nvSpPr>
        <p:spPr bwMode="auto">
          <a:xfrm>
            <a:off x="5410200" y="2971801"/>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muddy water</a:t>
            </a:r>
          </a:p>
        </p:txBody>
      </p:sp>
      <p:sp>
        <p:nvSpPr>
          <p:cNvPr id="207910" name="Text Box 38"/>
          <p:cNvSpPr txBox="1">
            <a:spLocks noChangeArrowheads="1"/>
          </p:cNvSpPr>
          <p:nvPr/>
        </p:nvSpPr>
        <p:spPr bwMode="auto">
          <a:xfrm>
            <a:off x="6781800" y="2895601"/>
            <a:ext cx="99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jello, paint, milk </a:t>
            </a:r>
          </a:p>
        </p:txBody>
      </p:sp>
      <p:sp>
        <p:nvSpPr>
          <p:cNvPr id="207911" name="Text Box 39"/>
          <p:cNvSpPr txBox="1">
            <a:spLocks noChangeArrowheads="1"/>
          </p:cNvSpPr>
          <p:nvPr/>
        </p:nvSpPr>
        <p:spPr bwMode="auto">
          <a:xfrm>
            <a:off x="7848600" y="2895601"/>
            <a:ext cx="1752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air, brass, sugar water, salt water</a:t>
            </a:r>
          </a:p>
        </p:txBody>
      </p:sp>
      <p:pic>
        <p:nvPicPr>
          <p:cNvPr id="26652" name="Picture 40" descr="stircompar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00200" y="4162426"/>
            <a:ext cx="3505200" cy="261937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53" name="Text Box 42"/>
          <p:cNvSpPr txBox="1">
            <a:spLocks noChangeArrowheads="1"/>
          </p:cNvSpPr>
          <p:nvPr/>
        </p:nvSpPr>
        <p:spPr bwMode="auto">
          <a:xfrm>
            <a:off x="5257800" y="5410200"/>
            <a:ext cx="21336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latin typeface="Times New Roman" panose="02020603050405020304" pitchFamily="18" charset="0"/>
              </a:rPr>
              <a:t>Tyndall Effect</a:t>
            </a:r>
          </a:p>
        </p:txBody>
      </p:sp>
    </p:spTree>
    <p:extLst>
      <p:ext uri="{BB962C8B-B14F-4D97-AF65-F5344CB8AC3E}">
        <p14:creationId xmlns:p14="http://schemas.microsoft.com/office/powerpoint/2010/main" val="2691697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7895"/>
                                        </p:tgtEl>
                                        <p:attrNameLst>
                                          <p:attrName>style.visibility</p:attrName>
                                        </p:attrNameLst>
                                      </p:cBhvr>
                                      <p:to>
                                        <p:strVal val="visible"/>
                                      </p:to>
                                    </p:set>
                                    <p:anim calcmode="lin" valueType="num">
                                      <p:cBhvr>
                                        <p:cTn id="7" dur="500" fill="hold"/>
                                        <p:tgtEl>
                                          <p:spTgt spid="207895"/>
                                        </p:tgtEl>
                                        <p:attrNameLst>
                                          <p:attrName>ppt_w</p:attrName>
                                        </p:attrNameLst>
                                      </p:cBhvr>
                                      <p:tavLst>
                                        <p:tav tm="0">
                                          <p:val>
                                            <p:fltVal val="0"/>
                                          </p:val>
                                        </p:tav>
                                        <p:tav tm="100000">
                                          <p:val>
                                            <p:strVal val="#ppt_w"/>
                                          </p:val>
                                        </p:tav>
                                      </p:tavLst>
                                    </p:anim>
                                    <p:anim calcmode="lin" valueType="num">
                                      <p:cBhvr>
                                        <p:cTn id="8" dur="500" fill="hold"/>
                                        <p:tgtEl>
                                          <p:spTgt spid="207895"/>
                                        </p:tgtEl>
                                        <p:attrNameLst>
                                          <p:attrName>ppt_h</p:attrName>
                                        </p:attrNameLst>
                                      </p:cBhvr>
                                      <p:tavLst>
                                        <p:tav tm="0">
                                          <p:val>
                                            <p:fltVal val="0"/>
                                          </p:val>
                                        </p:tav>
                                        <p:tav tm="100000">
                                          <p:val>
                                            <p:strVal val="#ppt_h"/>
                                          </p:val>
                                        </p:tav>
                                      </p:tavLst>
                                    </p:anim>
                                    <p:animEffect transition="in" filter="fade">
                                      <p:cBhvr>
                                        <p:cTn id="9" dur="500"/>
                                        <p:tgtEl>
                                          <p:spTgt spid="2078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7907"/>
                                        </p:tgtEl>
                                        <p:attrNameLst>
                                          <p:attrName>style.visibility</p:attrName>
                                        </p:attrNameLst>
                                      </p:cBhvr>
                                      <p:to>
                                        <p:strVal val="visible"/>
                                      </p:to>
                                    </p:set>
                                    <p:anim calcmode="lin" valueType="num">
                                      <p:cBhvr>
                                        <p:cTn id="14" dur="500" fill="hold"/>
                                        <p:tgtEl>
                                          <p:spTgt spid="207907"/>
                                        </p:tgtEl>
                                        <p:attrNameLst>
                                          <p:attrName>ppt_w</p:attrName>
                                        </p:attrNameLst>
                                      </p:cBhvr>
                                      <p:tavLst>
                                        <p:tav tm="0">
                                          <p:val>
                                            <p:fltVal val="0"/>
                                          </p:val>
                                        </p:tav>
                                        <p:tav tm="100000">
                                          <p:val>
                                            <p:strVal val="#ppt_w"/>
                                          </p:val>
                                        </p:tav>
                                      </p:tavLst>
                                    </p:anim>
                                    <p:anim calcmode="lin" valueType="num">
                                      <p:cBhvr>
                                        <p:cTn id="15" dur="500" fill="hold"/>
                                        <p:tgtEl>
                                          <p:spTgt spid="207907"/>
                                        </p:tgtEl>
                                        <p:attrNameLst>
                                          <p:attrName>ppt_h</p:attrName>
                                        </p:attrNameLst>
                                      </p:cBhvr>
                                      <p:tavLst>
                                        <p:tav tm="0">
                                          <p:val>
                                            <p:fltVal val="0"/>
                                          </p:val>
                                        </p:tav>
                                        <p:tav tm="100000">
                                          <p:val>
                                            <p:strVal val="#ppt_h"/>
                                          </p:val>
                                        </p:tav>
                                      </p:tavLst>
                                    </p:anim>
                                    <p:animEffect transition="in" filter="fade">
                                      <p:cBhvr>
                                        <p:cTn id="16" dur="500"/>
                                        <p:tgtEl>
                                          <p:spTgt spid="2079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7908"/>
                                        </p:tgtEl>
                                        <p:attrNameLst>
                                          <p:attrName>style.visibility</p:attrName>
                                        </p:attrNameLst>
                                      </p:cBhvr>
                                      <p:to>
                                        <p:strVal val="visible"/>
                                      </p:to>
                                    </p:set>
                                    <p:anim calcmode="lin" valueType="num">
                                      <p:cBhvr>
                                        <p:cTn id="21" dur="500" fill="hold"/>
                                        <p:tgtEl>
                                          <p:spTgt spid="207908"/>
                                        </p:tgtEl>
                                        <p:attrNameLst>
                                          <p:attrName>ppt_w</p:attrName>
                                        </p:attrNameLst>
                                      </p:cBhvr>
                                      <p:tavLst>
                                        <p:tav tm="0">
                                          <p:val>
                                            <p:fltVal val="0"/>
                                          </p:val>
                                        </p:tav>
                                        <p:tav tm="100000">
                                          <p:val>
                                            <p:strVal val="#ppt_w"/>
                                          </p:val>
                                        </p:tav>
                                      </p:tavLst>
                                    </p:anim>
                                    <p:anim calcmode="lin" valueType="num">
                                      <p:cBhvr>
                                        <p:cTn id="22" dur="500" fill="hold"/>
                                        <p:tgtEl>
                                          <p:spTgt spid="207908"/>
                                        </p:tgtEl>
                                        <p:attrNameLst>
                                          <p:attrName>ppt_h</p:attrName>
                                        </p:attrNameLst>
                                      </p:cBhvr>
                                      <p:tavLst>
                                        <p:tav tm="0">
                                          <p:val>
                                            <p:fltVal val="0"/>
                                          </p:val>
                                        </p:tav>
                                        <p:tav tm="100000">
                                          <p:val>
                                            <p:strVal val="#ppt_h"/>
                                          </p:val>
                                        </p:tav>
                                      </p:tavLst>
                                    </p:anim>
                                    <p:animEffect transition="in" filter="fade">
                                      <p:cBhvr>
                                        <p:cTn id="23" dur="500"/>
                                        <p:tgtEl>
                                          <p:spTgt spid="20790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07903"/>
                                        </p:tgtEl>
                                        <p:attrNameLst>
                                          <p:attrName>style.visibility</p:attrName>
                                        </p:attrNameLst>
                                      </p:cBhvr>
                                      <p:to>
                                        <p:strVal val="visible"/>
                                      </p:to>
                                    </p:set>
                                    <p:anim calcmode="lin" valueType="num">
                                      <p:cBhvr>
                                        <p:cTn id="28" dur="500" fill="hold"/>
                                        <p:tgtEl>
                                          <p:spTgt spid="207903"/>
                                        </p:tgtEl>
                                        <p:attrNameLst>
                                          <p:attrName>ppt_w</p:attrName>
                                        </p:attrNameLst>
                                      </p:cBhvr>
                                      <p:tavLst>
                                        <p:tav tm="0">
                                          <p:val>
                                            <p:fltVal val="0"/>
                                          </p:val>
                                        </p:tav>
                                        <p:tav tm="100000">
                                          <p:val>
                                            <p:strVal val="#ppt_w"/>
                                          </p:val>
                                        </p:tav>
                                      </p:tavLst>
                                    </p:anim>
                                    <p:anim calcmode="lin" valueType="num">
                                      <p:cBhvr>
                                        <p:cTn id="29" dur="500" fill="hold"/>
                                        <p:tgtEl>
                                          <p:spTgt spid="207903"/>
                                        </p:tgtEl>
                                        <p:attrNameLst>
                                          <p:attrName>ppt_h</p:attrName>
                                        </p:attrNameLst>
                                      </p:cBhvr>
                                      <p:tavLst>
                                        <p:tav tm="0">
                                          <p:val>
                                            <p:fltVal val="0"/>
                                          </p:val>
                                        </p:tav>
                                        <p:tav tm="100000">
                                          <p:val>
                                            <p:strVal val="#ppt_h"/>
                                          </p:val>
                                        </p:tav>
                                      </p:tavLst>
                                    </p:anim>
                                    <p:animEffect transition="in" filter="fade">
                                      <p:cBhvr>
                                        <p:cTn id="30" dur="500"/>
                                        <p:tgtEl>
                                          <p:spTgt spid="20790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07894"/>
                                        </p:tgtEl>
                                        <p:attrNameLst>
                                          <p:attrName>style.visibility</p:attrName>
                                        </p:attrNameLst>
                                      </p:cBhvr>
                                      <p:to>
                                        <p:strVal val="visible"/>
                                      </p:to>
                                    </p:set>
                                    <p:anim calcmode="lin" valueType="num">
                                      <p:cBhvr>
                                        <p:cTn id="35" dur="500" fill="hold"/>
                                        <p:tgtEl>
                                          <p:spTgt spid="207894"/>
                                        </p:tgtEl>
                                        <p:attrNameLst>
                                          <p:attrName>ppt_w</p:attrName>
                                        </p:attrNameLst>
                                      </p:cBhvr>
                                      <p:tavLst>
                                        <p:tav tm="0">
                                          <p:val>
                                            <p:fltVal val="0"/>
                                          </p:val>
                                        </p:tav>
                                        <p:tav tm="100000">
                                          <p:val>
                                            <p:strVal val="#ppt_w"/>
                                          </p:val>
                                        </p:tav>
                                      </p:tavLst>
                                    </p:anim>
                                    <p:anim calcmode="lin" valueType="num">
                                      <p:cBhvr>
                                        <p:cTn id="36" dur="500" fill="hold"/>
                                        <p:tgtEl>
                                          <p:spTgt spid="207894"/>
                                        </p:tgtEl>
                                        <p:attrNameLst>
                                          <p:attrName>ppt_h</p:attrName>
                                        </p:attrNameLst>
                                      </p:cBhvr>
                                      <p:tavLst>
                                        <p:tav tm="0">
                                          <p:val>
                                            <p:fltVal val="0"/>
                                          </p:val>
                                        </p:tav>
                                        <p:tav tm="100000">
                                          <p:val>
                                            <p:strVal val="#ppt_h"/>
                                          </p:val>
                                        </p:tav>
                                      </p:tavLst>
                                    </p:anim>
                                    <p:animEffect transition="in" filter="fade">
                                      <p:cBhvr>
                                        <p:cTn id="37" dur="500"/>
                                        <p:tgtEl>
                                          <p:spTgt spid="20789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07899"/>
                                        </p:tgtEl>
                                        <p:attrNameLst>
                                          <p:attrName>style.visibility</p:attrName>
                                        </p:attrNameLst>
                                      </p:cBhvr>
                                      <p:to>
                                        <p:strVal val="visible"/>
                                      </p:to>
                                    </p:set>
                                    <p:anim calcmode="lin" valueType="num">
                                      <p:cBhvr>
                                        <p:cTn id="42" dur="500" fill="hold"/>
                                        <p:tgtEl>
                                          <p:spTgt spid="207899"/>
                                        </p:tgtEl>
                                        <p:attrNameLst>
                                          <p:attrName>ppt_w</p:attrName>
                                        </p:attrNameLst>
                                      </p:cBhvr>
                                      <p:tavLst>
                                        <p:tav tm="0">
                                          <p:val>
                                            <p:fltVal val="0"/>
                                          </p:val>
                                        </p:tav>
                                        <p:tav tm="100000">
                                          <p:val>
                                            <p:strVal val="#ppt_w"/>
                                          </p:val>
                                        </p:tav>
                                      </p:tavLst>
                                    </p:anim>
                                    <p:anim calcmode="lin" valueType="num">
                                      <p:cBhvr>
                                        <p:cTn id="43" dur="500" fill="hold"/>
                                        <p:tgtEl>
                                          <p:spTgt spid="207899"/>
                                        </p:tgtEl>
                                        <p:attrNameLst>
                                          <p:attrName>ppt_h</p:attrName>
                                        </p:attrNameLst>
                                      </p:cBhvr>
                                      <p:tavLst>
                                        <p:tav tm="0">
                                          <p:val>
                                            <p:fltVal val="0"/>
                                          </p:val>
                                        </p:tav>
                                        <p:tav tm="100000">
                                          <p:val>
                                            <p:strVal val="#ppt_h"/>
                                          </p:val>
                                        </p:tav>
                                      </p:tavLst>
                                    </p:anim>
                                    <p:animEffect transition="in" filter="fade">
                                      <p:cBhvr>
                                        <p:cTn id="44" dur="500"/>
                                        <p:tgtEl>
                                          <p:spTgt spid="20789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07905"/>
                                        </p:tgtEl>
                                        <p:attrNameLst>
                                          <p:attrName>style.visibility</p:attrName>
                                        </p:attrNameLst>
                                      </p:cBhvr>
                                      <p:to>
                                        <p:strVal val="visible"/>
                                      </p:to>
                                    </p:set>
                                    <p:anim calcmode="lin" valueType="num">
                                      <p:cBhvr>
                                        <p:cTn id="49" dur="500" fill="hold"/>
                                        <p:tgtEl>
                                          <p:spTgt spid="207905"/>
                                        </p:tgtEl>
                                        <p:attrNameLst>
                                          <p:attrName>ppt_w</p:attrName>
                                        </p:attrNameLst>
                                      </p:cBhvr>
                                      <p:tavLst>
                                        <p:tav tm="0">
                                          <p:val>
                                            <p:fltVal val="0"/>
                                          </p:val>
                                        </p:tav>
                                        <p:tav tm="100000">
                                          <p:val>
                                            <p:strVal val="#ppt_w"/>
                                          </p:val>
                                        </p:tav>
                                      </p:tavLst>
                                    </p:anim>
                                    <p:anim calcmode="lin" valueType="num">
                                      <p:cBhvr>
                                        <p:cTn id="50" dur="500" fill="hold"/>
                                        <p:tgtEl>
                                          <p:spTgt spid="207905"/>
                                        </p:tgtEl>
                                        <p:attrNameLst>
                                          <p:attrName>ppt_h</p:attrName>
                                        </p:attrNameLst>
                                      </p:cBhvr>
                                      <p:tavLst>
                                        <p:tav tm="0">
                                          <p:val>
                                            <p:fltVal val="0"/>
                                          </p:val>
                                        </p:tav>
                                        <p:tav tm="100000">
                                          <p:val>
                                            <p:strVal val="#ppt_h"/>
                                          </p:val>
                                        </p:tav>
                                      </p:tavLst>
                                    </p:anim>
                                    <p:animEffect transition="in" filter="fade">
                                      <p:cBhvr>
                                        <p:cTn id="51" dur="500"/>
                                        <p:tgtEl>
                                          <p:spTgt spid="20790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07896"/>
                                        </p:tgtEl>
                                        <p:attrNameLst>
                                          <p:attrName>style.visibility</p:attrName>
                                        </p:attrNameLst>
                                      </p:cBhvr>
                                      <p:to>
                                        <p:strVal val="visible"/>
                                      </p:to>
                                    </p:set>
                                    <p:anim calcmode="lin" valueType="num">
                                      <p:cBhvr>
                                        <p:cTn id="56" dur="500" fill="hold"/>
                                        <p:tgtEl>
                                          <p:spTgt spid="207896"/>
                                        </p:tgtEl>
                                        <p:attrNameLst>
                                          <p:attrName>ppt_w</p:attrName>
                                        </p:attrNameLst>
                                      </p:cBhvr>
                                      <p:tavLst>
                                        <p:tav tm="0">
                                          <p:val>
                                            <p:fltVal val="0"/>
                                          </p:val>
                                        </p:tav>
                                        <p:tav tm="100000">
                                          <p:val>
                                            <p:strVal val="#ppt_w"/>
                                          </p:val>
                                        </p:tav>
                                      </p:tavLst>
                                    </p:anim>
                                    <p:anim calcmode="lin" valueType="num">
                                      <p:cBhvr>
                                        <p:cTn id="57" dur="500" fill="hold"/>
                                        <p:tgtEl>
                                          <p:spTgt spid="207896"/>
                                        </p:tgtEl>
                                        <p:attrNameLst>
                                          <p:attrName>ppt_h</p:attrName>
                                        </p:attrNameLst>
                                      </p:cBhvr>
                                      <p:tavLst>
                                        <p:tav tm="0">
                                          <p:val>
                                            <p:fltVal val="0"/>
                                          </p:val>
                                        </p:tav>
                                        <p:tav tm="100000">
                                          <p:val>
                                            <p:strVal val="#ppt_h"/>
                                          </p:val>
                                        </p:tav>
                                      </p:tavLst>
                                    </p:anim>
                                    <p:animEffect transition="in" filter="fade">
                                      <p:cBhvr>
                                        <p:cTn id="58" dur="500"/>
                                        <p:tgtEl>
                                          <p:spTgt spid="20789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07898"/>
                                        </p:tgtEl>
                                        <p:attrNameLst>
                                          <p:attrName>style.visibility</p:attrName>
                                        </p:attrNameLst>
                                      </p:cBhvr>
                                      <p:to>
                                        <p:strVal val="visible"/>
                                      </p:to>
                                    </p:set>
                                    <p:anim calcmode="lin" valueType="num">
                                      <p:cBhvr>
                                        <p:cTn id="63" dur="500" fill="hold"/>
                                        <p:tgtEl>
                                          <p:spTgt spid="207898"/>
                                        </p:tgtEl>
                                        <p:attrNameLst>
                                          <p:attrName>ppt_w</p:attrName>
                                        </p:attrNameLst>
                                      </p:cBhvr>
                                      <p:tavLst>
                                        <p:tav tm="0">
                                          <p:val>
                                            <p:fltVal val="0"/>
                                          </p:val>
                                        </p:tav>
                                        <p:tav tm="100000">
                                          <p:val>
                                            <p:strVal val="#ppt_w"/>
                                          </p:val>
                                        </p:tav>
                                      </p:tavLst>
                                    </p:anim>
                                    <p:anim calcmode="lin" valueType="num">
                                      <p:cBhvr>
                                        <p:cTn id="64" dur="500" fill="hold"/>
                                        <p:tgtEl>
                                          <p:spTgt spid="207898"/>
                                        </p:tgtEl>
                                        <p:attrNameLst>
                                          <p:attrName>ppt_h</p:attrName>
                                        </p:attrNameLst>
                                      </p:cBhvr>
                                      <p:tavLst>
                                        <p:tav tm="0">
                                          <p:val>
                                            <p:fltVal val="0"/>
                                          </p:val>
                                        </p:tav>
                                        <p:tav tm="100000">
                                          <p:val>
                                            <p:strVal val="#ppt_h"/>
                                          </p:val>
                                        </p:tav>
                                      </p:tavLst>
                                    </p:anim>
                                    <p:animEffect transition="in" filter="fade">
                                      <p:cBhvr>
                                        <p:cTn id="65" dur="500"/>
                                        <p:tgtEl>
                                          <p:spTgt spid="20789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07904"/>
                                        </p:tgtEl>
                                        <p:attrNameLst>
                                          <p:attrName>style.visibility</p:attrName>
                                        </p:attrNameLst>
                                      </p:cBhvr>
                                      <p:to>
                                        <p:strVal val="visible"/>
                                      </p:to>
                                    </p:set>
                                    <p:anim calcmode="lin" valueType="num">
                                      <p:cBhvr>
                                        <p:cTn id="70" dur="500" fill="hold"/>
                                        <p:tgtEl>
                                          <p:spTgt spid="207904"/>
                                        </p:tgtEl>
                                        <p:attrNameLst>
                                          <p:attrName>ppt_w</p:attrName>
                                        </p:attrNameLst>
                                      </p:cBhvr>
                                      <p:tavLst>
                                        <p:tav tm="0">
                                          <p:val>
                                            <p:fltVal val="0"/>
                                          </p:val>
                                        </p:tav>
                                        <p:tav tm="100000">
                                          <p:val>
                                            <p:strVal val="#ppt_w"/>
                                          </p:val>
                                        </p:tav>
                                      </p:tavLst>
                                    </p:anim>
                                    <p:anim calcmode="lin" valueType="num">
                                      <p:cBhvr>
                                        <p:cTn id="71" dur="500" fill="hold"/>
                                        <p:tgtEl>
                                          <p:spTgt spid="207904"/>
                                        </p:tgtEl>
                                        <p:attrNameLst>
                                          <p:attrName>ppt_h</p:attrName>
                                        </p:attrNameLst>
                                      </p:cBhvr>
                                      <p:tavLst>
                                        <p:tav tm="0">
                                          <p:val>
                                            <p:fltVal val="0"/>
                                          </p:val>
                                        </p:tav>
                                        <p:tav tm="100000">
                                          <p:val>
                                            <p:strVal val="#ppt_h"/>
                                          </p:val>
                                        </p:tav>
                                      </p:tavLst>
                                    </p:anim>
                                    <p:animEffect transition="in" filter="fade">
                                      <p:cBhvr>
                                        <p:cTn id="72" dur="500"/>
                                        <p:tgtEl>
                                          <p:spTgt spid="20790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07906"/>
                                        </p:tgtEl>
                                        <p:attrNameLst>
                                          <p:attrName>style.visibility</p:attrName>
                                        </p:attrNameLst>
                                      </p:cBhvr>
                                      <p:to>
                                        <p:strVal val="visible"/>
                                      </p:to>
                                    </p:set>
                                    <p:anim calcmode="lin" valueType="num">
                                      <p:cBhvr>
                                        <p:cTn id="77" dur="500" fill="hold"/>
                                        <p:tgtEl>
                                          <p:spTgt spid="207906"/>
                                        </p:tgtEl>
                                        <p:attrNameLst>
                                          <p:attrName>ppt_w</p:attrName>
                                        </p:attrNameLst>
                                      </p:cBhvr>
                                      <p:tavLst>
                                        <p:tav tm="0">
                                          <p:val>
                                            <p:fltVal val="0"/>
                                          </p:val>
                                        </p:tav>
                                        <p:tav tm="100000">
                                          <p:val>
                                            <p:strVal val="#ppt_w"/>
                                          </p:val>
                                        </p:tav>
                                      </p:tavLst>
                                    </p:anim>
                                    <p:anim calcmode="lin" valueType="num">
                                      <p:cBhvr>
                                        <p:cTn id="78" dur="500" fill="hold"/>
                                        <p:tgtEl>
                                          <p:spTgt spid="207906"/>
                                        </p:tgtEl>
                                        <p:attrNameLst>
                                          <p:attrName>ppt_h</p:attrName>
                                        </p:attrNameLst>
                                      </p:cBhvr>
                                      <p:tavLst>
                                        <p:tav tm="0">
                                          <p:val>
                                            <p:fltVal val="0"/>
                                          </p:val>
                                        </p:tav>
                                        <p:tav tm="100000">
                                          <p:val>
                                            <p:strVal val="#ppt_h"/>
                                          </p:val>
                                        </p:tav>
                                      </p:tavLst>
                                    </p:anim>
                                    <p:animEffect transition="in" filter="fade">
                                      <p:cBhvr>
                                        <p:cTn id="79" dur="500"/>
                                        <p:tgtEl>
                                          <p:spTgt spid="20790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07897"/>
                                        </p:tgtEl>
                                        <p:attrNameLst>
                                          <p:attrName>style.visibility</p:attrName>
                                        </p:attrNameLst>
                                      </p:cBhvr>
                                      <p:to>
                                        <p:strVal val="visible"/>
                                      </p:to>
                                    </p:set>
                                    <p:anim calcmode="lin" valueType="num">
                                      <p:cBhvr>
                                        <p:cTn id="84" dur="500" fill="hold"/>
                                        <p:tgtEl>
                                          <p:spTgt spid="207897"/>
                                        </p:tgtEl>
                                        <p:attrNameLst>
                                          <p:attrName>ppt_w</p:attrName>
                                        </p:attrNameLst>
                                      </p:cBhvr>
                                      <p:tavLst>
                                        <p:tav tm="0">
                                          <p:val>
                                            <p:fltVal val="0"/>
                                          </p:val>
                                        </p:tav>
                                        <p:tav tm="100000">
                                          <p:val>
                                            <p:strVal val="#ppt_w"/>
                                          </p:val>
                                        </p:tav>
                                      </p:tavLst>
                                    </p:anim>
                                    <p:anim calcmode="lin" valueType="num">
                                      <p:cBhvr>
                                        <p:cTn id="85" dur="500" fill="hold"/>
                                        <p:tgtEl>
                                          <p:spTgt spid="207897"/>
                                        </p:tgtEl>
                                        <p:attrNameLst>
                                          <p:attrName>ppt_h</p:attrName>
                                        </p:attrNameLst>
                                      </p:cBhvr>
                                      <p:tavLst>
                                        <p:tav tm="0">
                                          <p:val>
                                            <p:fltVal val="0"/>
                                          </p:val>
                                        </p:tav>
                                        <p:tav tm="100000">
                                          <p:val>
                                            <p:strVal val="#ppt_h"/>
                                          </p:val>
                                        </p:tav>
                                      </p:tavLst>
                                    </p:anim>
                                    <p:animEffect transition="in" filter="fade">
                                      <p:cBhvr>
                                        <p:cTn id="86" dur="500"/>
                                        <p:tgtEl>
                                          <p:spTgt spid="20789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07909"/>
                                        </p:tgtEl>
                                        <p:attrNameLst>
                                          <p:attrName>style.visibility</p:attrName>
                                        </p:attrNameLst>
                                      </p:cBhvr>
                                      <p:to>
                                        <p:strVal val="visible"/>
                                      </p:to>
                                    </p:set>
                                    <p:anim calcmode="lin" valueType="num">
                                      <p:cBhvr>
                                        <p:cTn id="91" dur="500" fill="hold"/>
                                        <p:tgtEl>
                                          <p:spTgt spid="207909"/>
                                        </p:tgtEl>
                                        <p:attrNameLst>
                                          <p:attrName>ppt_w</p:attrName>
                                        </p:attrNameLst>
                                      </p:cBhvr>
                                      <p:tavLst>
                                        <p:tav tm="0">
                                          <p:val>
                                            <p:fltVal val="0"/>
                                          </p:val>
                                        </p:tav>
                                        <p:tav tm="100000">
                                          <p:val>
                                            <p:strVal val="#ppt_w"/>
                                          </p:val>
                                        </p:tav>
                                      </p:tavLst>
                                    </p:anim>
                                    <p:anim calcmode="lin" valueType="num">
                                      <p:cBhvr>
                                        <p:cTn id="92" dur="500" fill="hold"/>
                                        <p:tgtEl>
                                          <p:spTgt spid="207909"/>
                                        </p:tgtEl>
                                        <p:attrNameLst>
                                          <p:attrName>ppt_h</p:attrName>
                                        </p:attrNameLst>
                                      </p:cBhvr>
                                      <p:tavLst>
                                        <p:tav tm="0">
                                          <p:val>
                                            <p:fltVal val="0"/>
                                          </p:val>
                                        </p:tav>
                                        <p:tav tm="100000">
                                          <p:val>
                                            <p:strVal val="#ppt_h"/>
                                          </p:val>
                                        </p:tav>
                                      </p:tavLst>
                                    </p:anim>
                                    <p:animEffect transition="in" filter="fade">
                                      <p:cBhvr>
                                        <p:cTn id="93" dur="500"/>
                                        <p:tgtEl>
                                          <p:spTgt spid="20790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207910"/>
                                        </p:tgtEl>
                                        <p:attrNameLst>
                                          <p:attrName>style.visibility</p:attrName>
                                        </p:attrNameLst>
                                      </p:cBhvr>
                                      <p:to>
                                        <p:strVal val="visible"/>
                                      </p:to>
                                    </p:set>
                                    <p:anim calcmode="lin" valueType="num">
                                      <p:cBhvr>
                                        <p:cTn id="98" dur="500" fill="hold"/>
                                        <p:tgtEl>
                                          <p:spTgt spid="207910"/>
                                        </p:tgtEl>
                                        <p:attrNameLst>
                                          <p:attrName>ppt_w</p:attrName>
                                        </p:attrNameLst>
                                      </p:cBhvr>
                                      <p:tavLst>
                                        <p:tav tm="0">
                                          <p:val>
                                            <p:fltVal val="0"/>
                                          </p:val>
                                        </p:tav>
                                        <p:tav tm="100000">
                                          <p:val>
                                            <p:strVal val="#ppt_w"/>
                                          </p:val>
                                        </p:tav>
                                      </p:tavLst>
                                    </p:anim>
                                    <p:anim calcmode="lin" valueType="num">
                                      <p:cBhvr>
                                        <p:cTn id="99" dur="500" fill="hold"/>
                                        <p:tgtEl>
                                          <p:spTgt spid="207910"/>
                                        </p:tgtEl>
                                        <p:attrNameLst>
                                          <p:attrName>ppt_h</p:attrName>
                                        </p:attrNameLst>
                                      </p:cBhvr>
                                      <p:tavLst>
                                        <p:tav tm="0">
                                          <p:val>
                                            <p:fltVal val="0"/>
                                          </p:val>
                                        </p:tav>
                                        <p:tav tm="100000">
                                          <p:val>
                                            <p:strVal val="#ppt_h"/>
                                          </p:val>
                                        </p:tav>
                                      </p:tavLst>
                                    </p:anim>
                                    <p:animEffect transition="in" filter="fade">
                                      <p:cBhvr>
                                        <p:cTn id="100" dur="500"/>
                                        <p:tgtEl>
                                          <p:spTgt spid="207910"/>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207911"/>
                                        </p:tgtEl>
                                        <p:attrNameLst>
                                          <p:attrName>style.visibility</p:attrName>
                                        </p:attrNameLst>
                                      </p:cBhvr>
                                      <p:to>
                                        <p:strVal val="visible"/>
                                      </p:to>
                                    </p:set>
                                    <p:anim calcmode="lin" valueType="num">
                                      <p:cBhvr>
                                        <p:cTn id="105" dur="500" fill="hold"/>
                                        <p:tgtEl>
                                          <p:spTgt spid="207911"/>
                                        </p:tgtEl>
                                        <p:attrNameLst>
                                          <p:attrName>ppt_w</p:attrName>
                                        </p:attrNameLst>
                                      </p:cBhvr>
                                      <p:tavLst>
                                        <p:tav tm="0">
                                          <p:val>
                                            <p:fltVal val="0"/>
                                          </p:val>
                                        </p:tav>
                                        <p:tav tm="100000">
                                          <p:val>
                                            <p:strVal val="#ppt_w"/>
                                          </p:val>
                                        </p:tav>
                                      </p:tavLst>
                                    </p:anim>
                                    <p:anim calcmode="lin" valueType="num">
                                      <p:cBhvr>
                                        <p:cTn id="106" dur="500" fill="hold"/>
                                        <p:tgtEl>
                                          <p:spTgt spid="207911"/>
                                        </p:tgtEl>
                                        <p:attrNameLst>
                                          <p:attrName>ppt_h</p:attrName>
                                        </p:attrNameLst>
                                      </p:cBhvr>
                                      <p:tavLst>
                                        <p:tav tm="0">
                                          <p:val>
                                            <p:fltVal val="0"/>
                                          </p:val>
                                        </p:tav>
                                        <p:tav tm="100000">
                                          <p:val>
                                            <p:strVal val="#ppt_h"/>
                                          </p:val>
                                        </p:tav>
                                      </p:tavLst>
                                    </p:anim>
                                    <p:animEffect transition="in" filter="fade">
                                      <p:cBhvr>
                                        <p:cTn id="107" dur="500"/>
                                        <p:tgtEl>
                                          <p:spTgt spid="207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4" grpId="0"/>
      <p:bldP spid="207895" grpId="0"/>
      <p:bldP spid="207896" grpId="0"/>
      <p:bldP spid="207897" grpId="0"/>
      <p:bldP spid="207898" grpId="0"/>
      <p:bldP spid="207899" grpId="0"/>
      <p:bldP spid="207903" grpId="0"/>
      <p:bldP spid="207904" grpId="0"/>
      <p:bldP spid="207905" grpId="0"/>
      <p:bldP spid="207906" grpId="0"/>
      <p:bldP spid="207907" grpId="0"/>
      <p:bldP spid="207908" grpId="0"/>
      <p:bldP spid="207909" grpId="0"/>
      <p:bldP spid="207910" grpId="0"/>
      <p:bldP spid="2079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76201"/>
            <a:ext cx="8229600" cy="411163"/>
          </a:xfrm>
        </p:spPr>
        <p:txBody>
          <a:bodyPr>
            <a:normAutofit fontScale="90000"/>
          </a:bodyPr>
          <a:lstStyle/>
          <a:p>
            <a:pPr eaLnBrk="1" hangingPunct="1"/>
            <a:r>
              <a:rPr lang="en-US" altLang="en-US" sz="3200" u="sng">
                <a:solidFill>
                  <a:srgbClr val="990000"/>
                </a:solidFill>
                <a:latin typeface="Times New Roman" panose="02020603050405020304" pitchFamily="18" charset="0"/>
              </a:rPr>
              <a:t>Water Vocabulary</a:t>
            </a:r>
          </a:p>
        </p:txBody>
      </p:sp>
      <p:sp>
        <p:nvSpPr>
          <p:cNvPr id="34819" name="Rectangle 3"/>
          <p:cNvSpPr>
            <a:spLocks noGrp="1" noChangeArrowheads="1"/>
          </p:cNvSpPr>
          <p:nvPr>
            <p:ph type="body" sz="half" idx="1"/>
          </p:nvPr>
        </p:nvSpPr>
        <p:spPr>
          <a:xfrm>
            <a:off x="1828800" y="685800"/>
            <a:ext cx="8686800" cy="5943600"/>
          </a:xfrm>
        </p:spPr>
        <p:txBody>
          <a:bodyPr/>
          <a:lstStyle/>
          <a:p>
            <a:pPr eaLnBrk="1" hangingPunct="1">
              <a:spcBef>
                <a:spcPct val="0"/>
              </a:spcBef>
              <a:spcAft>
                <a:spcPct val="50000"/>
              </a:spcAft>
              <a:buSzPct val="150000"/>
            </a:pPr>
            <a:r>
              <a:rPr lang="en-US" altLang="en-US" sz="2400" u="sng">
                <a:latin typeface="Times New Roman" panose="02020603050405020304" pitchFamily="18" charset="0"/>
              </a:rPr>
              <a:t>hydrate</a:t>
            </a:r>
            <a:r>
              <a:rPr lang="en-US" altLang="en-US" sz="2400">
                <a:latin typeface="Times New Roman" panose="02020603050405020304" pitchFamily="18" charset="0"/>
              </a:rPr>
              <a:t>- crystals that contain __________.  (See Fig. 17.15 &amp; Table 17.4)</a:t>
            </a:r>
            <a:endParaRPr lang="en-US" altLang="en-US" sz="2400" b="1">
              <a:latin typeface="Times New Roman" panose="02020603050405020304" pitchFamily="18" charset="0"/>
            </a:endParaRPr>
          </a:p>
          <a:p>
            <a:pPr eaLnBrk="1" hangingPunct="1">
              <a:spcBef>
                <a:spcPct val="0"/>
              </a:spcBef>
              <a:spcAft>
                <a:spcPct val="50000"/>
              </a:spcAft>
              <a:buSzPct val="150000"/>
              <a:buFontTx/>
              <a:buNone/>
            </a:pPr>
            <a:r>
              <a:rPr lang="en-US" altLang="en-US" sz="2400" i="1">
                <a:solidFill>
                  <a:srgbClr val="008000"/>
                </a:solidFill>
                <a:latin typeface="Times New Roman" panose="02020603050405020304" pitchFamily="18" charset="0"/>
              </a:rPr>
              <a:t>Example</a:t>
            </a:r>
            <a:r>
              <a:rPr lang="en-US" altLang="en-US" sz="2400">
                <a:solidFill>
                  <a:srgbClr val="008000"/>
                </a:solidFill>
                <a:latin typeface="Times New Roman" panose="02020603050405020304" pitchFamily="18" charset="0"/>
              </a:rPr>
              <a:t>:</a:t>
            </a:r>
            <a:r>
              <a:rPr lang="en-US" altLang="en-US" sz="2400">
                <a:latin typeface="Times New Roman" panose="02020603050405020304" pitchFamily="18" charset="0"/>
              </a:rPr>
              <a:t> CuSO</a:t>
            </a:r>
            <a:r>
              <a:rPr lang="en-US" altLang="en-US" sz="2400" baseline="-25000">
                <a:latin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·5H</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O copper (II) sulfate pentahydrate</a:t>
            </a:r>
          </a:p>
          <a:p>
            <a:pPr eaLnBrk="1" hangingPunct="1">
              <a:spcBef>
                <a:spcPct val="0"/>
              </a:spcBef>
              <a:spcAft>
                <a:spcPct val="50000"/>
              </a:spcAft>
              <a:buSzPct val="150000"/>
              <a:buFontTx/>
              <a:buNone/>
            </a:pPr>
            <a:endParaRPr lang="en-US" altLang="en-US" sz="2400">
              <a:latin typeface="Times New Roman" panose="02020603050405020304" pitchFamily="18" charset="0"/>
              <a:cs typeface="Times New Roman" panose="02020603050405020304" pitchFamily="18" charset="0"/>
            </a:endParaRPr>
          </a:p>
          <a:p>
            <a:pPr eaLnBrk="1" hangingPunct="1">
              <a:spcBef>
                <a:spcPct val="0"/>
              </a:spcBef>
              <a:spcAft>
                <a:spcPct val="50000"/>
              </a:spcAft>
              <a:buSzPct val="150000"/>
              <a:buFontTx/>
              <a:buNone/>
            </a:pPr>
            <a:endParaRPr lang="en-US" altLang="en-US" sz="2400" u="sng">
              <a:latin typeface="Times New Roman" panose="02020603050405020304" pitchFamily="18" charset="0"/>
            </a:endParaRPr>
          </a:p>
          <a:p>
            <a:pPr eaLnBrk="1" hangingPunct="1">
              <a:spcBef>
                <a:spcPct val="0"/>
              </a:spcBef>
              <a:spcAft>
                <a:spcPct val="50000"/>
              </a:spcAft>
              <a:buSzPct val="150000"/>
            </a:pPr>
            <a:r>
              <a:rPr lang="en-US" altLang="en-US" sz="2400" u="sng">
                <a:latin typeface="Times New Roman" panose="02020603050405020304" pitchFamily="18" charset="0"/>
              </a:rPr>
              <a:t>anhydrous</a:t>
            </a:r>
            <a:r>
              <a:rPr lang="en-US" altLang="en-US" sz="2400">
                <a:latin typeface="Times New Roman" panose="02020603050405020304" pitchFamily="18" charset="0"/>
              </a:rPr>
              <a:t>- no _________ at all in the _______________.</a:t>
            </a:r>
          </a:p>
          <a:p>
            <a:pPr eaLnBrk="1" hangingPunct="1">
              <a:spcBef>
                <a:spcPct val="0"/>
              </a:spcBef>
              <a:spcAft>
                <a:spcPct val="50000"/>
              </a:spcAft>
              <a:buSzPct val="150000"/>
              <a:buFontTx/>
              <a:buNone/>
            </a:pPr>
            <a:r>
              <a:rPr lang="en-US" altLang="en-US" sz="2400" i="1">
                <a:solidFill>
                  <a:srgbClr val="008000"/>
                </a:solidFill>
                <a:latin typeface="Times New Roman" panose="02020603050405020304" pitchFamily="18" charset="0"/>
              </a:rPr>
              <a:t>Examples</a:t>
            </a:r>
            <a:r>
              <a:rPr lang="en-US" altLang="en-US" sz="2400">
                <a:solidFill>
                  <a:srgbClr val="008000"/>
                </a:solidFill>
                <a:latin typeface="Times New Roman" panose="02020603050405020304" pitchFamily="18" charset="0"/>
              </a:rPr>
              <a:t>:</a:t>
            </a:r>
            <a:r>
              <a:rPr lang="en-US" altLang="en-US" sz="2400">
                <a:latin typeface="Times New Roman" panose="02020603050405020304" pitchFamily="18" charset="0"/>
              </a:rPr>
              <a:t> ___________ ______________, CaCl</a:t>
            </a:r>
            <a:r>
              <a:rPr lang="en-US" altLang="en-US" sz="2400" baseline="-25000">
                <a:latin typeface="Times New Roman" panose="02020603050405020304" pitchFamily="18" charset="0"/>
              </a:rPr>
              <a:t>2 </a:t>
            </a:r>
            <a:r>
              <a:rPr lang="en-US" altLang="en-US" sz="2400">
                <a:latin typeface="Times New Roman" panose="02020603050405020304" pitchFamily="18" charset="0"/>
              </a:rPr>
              <a:t>beads.</a:t>
            </a:r>
          </a:p>
          <a:p>
            <a:pPr eaLnBrk="1" hangingPunct="1">
              <a:spcBef>
                <a:spcPct val="0"/>
              </a:spcBef>
              <a:spcAft>
                <a:spcPct val="50000"/>
              </a:spcAft>
              <a:buSzPct val="150000"/>
              <a:buFontTx/>
              <a:buNone/>
            </a:pPr>
            <a:endParaRPr lang="en-US" altLang="en-US" sz="2400">
              <a:latin typeface="Times New Roman" panose="02020603050405020304" pitchFamily="18" charset="0"/>
            </a:endParaRPr>
          </a:p>
          <a:p>
            <a:pPr eaLnBrk="1" hangingPunct="1">
              <a:spcBef>
                <a:spcPct val="0"/>
              </a:spcBef>
              <a:spcAft>
                <a:spcPct val="50000"/>
              </a:spcAft>
              <a:buSzPct val="150000"/>
              <a:buFontTx/>
              <a:buNone/>
            </a:pPr>
            <a:endParaRPr lang="en-US" altLang="en-US" sz="2400">
              <a:latin typeface="Times New Roman" panose="02020603050405020304" pitchFamily="18" charset="0"/>
            </a:endParaRPr>
          </a:p>
        </p:txBody>
      </p:sp>
      <p:pic>
        <p:nvPicPr>
          <p:cNvPr id="34820" name="Picture 4" descr="180px-Copper_sulfat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915401" y="1441450"/>
            <a:ext cx="1636713" cy="16827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76" name="Text Box 12"/>
          <p:cNvSpPr txBox="1">
            <a:spLocks noChangeArrowheads="1"/>
          </p:cNvSpPr>
          <p:nvPr/>
        </p:nvSpPr>
        <p:spPr bwMode="auto">
          <a:xfrm>
            <a:off x="5791200" y="685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water</a:t>
            </a:r>
          </a:p>
        </p:txBody>
      </p:sp>
      <p:sp>
        <p:nvSpPr>
          <p:cNvPr id="88083" name="Text Box 19"/>
          <p:cNvSpPr txBox="1">
            <a:spLocks noChangeArrowheads="1"/>
          </p:cNvSpPr>
          <p:nvPr/>
        </p:nvSpPr>
        <p:spPr bwMode="auto">
          <a:xfrm>
            <a:off x="3962400" y="3276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water</a:t>
            </a:r>
          </a:p>
        </p:txBody>
      </p:sp>
      <p:sp>
        <p:nvSpPr>
          <p:cNvPr id="88084" name="Text Box 20"/>
          <p:cNvSpPr txBox="1">
            <a:spLocks noChangeArrowheads="1"/>
          </p:cNvSpPr>
          <p:nvPr/>
        </p:nvSpPr>
        <p:spPr bwMode="auto">
          <a:xfrm>
            <a:off x="7239000" y="3276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crystal</a:t>
            </a:r>
          </a:p>
        </p:txBody>
      </p:sp>
      <p:sp>
        <p:nvSpPr>
          <p:cNvPr id="88085" name="Text Box 21"/>
          <p:cNvSpPr txBox="1">
            <a:spLocks noChangeArrowheads="1"/>
          </p:cNvSpPr>
          <p:nvPr/>
        </p:nvSpPr>
        <p:spPr bwMode="auto">
          <a:xfrm>
            <a:off x="3352800" y="3810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333399"/>
                </a:solidFill>
                <a:latin typeface="Times New Roman" panose="02020603050405020304" pitchFamily="18" charset="0"/>
              </a:rPr>
              <a:t>Anhydrous       ammonia</a:t>
            </a:r>
          </a:p>
        </p:txBody>
      </p:sp>
      <p:pic>
        <p:nvPicPr>
          <p:cNvPr id="88091" name="Picture 27" descr="DANGER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26" y="4495801"/>
            <a:ext cx="2187575" cy="2187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6" name="Picture 28" descr="nurse-tan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19600"/>
            <a:ext cx="3124200" cy="2241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88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8076"/>
                                        </p:tgtEl>
                                        <p:attrNameLst>
                                          <p:attrName>style.visibility</p:attrName>
                                        </p:attrNameLst>
                                      </p:cBhvr>
                                      <p:to>
                                        <p:strVal val="visible"/>
                                      </p:to>
                                    </p:set>
                                    <p:anim calcmode="lin" valueType="num">
                                      <p:cBhvr>
                                        <p:cTn id="7" dur="500" fill="hold"/>
                                        <p:tgtEl>
                                          <p:spTgt spid="88076"/>
                                        </p:tgtEl>
                                        <p:attrNameLst>
                                          <p:attrName>ppt_w</p:attrName>
                                        </p:attrNameLst>
                                      </p:cBhvr>
                                      <p:tavLst>
                                        <p:tav tm="0">
                                          <p:val>
                                            <p:fltVal val="0"/>
                                          </p:val>
                                        </p:tav>
                                        <p:tav tm="100000">
                                          <p:val>
                                            <p:strVal val="#ppt_w"/>
                                          </p:val>
                                        </p:tav>
                                      </p:tavLst>
                                    </p:anim>
                                    <p:anim calcmode="lin" valueType="num">
                                      <p:cBhvr>
                                        <p:cTn id="8" dur="500" fill="hold"/>
                                        <p:tgtEl>
                                          <p:spTgt spid="88076"/>
                                        </p:tgtEl>
                                        <p:attrNameLst>
                                          <p:attrName>ppt_h</p:attrName>
                                        </p:attrNameLst>
                                      </p:cBhvr>
                                      <p:tavLst>
                                        <p:tav tm="0">
                                          <p:val>
                                            <p:fltVal val="0"/>
                                          </p:val>
                                        </p:tav>
                                        <p:tav tm="100000">
                                          <p:val>
                                            <p:strVal val="#ppt_h"/>
                                          </p:val>
                                        </p:tav>
                                      </p:tavLst>
                                    </p:anim>
                                    <p:animEffect transition="in" filter="fade">
                                      <p:cBhvr>
                                        <p:cTn id="9" dur="500"/>
                                        <p:tgtEl>
                                          <p:spTgt spid="880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8083"/>
                                        </p:tgtEl>
                                        <p:attrNameLst>
                                          <p:attrName>style.visibility</p:attrName>
                                        </p:attrNameLst>
                                      </p:cBhvr>
                                      <p:to>
                                        <p:strVal val="visible"/>
                                      </p:to>
                                    </p:set>
                                    <p:anim calcmode="lin" valueType="num">
                                      <p:cBhvr>
                                        <p:cTn id="14" dur="500" fill="hold"/>
                                        <p:tgtEl>
                                          <p:spTgt spid="88083"/>
                                        </p:tgtEl>
                                        <p:attrNameLst>
                                          <p:attrName>ppt_w</p:attrName>
                                        </p:attrNameLst>
                                      </p:cBhvr>
                                      <p:tavLst>
                                        <p:tav tm="0">
                                          <p:val>
                                            <p:fltVal val="0"/>
                                          </p:val>
                                        </p:tav>
                                        <p:tav tm="100000">
                                          <p:val>
                                            <p:strVal val="#ppt_w"/>
                                          </p:val>
                                        </p:tav>
                                      </p:tavLst>
                                    </p:anim>
                                    <p:anim calcmode="lin" valueType="num">
                                      <p:cBhvr>
                                        <p:cTn id="15" dur="500" fill="hold"/>
                                        <p:tgtEl>
                                          <p:spTgt spid="88083"/>
                                        </p:tgtEl>
                                        <p:attrNameLst>
                                          <p:attrName>ppt_h</p:attrName>
                                        </p:attrNameLst>
                                      </p:cBhvr>
                                      <p:tavLst>
                                        <p:tav tm="0">
                                          <p:val>
                                            <p:fltVal val="0"/>
                                          </p:val>
                                        </p:tav>
                                        <p:tav tm="100000">
                                          <p:val>
                                            <p:strVal val="#ppt_h"/>
                                          </p:val>
                                        </p:tav>
                                      </p:tavLst>
                                    </p:anim>
                                    <p:animEffect transition="in" filter="fade">
                                      <p:cBhvr>
                                        <p:cTn id="16" dur="500"/>
                                        <p:tgtEl>
                                          <p:spTgt spid="880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8084"/>
                                        </p:tgtEl>
                                        <p:attrNameLst>
                                          <p:attrName>style.visibility</p:attrName>
                                        </p:attrNameLst>
                                      </p:cBhvr>
                                      <p:to>
                                        <p:strVal val="visible"/>
                                      </p:to>
                                    </p:set>
                                    <p:anim calcmode="lin" valueType="num">
                                      <p:cBhvr>
                                        <p:cTn id="21" dur="500" fill="hold"/>
                                        <p:tgtEl>
                                          <p:spTgt spid="88084"/>
                                        </p:tgtEl>
                                        <p:attrNameLst>
                                          <p:attrName>ppt_w</p:attrName>
                                        </p:attrNameLst>
                                      </p:cBhvr>
                                      <p:tavLst>
                                        <p:tav tm="0">
                                          <p:val>
                                            <p:fltVal val="0"/>
                                          </p:val>
                                        </p:tav>
                                        <p:tav tm="100000">
                                          <p:val>
                                            <p:strVal val="#ppt_w"/>
                                          </p:val>
                                        </p:tav>
                                      </p:tavLst>
                                    </p:anim>
                                    <p:anim calcmode="lin" valueType="num">
                                      <p:cBhvr>
                                        <p:cTn id="22" dur="500" fill="hold"/>
                                        <p:tgtEl>
                                          <p:spTgt spid="88084"/>
                                        </p:tgtEl>
                                        <p:attrNameLst>
                                          <p:attrName>ppt_h</p:attrName>
                                        </p:attrNameLst>
                                      </p:cBhvr>
                                      <p:tavLst>
                                        <p:tav tm="0">
                                          <p:val>
                                            <p:fltVal val="0"/>
                                          </p:val>
                                        </p:tav>
                                        <p:tav tm="100000">
                                          <p:val>
                                            <p:strVal val="#ppt_h"/>
                                          </p:val>
                                        </p:tav>
                                      </p:tavLst>
                                    </p:anim>
                                    <p:animEffect transition="in" filter="fade">
                                      <p:cBhvr>
                                        <p:cTn id="23" dur="500"/>
                                        <p:tgtEl>
                                          <p:spTgt spid="8808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8085"/>
                                        </p:tgtEl>
                                        <p:attrNameLst>
                                          <p:attrName>style.visibility</p:attrName>
                                        </p:attrNameLst>
                                      </p:cBhvr>
                                      <p:to>
                                        <p:strVal val="visible"/>
                                      </p:to>
                                    </p:set>
                                    <p:anim calcmode="lin" valueType="num">
                                      <p:cBhvr>
                                        <p:cTn id="28" dur="500" fill="hold"/>
                                        <p:tgtEl>
                                          <p:spTgt spid="88085"/>
                                        </p:tgtEl>
                                        <p:attrNameLst>
                                          <p:attrName>ppt_w</p:attrName>
                                        </p:attrNameLst>
                                      </p:cBhvr>
                                      <p:tavLst>
                                        <p:tav tm="0">
                                          <p:val>
                                            <p:fltVal val="0"/>
                                          </p:val>
                                        </p:tav>
                                        <p:tav tm="100000">
                                          <p:val>
                                            <p:strVal val="#ppt_w"/>
                                          </p:val>
                                        </p:tav>
                                      </p:tavLst>
                                    </p:anim>
                                    <p:anim calcmode="lin" valueType="num">
                                      <p:cBhvr>
                                        <p:cTn id="29" dur="500" fill="hold"/>
                                        <p:tgtEl>
                                          <p:spTgt spid="88085"/>
                                        </p:tgtEl>
                                        <p:attrNameLst>
                                          <p:attrName>ppt_h</p:attrName>
                                        </p:attrNameLst>
                                      </p:cBhvr>
                                      <p:tavLst>
                                        <p:tav tm="0">
                                          <p:val>
                                            <p:fltVal val="0"/>
                                          </p:val>
                                        </p:tav>
                                        <p:tav tm="100000">
                                          <p:val>
                                            <p:strVal val="#ppt_h"/>
                                          </p:val>
                                        </p:tav>
                                      </p:tavLst>
                                    </p:anim>
                                    <p:animEffect transition="in" filter="fade">
                                      <p:cBhvr>
                                        <p:cTn id="30" dur="500"/>
                                        <p:tgtEl>
                                          <p:spTgt spid="88085"/>
                                        </p:tgtEl>
                                      </p:cBhvr>
                                    </p:animEffect>
                                  </p:childTnLst>
                                </p:cTn>
                              </p:par>
                              <p:par>
                                <p:cTn id="31" presetID="2" presetClass="entr" presetSubtype="4" fill="hold" nodeType="withEffect">
                                  <p:stCondLst>
                                    <p:cond delay="0"/>
                                  </p:stCondLst>
                                  <p:childTnLst>
                                    <p:set>
                                      <p:cBhvr>
                                        <p:cTn id="32" dur="1" fill="hold">
                                          <p:stCondLst>
                                            <p:cond delay="0"/>
                                          </p:stCondLst>
                                        </p:cTn>
                                        <p:tgtEl>
                                          <p:spTgt spid="88091"/>
                                        </p:tgtEl>
                                        <p:attrNameLst>
                                          <p:attrName>style.visibility</p:attrName>
                                        </p:attrNameLst>
                                      </p:cBhvr>
                                      <p:to>
                                        <p:strVal val="visible"/>
                                      </p:to>
                                    </p:set>
                                    <p:anim calcmode="lin" valueType="num">
                                      <p:cBhvr additive="base">
                                        <p:cTn id="33" dur="500" fill="hold"/>
                                        <p:tgtEl>
                                          <p:spTgt spid="88091"/>
                                        </p:tgtEl>
                                        <p:attrNameLst>
                                          <p:attrName>ppt_x</p:attrName>
                                        </p:attrNameLst>
                                      </p:cBhvr>
                                      <p:tavLst>
                                        <p:tav tm="0">
                                          <p:val>
                                            <p:strVal val="#ppt_x"/>
                                          </p:val>
                                        </p:tav>
                                        <p:tav tm="100000">
                                          <p:val>
                                            <p:strVal val="#ppt_x"/>
                                          </p:val>
                                        </p:tav>
                                      </p:tavLst>
                                    </p:anim>
                                    <p:anim calcmode="lin" valueType="num">
                                      <p:cBhvr additive="base">
                                        <p:cTn id="34" dur="500" fill="hold"/>
                                        <p:tgtEl>
                                          <p:spTgt spid="88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6" grpId="0"/>
      <p:bldP spid="88083" grpId="0"/>
      <p:bldP spid="88084" grpId="0"/>
      <p:bldP spid="880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752600" y="685800"/>
            <a:ext cx="86106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50000"/>
              </a:spcAft>
              <a:buSzPct val="150000"/>
              <a:buFontTx/>
              <a:buChar char="•"/>
            </a:pPr>
            <a:r>
              <a:rPr lang="en-US" altLang="en-US" sz="2400">
                <a:latin typeface="Times New Roman" panose="02020603050405020304" pitchFamily="18" charset="0"/>
              </a:rPr>
              <a:t> </a:t>
            </a:r>
            <a:r>
              <a:rPr lang="en-US" altLang="en-US" sz="2400" b="1" i="1">
                <a:solidFill>
                  <a:srgbClr val="333399"/>
                </a:solidFill>
                <a:latin typeface="Times New Roman" panose="02020603050405020304" pitchFamily="18" charset="0"/>
              </a:rPr>
              <a:t>Solubility</a:t>
            </a:r>
            <a:r>
              <a:rPr lang="en-US" altLang="en-US" sz="2400">
                <a:latin typeface="Times New Roman" panose="02020603050405020304" pitchFamily="18" charset="0"/>
              </a:rPr>
              <a:t> tells us how much _________ can dissolve in a certain amount of _____________ at a particular temperature and pressure to make a “__________________” solution.</a:t>
            </a:r>
            <a:endParaRPr lang="en-US" altLang="en-US" sz="2400" b="1" u="sng">
              <a:latin typeface="Times New Roman" panose="02020603050405020304" pitchFamily="18" charset="0"/>
            </a:endParaRPr>
          </a:p>
          <a:p>
            <a:pPr algn="ctr" eaLnBrk="1" hangingPunct="1">
              <a:spcAft>
                <a:spcPct val="50000"/>
              </a:spcAft>
              <a:buSzPct val="150000"/>
            </a:pPr>
            <a:r>
              <a:rPr lang="en-US" altLang="en-US" sz="3200" u="sng">
                <a:solidFill>
                  <a:srgbClr val="990000"/>
                </a:solidFill>
                <a:latin typeface="Times New Roman" panose="02020603050405020304" pitchFamily="18" charset="0"/>
              </a:rPr>
              <a:t>Solution Vocabulary</a:t>
            </a:r>
            <a:endParaRPr lang="en-US" altLang="en-US" sz="3200">
              <a:solidFill>
                <a:srgbClr val="990000"/>
              </a:solidFill>
              <a:latin typeface="Times New Roman" panose="02020603050405020304" pitchFamily="18" charset="0"/>
            </a:endParaRPr>
          </a:p>
          <a:p>
            <a:pPr eaLnBrk="1" hangingPunct="1">
              <a:spcAft>
                <a:spcPct val="50000"/>
              </a:spcAft>
              <a:buSzPct val="150000"/>
              <a:buFontTx/>
              <a:buChar char="•"/>
            </a:pPr>
            <a:r>
              <a:rPr lang="en-US" altLang="en-US" sz="2400">
                <a:latin typeface="Times New Roman" panose="02020603050405020304" pitchFamily="18" charset="0"/>
              </a:rPr>
              <a:t> _________________ solutions: the solution cannot hold any more solute.  (Some solute may be sitting on the bottom of the container.)</a:t>
            </a:r>
          </a:p>
          <a:p>
            <a:pPr eaLnBrk="1" hangingPunct="1">
              <a:spcAft>
                <a:spcPct val="50000"/>
              </a:spcAft>
              <a:buSzPct val="150000"/>
              <a:buFontTx/>
              <a:buChar char="•"/>
            </a:pPr>
            <a:r>
              <a:rPr lang="en-US" altLang="en-US" sz="2400">
                <a:latin typeface="Times New Roman" panose="02020603050405020304" pitchFamily="18" charset="0"/>
              </a:rPr>
              <a:t> ________________  solutions: the solution could dissolve more solute</a:t>
            </a:r>
          </a:p>
          <a:p>
            <a:pPr eaLnBrk="1" hangingPunct="1"/>
            <a:endParaRPr lang="en-US" altLang="en-US"/>
          </a:p>
          <a:p>
            <a:pPr eaLnBrk="1" hangingPunct="1">
              <a:buSzPct val="150000"/>
              <a:buFontTx/>
              <a:buChar char="•"/>
            </a:pPr>
            <a:r>
              <a:rPr lang="en-US" altLang="en-US" sz="2400">
                <a:latin typeface="Times New Roman" panose="02020603050405020304" pitchFamily="18" charset="0"/>
              </a:rPr>
              <a:t> ____________________ solutions: the solution is holding more than it should at the given temperature, and if you messed with the solution by shaking it or throwing in one more crystal, the whole thing would _________________  rapidly!</a:t>
            </a:r>
            <a:r>
              <a:rPr lang="en-US" altLang="en-US"/>
              <a:t>  </a:t>
            </a:r>
            <a:endParaRPr lang="en-US" altLang="en-US" sz="2400">
              <a:latin typeface="Times New Roman" panose="02020603050405020304" pitchFamily="18" charset="0"/>
            </a:endParaRPr>
          </a:p>
        </p:txBody>
      </p:sp>
      <p:sp>
        <p:nvSpPr>
          <p:cNvPr id="38915" name="Rectangle 3"/>
          <p:cNvSpPr>
            <a:spLocks noGrp="1" noChangeArrowheads="1"/>
          </p:cNvSpPr>
          <p:nvPr>
            <p:ph type="title"/>
          </p:nvPr>
        </p:nvSpPr>
        <p:spPr>
          <a:xfrm>
            <a:off x="1981200" y="76201"/>
            <a:ext cx="8229600" cy="487363"/>
          </a:xfrm>
          <a:noFill/>
        </p:spPr>
        <p:txBody>
          <a:bodyPr>
            <a:normAutofit fontScale="90000"/>
          </a:bodyPr>
          <a:lstStyle/>
          <a:p>
            <a:pPr eaLnBrk="1" hangingPunct="1"/>
            <a:r>
              <a:rPr lang="en-US" altLang="en-US" sz="3600">
                <a:solidFill>
                  <a:srgbClr val="990000"/>
                </a:solidFill>
                <a:latin typeface="Times New Roman" panose="02020603050405020304" pitchFamily="18" charset="0"/>
              </a:rPr>
              <a:t>Ch. 18-- Solutions</a:t>
            </a:r>
          </a:p>
        </p:txBody>
      </p:sp>
      <p:sp>
        <p:nvSpPr>
          <p:cNvPr id="102404" name="Text Box 4"/>
          <p:cNvSpPr txBox="1">
            <a:spLocks noChangeArrowheads="1"/>
          </p:cNvSpPr>
          <p:nvPr/>
        </p:nvSpPr>
        <p:spPr bwMode="auto">
          <a:xfrm>
            <a:off x="5638800" y="685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solute</a:t>
            </a:r>
          </a:p>
        </p:txBody>
      </p:sp>
      <p:sp>
        <p:nvSpPr>
          <p:cNvPr id="102405" name="Text Box 5"/>
          <p:cNvSpPr txBox="1">
            <a:spLocks noChangeArrowheads="1"/>
          </p:cNvSpPr>
          <p:nvPr/>
        </p:nvSpPr>
        <p:spPr bwMode="auto">
          <a:xfrm>
            <a:off x="3429000" y="1066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solvent</a:t>
            </a:r>
          </a:p>
        </p:txBody>
      </p:sp>
      <p:sp>
        <p:nvSpPr>
          <p:cNvPr id="102406" name="Text Box 6"/>
          <p:cNvSpPr txBox="1">
            <a:spLocks noChangeArrowheads="1"/>
          </p:cNvSpPr>
          <p:nvPr/>
        </p:nvSpPr>
        <p:spPr bwMode="auto">
          <a:xfrm>
            <a:off x="3886200" y="1447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saturated</a:t>
            </a:r>
          </a:p>
        </p:txBody>
      </p:sp>
      <p:sp>
        <p:nvSpPr>
          <p:cNvPr id="102407" name="Text Box 7"/>
          <p:cNvSpPr txBox="1">
            <a:spLocks noChangeArrowheads="1"/>
          </p:cNvSpPr>
          <p:nvPr/>
        </p:nvSpPr>
        <p:spPr bwMode="auto">
          <a:xfrm>
            <a:off x="2286000" y="266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Saturated</a:t>
            </a:r>
          </a:p>
        </p:txBody>
      </p:sp>
      <p:sp>
        <p:nvSpPr>
          <p:cNvPr id="102408" name="Text Box 8"/>
          <p:cNvSpPr txBox="1">
            <a:spLocks noChangeArrowheads="1"/>
          </p:cNvSpPr>
          <p:nvPr/>
        </p:nvSpPr>
        <p:spPr bwMode="auto">
          <a:xfrm>
            <a:off x="2286000" y="3581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Unsaturated</a:t>
            </a:r>
          </a:p>
        </p:txBody>
      </p:sp>
      <p:sp>
        <p:nvSpPr>
          <p:cNvPr id="102409" name="Text Box 9"/>
          <p:cNvSpPr txBox="1">
            <a:spLocks noChangeArrowheads="1"/>
          </p:cNvSpPr>
          <p:nvPr/>
        </p:nvSpPr>
        <p:spPr bwMode="auto">
          <a:xfrm>
            <a:off x="2362200" y="4800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Supersaturated</a:t>
            </a:r>
          </a:p>
        </p:txBody>
      </p:sp>
      <p:sp>
        <p:nvSpPr>
          <p:cNvPr id="102410" name="Text Box 10"/>
          <p:cNvSpPr txBox="1">
            <a:spLocks noChangeArrowheads="1"/>
          </p:cNvSpPr>
          <p:nvPr/>
        </p:nvSpPr>
        <p:spPr bwMode="auto">
          <a:xfrm>
            <a:off x="3657600" y="5867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crystallize</a:t>
            </a:r>
          </a:p>
        </p:txBody>
      </p:sp>
    </p:spTree>
    <p:extLst>
      <p:ext uri="{BB962C8B-B14F-4D97-AF65-F5344CB8AC3E}">
        <p14:creationId xmlns:p14="http://schemas.microsoft.com/office/powerpoint/2010/main" val="198172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500" fill="hold"/>
                                        <p:tgtEl>
                                          <p:spTgt spid="102404"/>
                                        </p:tgtEl>
                                        <p:attrNameLst>
                                          <p:attrName>ppt_w</p:attrName>
                                        </p:attrNameLst>
                                      </p:cBhvr>
                                      <p:tavLst>
                                        <p:tav tm="0">
                                          <p:val>
                                            <p:fltVal val="0"/>
                                          </p:val>
                                        </p:tav>
                                        <p:tav tm="100000">
                                          <p:val>
                                            <p:strVal val="#ppt_w"/>
                                          </p:val>
                                        </p:tav>
                                      </p:tavLst>
                                    </p:anim>
                                    <p:anim calcmode="lin" valueType="num">
                                      <p:cBhvr>
                                        <p:cTn id="8" dur="500" fill="hold"/>
                                        <p:tgtEl>
                                          <p:spTgt spid="102404"/>
                                        </p:tgtEl>
                                        <p:attrNameLst>
                                          <p:attrName>ppt_h</p:attrName>
                                        </p:attrNameLst>
                                      </p:cBhvr>
                                      <p:tavLst>
                                        <p:tav tm="0">
                                          <p:val>
                                            <p:fltVal val="0"/>
                                          </p:val>
                                        </p:tav>
                                        <p:tav tm="100000">
                                          <p:val>
                                            <p:strVal val="#ppt_h"/>
                                          </p:val>
                                        </p:tav>
                                      </p:tavLst>
                                    </p:anim>
                                    <p:animEffect transition="in" filter="fade">
                                      <p:cBhvr>
                                        <p:cTn id="9" dur="500"/>
                                        <p:tgtEl>
                                          <p:spTgt spid="1024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05"/>
                                        </p:tgtEl>
                                        <p:attrNameLst>
                                          <p:attrName>style.visibility</p:attrName>
                                        </p:attrNameLst>
                                      </p:cBhvr>
                                      <p:to>
                                        <p:strVal val="visible"/>
                                      </p:to>
                                    </p:set>
                                    <p:anim calcmode="lin" valueType="num">
                                      <p:cBhvr>
                                        <p:cTn id="14" dur="500" fill="hold"/>
                                        <p:tgtEl>
                                          <p:spTgt spid="102405"/>
                                        </p:tgtEl>
                                        <p:attrNameLst>
                                          <p:attrName>ppt_w</p:attrName>
                                        </p:attrNameLst>
                                      </p:cBhvr>
                                      <p:tavLst>
                                        <p:tav tm="0">
                                          <p:val>
                                            <p:fltVal val="0"/>
                                          </p:val>
                                        </p:tav>
                                        <p:tav tm="100000">
                                          <p:val>
                                            <p:strVal val="#ppt_w"/>
                                          </p:val>
                                        </p:tav>
                                      </p:tavLst>
                                    </p:anim>
                                    <p:anim calcmode="lin" valueType="num">
                                      <p:cBhvr>
                                        <p:cTn id="15" dur="500" fill="hold"/>
                                        <p:tgtEl>
                                          <p:spTgt spid="102405"/>
                                        </p:tgtEl>
                                        <p:attrNameLst>
                                          <p:attrName>ppt_h</p:attrName>
                                        </p:attrNameLst>
                                      </p:cBhvr>
                                      <p:tavLst>
                                        <p:tav tm="0">
                                          <p:val>
                                            <p:fltVal val="0"/>
                                          </p:val>
                                        </p:tav>
                                        <p:tav tm="100000">
                                          <p:val>
                                            <p:strVal val="#ppt_h"/>
                                          </p:val>
                                        </p:tav>
                                      </p:tavLst>
                                    </p:anim>
                                    <p:animEffect transition="in" filter="fade">
                                      <p:cBhvr>
                                        <p:cTn id="16" dur="500"/>
                                        <p:tgtEl>
                                          <p:spTgt spid="1024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2406"/>
                                        </p:tgtEl>
                                        <p:attrNameLst>
                                          <p:attrName>style.visibility</p:attrName>
                                        </p:attrNameLst>
                                      </p:cBhvr>
                                      <p:to>
                                        <p:strVal val="visible"/>
                                      </p:to>
                                    </p:set>
                                    <p:anim calcmode="lin" valueType="num">
                                      <p:cBhvr>
                                        <p:cTn id="21" dur="500" fill="hold"/>
                                        <p:tgtEl>
                                          <p:spTgt spid="102406"/>
                                        </p:tgtEl>
                                        <p:attrNameLst>
                                          <p:attrName>ppt_w</p:attrName>
                                        </p:attrNameLst>
                                      </p:cBhvr>
                                      <p:tavLst>
                                        <p:tav tm="0">
                                          <p:val>
                                            <p:fltVal val="0"/>
                                          </p:val>
                                        </p:tav>
                                        <p:tav tm="100000">
                                          <p:val>
                                            <p:strVal val="#ppt_w"/>
                                          </p:val>
                                        </p:tav>
                                      </p:tavLst>
                                    </p:anim>
                                    <p:anim calcmode="lin" valueType="num">
                                      <p:cBhvr>
                                        <p:cTn id="22" dur="500" fill="hold"/>
                                        <p:tgtEl>
                                          <p:spTgt spid="102406"/>
                                        </p:tgtEl>
                                        <p:attrNameLst>
                                          <p:attrName>ppt_h</p:attrName>
                                        </p:attrNameLst>
                                      </p:cBhvr>
                                      <p:tavLst>
                                        <p:tav tm="0">
                                          <p:val>
                                            <p:fltVal val="0"/>
                                          </p:val>
                                        </p:tav>
                                        <p:tav tm="100000">
                                          <p:val>
                                            <p:strVal val="#ppt_h"/>
                                          </p:val>
                                        </p:tav>
                                      </p:tavLst>
                                    </p:anim>
                                    <p:animEffect transition="in" filter="fade">
                                      <p:cBhvr>
                                        <p:cTn id="23" dur="500"/>
                                        <p:tgtEl>
                                          <p:spTgt spid="1024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2407"/>
                                        </p:tgtEl>
                                        <p:attrNameLst>
                                          <p:attrName>style.visibility</p:attrName>
                                        </p:attrNameLst>
                                      </p:cBhvr>
                                      <p:to>
                                        <p:strVal val="visible"/>
                                      </p:to>
                                    </p:set>
                                    <p:anim calcmode="lin" valueType="num">
                                      <p:cBhvr>
                                        <p:cTn id="28" dur="500" fill="hold"/>
                                        <p:tgtEl>
                                          <p:spTgt spid="102407"/>
                                        </p:tgtEl>
                                        <p:attrNameLst>
                                          <p:attrName>ppt_w</p:attrName>
                                        </p:attrNameLst>
                                      </p:cBhvr>
                                      <p:tavLst>
                                        <p:tav tm="0">
                                          <p:val>
                                            <p:fltVal val="0"/>
                                          </p:val>
                                        </p:tav>
                                        <p:tav tm="100000">
                                          <p:val>
                                            <p:strVal val="#ppt_w"/>
                                          </p:val>
                                        </p:tav>
                                      </p:tavLst>
                                    </p:anim>
                                    <p:anim calcmode="lin" valueType="num">
                                      <p:cBhvr>
                                        <p:cTn id="29" dur="500" fill="hold"/>
                                        <p:tgtEl>
                                          <p:spTgt spid="102407"/>
                                        </p:tgtEl>
                                        <p:attrNameLst>
                                          <p:attrName>ppt_h</p:attrName>
                                        </p:attrNameLst>
                                      </p:cBhvr>
                                      <p:tavLst>
                                        <p:tav tm="0">
                                          <p:val>
                                            <p:fltVal val="0"/>
                                          </p:val>
                                        </p:tav>
                                        <p:tav tm="100000">
                                          <p:val>
                                            <p:strVal val="#ppt_h"/>
                                          </p:val>
                                        </p:tav>
                                      </p:tavLst>
                                    </p:anim>
                                    <p:animEffect transition="in" filter="fade">
                                      <p:cBhvr>
                                        <p:cTn id="30" dur="500"/>
                                        <p:tgtEl>
                                          <p:spTgt spid="1024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2408"/>
                                        </p:tgtEl>
                                        <p:attrNameLst>
                                          <p:attrName>style.visibility</p:attrName>
                                        </p:attrNameLst>
                                      </p:cBhvr>
                                      <p:to>
                                        <p:strVal val="visible"/>
                                      </p:to>
                                    </p:set>
                                    <p:anim calcmode="lin" valueType="num">
                                      <p:cBhvr>
                                        <p:cTn id="35" dur="500" fill="hold"/>
                                        <p:tgtEl>
                                          <p:spTgt spid="102408"/>
                                        </p:tgtEl>
                                        <p:attrNameLst>
                                          <p:attrName>ppt_w</p:attrName>
                                        </p:attrNameLst>
                                      </p:cBhvr>
                                      <p:tavLst>
                                        <p:tav tm="0">
                                          <p:val>
                                            <p:fltVal val="0"/>
                                          </p:val>
                                        </p:tav>
                                        <p:tav tm="100000">
                                          <p:val>
                                            <p:strVal val="#ppt_w"/>
                                          </p:val>
                                        </p:tav>
                                      </p:tavLst>
                                    </p:anim>
                                    <p:anim calcmode="lin" valueType="num">
                                      <p:cBhvr>
                                        <p:cTn id="36" dur="500" fill="hold"/>
                                        <p:tgtEl>
                                          <p:spTgt spid="102408"/>
                                        </p:tgtEl>
                                        <p:attrNameLst>
                                          <p:attrName>ppt_h</p:attrName>
                                        </p:attrNameLst>
                                      </p:cBhvr>
                                      <p:tavLst>
                                        <p:tav tm="0">
                                          <p:val>
                                            <p:fltVal val="0"/>
                                          </p:val>
                                        </p:tav>
                                        <p:tav tm="100000">
                                          <p:val>
                                            <p:strVal val="#ppt_h"/>
                                          </p:val>
                                        </p:tav>
                                      </p:tavLst>
                                    </p:anim>
                                    <p:animEffect transition="in" filter="fade">
                                      <p:cBhvr>
                                        <p:cTn id="37" dur="500"/>
                                        <p:tgtEl>
                                          <p:spTgt spid="1024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2409"/>
                                        </p:tgtEl>
                                        <p:attrNameLst>
                                          <p:attrName>style.visibility</p:attrName>
                                        </p:attrNameLst>
                                      </p:cBhvr>
                                      <p:to>
                                        <p:strVal val="visible"/>
                                      </p:to>
                                    </p:set>
                                    <p:anim calcmode="lin" valueType="num">
                                      <p:cBhvr>
                                        <p:cTn id="42" dur="500" fill="hold"/>
                                        <p:tgtEl>
                                          <p:spTgt spid="102409"/>
                                        </p:tgtEl>
                                        <p:attrNameLst>
                                          <p:attrName>ppt_w</p:attrName>
                                        </p:attrNameLst>
                                      </p:cBhvr>
                                      <p:tavLst>
                                        <p:tav tm="0">
                                          <p:val>
                                            <p:fltVal val="0"/>
                                          </p:val>
                                        </p:tav>
                                        <p:tav tm="100000">
                                          <p:val>
                                            <p:strVal val="#ppt_w"/>
                                          </p:val>
                                        </p:tav>
                                      </p:tavLst>
                                    </p:anim>
                                    <p:anim calcmode="lin" valueType="num">
                                      <p:cBhvr>
                                        <p:cTn id="43" dur="500" fill="hold"/>
                                        <p:tgtEl>
                                          <p:spTgt spid="102409"/>
                                        </p:tgtEl>
                                        <p:attrNameLst>
                                          <p:attrName>ppt_h</p:attrName>
                                        </p:attrNameLst>
                                      </p:cBhvr>
                                      <p:tavLst>
                                        <p:tav tm="0">
                                          <p:val>
                                            <p:fltVal val="0"/>
                                          </p:val>
                                        </p:tav>
                                        <p:tav tm="100000">
                                          <p:val>
                                            <p:strVal val="#ppt_h"/>
                                          </p:val>
                                        </p:tav>
                                      </p:tavLst>
                                    </p:anim>
                                    <p:animEffect transition="in" filter="fade">
                                      <p:cBhvr>
                                        <p:cTn id="44" dur="500"/>
                                        <p:tgtEl>
                                          <p:spTgt spid="10240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2410"/>
                                        </p:tgtEl>
                                        <p:attrNameLst>
                                          <p:attrName>style.visibility</p:attrName>
                                        </p:attrNameLst>
                                      </p:cBhvr>
                                      <p:to>
                                        <p:strVal val="visible"/>
                                      </p:to>
                                    </p:set>
                                    <p:anim calcmode="lin" valueType="num">
                                      <p:cBhvr>
                                        <p:cTn id="49" dur="500" fill="hold"/>
                                        <p:tgtEl>
                                          <p:spTgt spid="102410"/>
                                        </p:tgtEl>
                                        <p:attrNameLst>
                                          <p:attrName>ppt_w</p:attrName>
                                        </p:attrNameLst>
                                      </p:cBhvr>
                                      <p:tavLst>
                                        <p:tav tm="0">
                                          <p:val>
                                            <p:fltVal val="0"/>
                                          </p:val>
                                        </p:tav>
                                        <p:tav tm="100000">
                                          <p:val>
                                            <p:strVal val="#ppt_w"/>
                                          </p:val>
                                        </p:tav>
                                      </p:tavLst>
                                    </p:anim>
                                    <p:anim calcmode="lin" valueType="num">
                                      <p:cBhvr>
                                        <p:cTn id="50" dur="500" fill="hold"/>
                                        <p:tgtEl>
                                          <p:spTgt spid="102410"/>
                                        </p:tgtEl>
                                        <p:attrNameLst>
                                          <p:attrName>ppt_h</p:attrName>
                                        </p:attrNameLst>
                                      </p:cBhvr>
                                      <p:tavLst>
                                        <p:tav tm="0">
                                          <p:val>
                                            <p:fltVal val="0"/>
                                          </p:val>
                                        </p:tav>
                                        <p:tav tm="100000">
                                          <p:val>
                                            <p:strVal val="#ppt_h"/>
                                          </p:val>
                                        </p:tav>
                                      </p:tavLst>
                                    </p:anim>
                                    <p:animEffect transition="in" filter="fade">
                                      <p:cBhvr>
                                        <p:cTn id="51"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p:bldP spid="102406" grpId="0"/>
      <p:bldP spid="102407" grpId="0"/>
      <p:bldP spid="102408" grpId="0"/>
      <p:bldP spid="102409" grpId="0"/>
      <p:bldP spid="1024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upersatu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04800"/>
            <a:ext cx="6600825"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15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1"/>
            <a:ext cx="28956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82776"/>
            <a:ext cx="28956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1905000"/>
            <a:ext cx="2743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3429000" y="8382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990000"/>
                </a:solidFill>
                <a:latin typeface="Times New Roman" panose="02020603050405020304" pitchFamily="18" charset="0"/>
              </a:rPr>
              <a:t>Supersaturated Sodium Acetate Solution</a:t>
            </a:r>
          </a:p>
        </p:txBody>
      </p:sp>
    </p:spTree>
    <p:extLst>
      <p:ext uri="{BB962C8B-B14F-4D97-AF65-F5344CB8AC3E}">
        <p14:creationId xmlns:p14="http://schemas.microsoft.com/office/powerpoint/2010/main" val="195058675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81200" y="152401"/>
            <a:ext cx="8229600" cy="411163"/>
          </a:xfrm>
        </p:spPr>
        <p:txBody>
          <a:bodyPr>
            <a:normAutofit fontScale="90000"/>
          </a:bodyPr>
          <a:lstStyle/>
          <a:p>
            <a:pPr eaLnBrk="1" hangingPunct="1"/>
            <a:r>
              <a:rPr lang="en-US" altLang="en-US" sz="3200" u="sng">
                <a:solidFill>
                  <a:srgbClr val="990000"/>
                </a:solidFill>
                <a:latin typeface="Times New Roman" panose="02020603050405020304" pitchFamily="18" charset="0"/>
              </a:rPr>
              <a:t>Factors that Affect Solubility</a:t>
            </a:r>
            <a:endParaRPr lang="en-US" altLang="en-US" sz="6000" b="1"/>
          </a:p>
        </p:txBody>
      </p:sp>
      <p:sp>
        <p:nvSpPr>
          <p:cNvPr id="45059" name="Rectangle 3"/>
          <p:cNvSpPr>
            <a:spLocks noGrp="1" noChangeArrowheads="1"/>
          </p:cNvSpPr>
          <p:nvPr>
            <p:ph type="body" idx="1"/>
          </p:nvPr>
        </p:nvSpPr>
        <p:spPr>
          <a:xfrm>
            <a:off x="1828800" y="685800"/>
            <a:ext cx="8229600" cy="2286000"/>
          </a:xfrm>
        </p:spPr>
        <p:txBody>
          <a:bodyPr/>
          <a:lstStyle/>
          <a:p>
            <a:pPr eaLnBrk="1" hangingPunct="1">
              <a:spcBef>
                <a:spcPct val="0"/>
              </a:spcBef>
              <a:spcAft>
                <a:spcPct val="50000"/>
              </a:spcAft>
              <a:buSzPct val="150000"/>
              <a:buFontTx/>
              <a:buNone/>
            </a:pPr>
            <a:r>
              <a:rPr lang="en-US" altLang="en-US" sz="2400" b="1" dirty="0">
                <a:latin typeface="Times New Roman" panose="02020603050405020304" pitchFamily="18" charset="0"/>
              </a:rPr>
              <a:t>1) </a:t>
            </a:r>
            <a:r>
              <a:rPr lang="en-US" altLang="en-US" sz="2400" b="1" u="sng" dirty="0">
                <a:latin typeface="Times New Roman" panose="02020603050405020304" pitchFamily="18" charset="0"/>
              </a:rPr>
              <a:t>Temperature</a:t>
            </a:r>
            <a:r>
              <a:rPr lang="en-US" altLang="en-US" sz="2400" b="1" dirty="0">
                <a:latin typeface="Times New Roman" panose="02020603050405020304" pitchFamily="18" charset="0"/>
              </a:rPr>
              <a:t>:</a:t>
            </a:r>
            <a:endParaRPr lang="en-US" altLang="en-US" sz="2400" dirty="0">
              <a:latin typeface="Times New Roman" panose="02020603050405020304" pitchFamily="18" charset="0"/>
            </a:endParaRPr>
          </a:p>
          <a:p>
            <a:pPr eaLnBrk="1" hangingPunct="1">
              <a:spcBef>
                <a:spcPct val="0"/>
              </a:spcBef>
              <a:spcAft>
                <a:spcPct val="50000"/>
              </a:spcAft>
              <a:buSzPct val="150000"/>
              <a:buFontTx/>
              <a:buNone/>
            </a:pPr>
            <a:r>
              <a:rPr lang="en-US" altLang="en-US" sz="2400" dirty="0">
                <a:latin typeface="Times New Roman" panose="02020603050405020304" pitchFamily="18" charset="0"/>
              </a:rPr>
              <a:t>	a) Gas dissolved in Liquid: As temperature_____ , solubility ______.</a:t>
            </a:r>
          </a:p>
          <a:p>
            <a:pPr eaLnBrk="1" hangingPunct="1">
              <a:spcBef>
                <a:spcPct val="0"/>
              </a:spcBef>
              <a:spcAft>
                <a:spcPct val="50000"/>
              </a:spcAft>
              <a:buSzPct val="150000"/>
              <a:buFontTx/>
              <a:buNone/>
            </a:pPr>
            <a:r>
              <a:rPr lang="en-US" altLang="en-US" sz="2400" i="1" dirty="0">
                <a:solidFill>
                  <a:srgbClr val="009900"/>
                </a:solidFill>
                <a:latin typeface="Times New Roman" panose="02020603050405020304" pitchFamily="18" charset="0"/>
              </a:rPr>
              <a:t>Examples</a:t>
            </a:r>
            <a:r>
              <a:rPr lang="en-US" altLang="en-US" sz="2400" dirty="0">
                <a:solidFill>
                  <a:srgbClr val="009900"/>
                </a:solidFill>
                <a:latin typeface="Times New Roman" panose="02020603050405020304" pitchFamily="18" charset="0"/>
              </a:rPr>
              <a:t>:</a:t>
            </a:r>
            <a:r>
              <a:rPr lang="en-US" altLang="en-US" sz="2400" dirty="0">
                <a:latin typeface="Times New Roman" panose="02020603050405020304" pitchFamily="18" charset="0"/>
              </a:rPr>
              <a:t>  O</a:t>
            </a:r>
            <a:r>
              <a:rPr lang="en-US" altLang="en-US" sz="2400" baseline="-25000" dirty="0">
                <a:latin typeface="Times New Roman" panose="02020603050405020304" pitchFamily="18" charset="0"/>
              </a:rPr>
              <a:t>2</a:t>
            </a:r>
            <a:r>
              <a:rPr lang="en-US" altLang="en-US" sz="2400" dirty="0">
                <a:latin typeface="Times New Roman" panose="02020603050405020304" pitchFamily="18" charset="0"/>
              </a:rPr>
              <a:t> in a fish tank…(________ water suffocates fish.)</a:t>
            </a:r>
          </a:p>
          <a:p>
            <a:pPr eaLnBrk="1" hangingPunct="1">
              <a:spcBef>
                <a:spcPct val="0"/>
              </a:spcBef>
              <a:spcAft>
                <a:spcPct val="50000"/>
              </a:spcAft>
              <a:buSzPct val="150000"/>
              <a:buFontTx/>
              <a:buNone/>
            </a:pPr>
            <a:r>
              <a:rPr lang="en-US" altLang="en-US" sz="2400" dirty="0">
                <a:latin typeface="Times New Roman" panose="02020603050405020304" pitchFamily="18" charset="0"/>
              </a:rPr>
              <a:t>		       CO</a:t>
            </a:r>
            <a:r>
              <a:rPr lang="en-US" altLang="en-US" sz="2400" baseline="-25000" dirty="0">
                <a:latin typeface="Times New Roman" panose="02020603050405020304" pitchFamily="18" charset="0"/>
              </a:rPr>
              <a:t>2</a:t>
            </a:r>
            <a:r>
              <a:rPr lang="en-US" altLang="en-US" sz="2400" dirty="0">
                <a:latin typeface="Times New Roman" panose="02020603050405020304" pitchFamily="18" charset="0"/>
              </a:rPr>
              <a:t> in soda… (_________ soda loses fizz.)</a:t>
            </a:r>
          </a:p>
        </p:txBody>
      </p:sp>
      <p:pic>
        <p:nvPicPr>
          <p:cNvPr id="45060" name="Picture 4" descr="Ozone_Solubility_Temper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3316288"/>
            <a:ext cx="50863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276601"/>
            <a:ext cx="3733800" cy="3457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6502" name="Text Box 6"/>
          <p:cNvSpPr txBox="1">
            <a:spLocks noChangeArrowheads="1"/>
          </p:cNvSpPr>
          <p:nvPr/>
        </p:nvSpPr>
        <p:spPr bwMode="auto">
          <a:xfrm>
            <a:off x="7010400" y="107649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a:solidFill>
                  <a:schemeClr val="accent2"/>
                </a:solidFill>
                <a:latin typeface="Times New Roman" panose="02020603050405020304" pitchFamily="18" charset="0"/>
              </a:rPr>
              <a:t>inc.</a:t>
            </a:r>
            <a:endParaRPr lang="en-US" altLang="en-US" sz="2400" dirty="0">
              <a:solidFill>
                <a:schemeClr val="accent2"/>
              </a:solidFill>
              <a:latin typeface="Times New Roman" panose="02020603050405020304" pitchFamily="18" charset="0"/>
            </a:endParaRPr>
          </a:p>
        </p:txBody>
      </p:sp>
      <p:sp>
        <p:nvSpPr>
          <p:cNvPr id="106503" name="Text Box 7"/>
          <p:cNvSpPr txBox="1">
            <a:spLocks noChangeArrowheads="1"/>
          </p:cNvSpPr>
          <p:nvPr/>
        </p:nvSpPr>
        <p:spPr bwMode="auto">
          <a:xfrm>
            <a:off x="1828800" y="148272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a:solidFill>
                  <a:schemeClr val="accent2"/>
                </a:solidFill>
                <a:latin typeface="Times New Roman" panose="02020603050405020304" pitchFamily="18" charset="0"/>
              </a:rPr>
              <a:t>dec.</a:t>
            </a:r>
            <a:endParaRPr lang="en-US" altLang="en-US" sz="2400" dirty="0">
              <a:solidFill>
                <a:schemeClr val="accent2"/>
              </a:solidFill>
              <a:latin typeface="Times New Roman" panose="02020603050405020304" pitchFamily="18" charset="0"/>
            </a:endParaRPr>
          </a:p>
        </p:txBody>
      </p:sp>
      <p:sp>
        <p:nvSpPr>
          <p:cNvPr id="106504" name="Text Box 8"/>
          <p:cNvSpPr txBox="1">
            <a:spLocks noChangeArrowheads="1"/>
          </p:cNvSpPr>
          <p:nvPr/>
        </p:nvSpPr>
        <p:spPr bwMode="auto">
          <a:xfrm>
            <a:off x="5334000" y="193992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latin typeface="Times New Roman" panose="02020603050405020304" pitchFamily="18" charset="0"/>
              </a:rPr>
              <a:t>Warm</a:t>
            </a:r>
          </a:p>
        </p:txBody>
      </p:sp>
      <p:sp>
        <p:nvSpPr>
          <p:cNvPr id="106505" name="Text Box 9"/>
          <p:cNvSpPr txBox="1">
            <a:spLocks noChangeArrowheads="1"/>
          </p:cNvSpPr>
          <p:nvPr/>
        </p:nvSpPr>
        <p:spPr bwMode="auto">
          <a:xfrm>
            <a:off x="5105400" y="245044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latin typeface="Times New Roman" panose="02020603050405020304" pitchFamily="18" charset="0"/>
              </a:rPr>
              <a:t>Warm</a:t>
            </a:r>
          </a:p>
        </p:txBody>
      </p:sp>
    </p:spTree>
    <p:extLst>
      <p:ext uri="{BB962C8B-B14F-4D97-AF65-F5344CB8AC3E}">
        <p14:creationId xmlns:p14="http://schemas.microsoft.com/office/powerpoint/2010/main" val="2922567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anim calcmode="lin" valueType="num">
                                      <p:cBhvr>
                                        <p:cTn id="7" dur="500" fill="hold"/>
                                        <p:tgtEl>
                                          <p:spTgt spid="106502"/>
                                        </p:tgtEl>
                                        <p:attrNameLst>
                                          <p:attrName>ppt_w</p:attrName>
                                        </p:attrNameLst>
                                      </p:cBhvr>
                                      <p:tavLst>
                                        <p:tav tm="0">
                                          <p:val>
                                            <p:fltVal val="0"/>
                                          </p:val>
                                        </p:tav>
                                        <p:tav tm="100000">
                                          <p:val>
                                            <p:strVal val="#ppt_w"/>
                                          </p:val>
                                        </p:tav>
                                      </p:tavLst>
                                    </p:anim>
                                    <p:anim calcmode="lin" valueType="num">
                                      <p:cBhvr>
                                        <p:cTn id="8" dur="500" fill="hold"/>
                                        <p:tgtEl>
                                          <p:spTgt spid="106502"/>
                                        </p:tgtEl>
                                        <p:attrNameLst>
                                          <p:attrName>ppt_h</p:attrName>
                                        </p:attrNameLst>
                                      </p:cBhvr>
                                      <p:tavLst>
                                        <p:tav tm="0">
                                          <p:val>
                                            <p:fltVal val="0"/>
                                          </p:val>
                                        </p:tav>
                                        <p:tav tm="100000">
                                          <p:val>
                                            <p:strVal val="#ppt_h"/>
                                          </p:val>
                                        </p:tav>
                                      </p:tavLst>
                                    </p:anim>
                                    <p:animEffect transition="in" filter="fade">
                                      <p:cBhvr>
                                        <p:cTn id="9" dur="500"/>
                                        <p:tgtEl>
                                          <p:spTgt spid="1065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6503"/>
                                        </p:tgtEl>
                                        <p:attrNameLst>
                                          <p:attrName>style.visibility</p:attrName>
                                        </p:attrNameLst>
                                      </p:cBhvr>
                                      <p:to>
                                        <p:strVal val="visible"/>
                                      </p:to>
                                    </p:set>
                                    <p:anim calcmode="lin" valueType="num">
                                      <p:cBhvr>
                                        <p:cTn id="14" dur="500" fill="hold"/>
                                        <p:tgtEl>
                                          <p:spTgt spid="106503"/>
                                        </p:tgtEl>
                                        <p:attrNameLst>
                                          <p:attrName>ppt_w</p:attrName>
                                        </p:attrNameLst>
                                      </p:cBhvr>
                                      <p:tavLst>
                                        <p:tav tm="0">
                                          <p:val>
                                            <p:fltVal val="0"/>
                                          </p:val>
                                        </p:tav>
                                        <p:tav tm="100000">
                                          <p:val>
                                            <p:strVal val="#ppt_w"/>
                                          </p:val>
                                        </p:tav>
                                      </p:tavLst>
                                    </p:anim>
                                    <p:anim calcmode="lin" valueType="num">
                                      <p:cBhvr>
                                        <p:cTn id="15" dur="500" fill="hold"/>
                                        <p:tgtEl>
                                          <p:spTgt spid="106503"/>
                                        </p:tgtEl>
                                        <p:attrNameLst>
                                          <p:attrName>ppt_h</p:attrName>
                                        </p:attrNameLst>
                                      </p:cBhvr>
                                      <p:tavLst>
                                        <p:tav tm="0">
                                          <p:val>
                                            <p:fltVal val="0"/>
                                          </p:val>
                                        </p:tav>
                                        <p:tav tm="100000">
                                          <p:val>
                                            <p:strVal val="#ppt_h"/>
                                          </p:val>
                                        </p:tav>
                                      </p:tavLst>
                                    </p:anim>
                                    <p:animEffect transition="in" filter="fade">
                                      <p:cBhvr>
                                        <p:cTn id="16" dur="500"/>
                                        <p:tgtEl>
                                          <p:spTgt spid="1065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6504"/>
                                        </p:tgtEl>
                                        <p:attrNameLst>
                                          <p:attrName>style.visibility</p:attrName>
                                        </p:attrNameLst>
                                      </p:cBhvr>
                                      <p:to>
                                        <p:strVal val="visible"/>
                                      </p:to>
                                    </p:set>
                                    <p:anim calcmode="lin" valueType="num">
                                      <p:cBhvr>
                                        <p:cTn id="21" dur="500" fill="hold"/>
                                        <p:tgtEl>
                                          <p:spTgt spid="106504"/>
                                        </p:tgtEl>
                                        <p:attrNameLst>
                                          <p:attrName>ppt_w</p:attrName>
                                        </p:attrNameLst>
                                      </p:cBhvr>
                                      <p:tavLst>
                                        <p:tav tm="0">
                                          <p:val>
                                            <p:fltVal val="0"/>
                                          </p:val>
                                        </p:tav>
                                        <p:tav tm="100000">
                                          <p:val>
                                            <p:strVal val="#ppt_w"/>
                                          </p:val>
                                        </p:tav>
                                      </p:tavLst>
                                    </p:anim>
                                    <p:anim calcmode="lin" valueType="num">
                                      <p:cBhvr>
                                        <p:cTn id="22" dur="500" fill="hold"/>
                                        <p:tgtEl>
                                          <p:spTgt spid="106504"/>
                                        </p:tgtEl>
                                        <p:attrNameLst>
                                          <p:attrName>ppt_h</p:attrName>
                                        </p:attrNameLst>
                                      </p:cBhvr>
                                      <p:tavLst>
                                        <p:tav tm="0">
                                          <p:val>
                                            <p:fltVal val="0"/>
                                          </p:val>
                                        </p:tav>
                                        <p:tav tm="100000">
                                          <p:val>
                                            <p:strVal val="#ppt_h"/>
                                          </p:val>
                                        </p:tav>
                                      </p:tavLst>
                                    </p:anim>
                                    <p:animEffect transition="in" filter="fade">
                                      <p:cBhvr>
                                        <p:cTn id="23" dur="500"/>
                                        <p:tgtEl>
                                          <p:spTgt spid="1065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6505"/>
                                        </p:tgtEl>
                                        <p:attrNameLst>
                                          <p:attrName>style.visibility</p:attrName>
                                        </p:attrNameLst>
                                      </p:cBhvr>
                                      <p:to>
                                        <p:strVal val="visible"/>
                                      </p:to>
                                    </p:set>
                                    <p:anim calcmode="lin" valueType="num">
                                      <p:cBhvr>
                                        <p:cTn id="28" dur="500" fill="hold"/>
                                        <p:tgtEl>
                                          <p:spTgt spid="106505"/>
                                        </p:tgtEl>
                                        <p:attrNameLst>
                                          <p:attrName>ppt_w</p:attrName>
                                        </p:attrNameLst>
                                      </p:cBhvr>
                                      <p:tavLst>
                                        <p:tav tm="0">
                                          <p:val>
                                            <p:fltVal val="0"/>
                                          </p:val>
                                        </p:tav>
                                        <p:tav tm="100000">
                                          <p:val>
                                            <p:strVal val="#ppt_w"/>
                                          </p:val>
                                        </p:tav>
                                      </p:tavLst>
                                    </p:anim>
                                    <p:anim calcmode="lin" valueType="num">
                                      <p:cBhvr>
                                        <p:cTn id="29" dur="500" fill="hold"/>
                                        <p:tgtEl>
                                          <p:spTgt spid="106505"/>
                                        </p:tgtEl>
                                        <p:attrNameLst>
                                          <p:attrName>ppt_h</p:attrName>
                                        </p:attrNameLst>
                                      </p:cBhvr>
                                      <p:tavLst>
                                        <p:tav tm="0">
                                          <p:val>
                                            <p:fltVal val="0"/>
                                          </p:val>
                                        </p:tav>
                                        <p:tav tm="100000">
                                          <p:val>
                                            <p:strVal val="#ppt_h"/>
                                          </p:val>
                                        </p:tav>
                                      </p:tavLst>
                                    </p:anim>
                                    <p:animEffect transition="in" filter="fade">
                                      <p:cBhvr>
                                        <p:cTn id="30" dur="500"/>
                                        <p:tgtEl>
                                          <p:spTgt spid="106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P spid="106503" grpId="0"/>
      <p:bldP spid="106504" grpId="0"/>
      <p:bldP spid="1065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152401"/>
            <a:ext cx="8229600" cy="411163"/>
          </a:xfrm>
        </p:spPr>
        <p:txBody>
          <a:bodyPr>
            <a:normAutofit fontScale="90000"/>
          </a:bodyPr>
          <a:lstStyle/>
          <a:p>
            <a:pPr eaLnBrk="1" hangingPunct="1"/>
            <a:r>
              <a:rPr lang="en-US" altLang="en-US" sz="3200" u="sng">
                <a:solidFill>
                  <a:srgbClr val="990000"/>
                </a:solidFill>
                <a:latin typeface="Times New Roman" panose="02020603050405020304" pitchFamily="18" charset="0"/>
              </a:rPr>
              <a:t>Factors that Affect Solubility: Temperature</a:t>
            </a:r>
            <a:endParaRPr lang="en-US" altLang="en-US" sz="6000" b="1"/>
          </a:p>
        </p:txBody>
      </p:sp>
      <p:sp>
        <p:nvSpPr>
          <p:cNvPr id="47107" name="Rectangle 3"/>
          <p:cNvSpPr>
            <a:spLocks noGrp="1" noChangeArrowheads="1"/>
          </p:cNvSpPr>
          <p:nvPr>
            <p:ph type="body" idx="1"/>
          </p:nvPr>
        </p:nvSpPr>
        <p:spPr>
          <a:xfrm>
            <a:off x="1828800" y="685800"/>
            <a:ext cx="8229600" cy="1676400"/>
          </a:xfrm>
        </p:spPr>
        <p:txBody>
          <a:bodyPr/>
          <a:lstStyle/>
          <a:p>
            <a:pPr eaLnBrk="1" hangingPunct="1">
              <a:spcBef>
                <a:spcPct val="0"/>
              </a:spcBef>
              <a:spcAft>
                <a:spcPct val="50000"/>
              </a:spcAft>
              <a:buSzPct val="150000"/>
              <a:buFontTx/>
              <a:buNone/>
            </a:pPr>
            <a:r>
              <a:rPr lang="en-US" altLang="en-US" sz="2400">
                <a:latin typeface="Times New Roman" panose="02020603050405020304" pitchFamily="18" charset="0"/>
              </a:rPr>
              <a:t>b) Solid dissolved in Liquid: As temperature ______ , solubility “generally” ________________.  </a:t>
            </a:r>
          </a:p>
          <a:p>
            <a:pPr eaLnBrk="1" hangingPunct="1">
              <a:spcBef>
                <a:spcPct val="0"/>
              </a:spcBef>
              <a:spcAft>
                <a:spcPct val="50000"/>
              </a:spcAft>
              <a:buSzPct val="150000"/>
              <a:buFontTx/>
              <a:buNone/>
            </a:pPr>
            <a:r>
              <a:rPr lang="en-US" altLang="en-US" sz="2400" i="1">
                <a:solidFill>
                  <a:srgbClr val="009900"/>
                </a:solidFill>
                <a:latin typeface="Times New Roman" panose="02020603050405020304" pitchFamily="18" charset="0"/>
              </a:rPr>
              <a:t>Example</a:t>
            </a:r>
            <a:r>
              <a:rPr lang="en-US" altLang="en-US" sz="2400">
                <a:solidFill>
                  <a:srgbClr val="009900"/>
                </a:solidFill>
                <a:latin typeface="Times New Roman" panose="02020603050405020304" pitchFamily="18" charset="0"/>
              </a:rPr>
              <a:t>:</a:t>
            </a:r>
            <a:r>
              <a:rPr lang="en-US" altLang="en-US" sz="2400">
                <a:latin typeface="Times New Roman" panose="02020603050405020304" pitchFamily="18" charset="0"/>
              </a:rPr>
              <a:t> sugar in hot tea </a:t>
            </a:r>
            <a:r>
              <a:rPr lang="en-US" altLang="en-US" sz="2400" u="sng">
                <a:latin typeface="Times New Roman" panose="02020603050405020304" pitchFamily="18" charset="0"/>
              </a:rPr>
              <a:t>vs.</a:t>
            </a:r>
            <a:r>
              <a:rPr lang="en-US" altLang="en-US" sz="2400">
                <a:latin typeface="Times New Roman" panose="02020603050405020304" pitchFamily="18" charset="0"/>
              </a:rPr>
              <a:t> sugar in iced tea</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62201"/>
            <a:ext cx="7010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5"/>
          <p:cNvSpPr txBox="1">
            <a:spLocks noChangeArrowheads="1"/>
          </p:cNvSpPr>
          <p:nvPr/>
        </p:nvSpPr>
        <p:spPr bwMode="auto">
          <a:xfrm>
            <a:off x="7010400" y="685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inc.</a:t>
            </a:r>
          </a:p>
        </p:txBody>
      </p:sp>
      <p:sp>
        <p:nvSpPr>
          <p:cNvPr id="107526" name="Text Box 6"/>
          <p:cNvSpPr txBox="1">
            <a:spLocks noChangeArrowheads="1"/>
          </p:cNvSpPr>
          <p:nvPr/>
        </p:nvSpPr>
        <p:spPr bwMode="auto">
          <a:xfrm>
            <a:off x="3962400" y="914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latin typeface="Times New Roman" panose="02020603050405020304" pitchFamily="18" charset="0"/>
              </a:rPr>
              <a:t>increases</a:t>
            </a:r>
          </a:p>
        </p:txBody>
      </p:sp>
    </p:spTree>
    <p:extLst>
      <p:ext uri="{BB962C8B-B14F-4D97-AF65-F5344CB8AC3E}">
        <p14:creationId xmlns:p14="http://schemas.microsoft.com/office/powerpoint/2010/main" val="6193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p:cTn id="7" dur="500" fill="hold"/>
                                        <p:tgtEl>
                                          <p:spTgt spid="107525"/>
                                        </p:tgtEl>
                                        <p:attrNameLst>
                                          <p:attrName>ppt_w</p:attrName>
                                        </p:attrNameLst>
                                      </p:cBhvr>
                                      <p:tavLst>
                                        <p:tav tm="0">
                                          <p:val>
                                            <p:fltVal val="0"/>
                                          </p:val>
                                        </p:tav>
                                        <p:tav tm="100000">
                                          <p:val>
                                            <p:strVal val="#ppt_w"/>
                                          </p:val>
                                        </p:tav>
                                      </p:tavLst>
                                    </p:anim>
                                    <p:anim calcmode="lin" valueType="num">
                                      <p:cBhvr>
                                        <p:cTn id="8" dur="500" fill="hold"/>
                                        <p:tgtEl>
                                          <p:spTgt spid="107525"/>
                                        </p:tgtEl>
                                        <p:attrNameLst>
                                          <p:attrName>ppt_h</p:attrName>
                                        </p:attrNameLst>
                                      </p:cBhvr>
                                      <p:tavLst>
                                        <p:tav tm="0">
                                          <p:val>
                                            <p:fltVal val="0"/>
                                          </p:val>
                                        </p:tav>
                                        <p:tav tm="100000">
                                          <p:val>
                                            <p:strVal val="#ppt_h"/>
                                          </p:val>
                                        </p:tav>
                                      </p:tavLst>
                                    </p:anim>
                                    <p:animEffect transition="in" filter="fade">
                                      <p:cBhvr>
                                        <p:cTn id="9" dur="500"/>
                                        <p:tgtEl>
                                          <p:spTgt spid="1075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7526"/>
                                        </p:tgtEl>
                                        <p:attrNameLst>
                                          <p:attrName>style.visibility</p:attrName>
                                        </p:attrNameLst>
                                      </p:cBhvr>
                                      <p:to>
                                        <p:strVal val="visible"/>
                                      </p:to>
                                    </p:set>
                                    <p:anim calcmode="lin" valueType="num">
                                      <p:cBhvr>
                                        <p:cTn id="14" dur="500" fill="hold"/>
                                        <p:tgtEl>
                                          <p:spTgt spid="107526"/>
                                        </p:tgtEl>
                                        <p:attrNameLst>
                                          <p:attrName>ppt_w</p:attrName>
                                        </p:attrNameLst>
                                      </p:cBhvr>
                                      <p:tavLst>
                                        <p:tav tm="0">
                                          <p:val>
                                            <p:fltVal val="0"/>
                                          </p:val>
                                        </p:tav>
                                        <p:tav tm="100000">
                                          <p:val>
                                            <p:strVal val="#ppt_w"/>
                                          </p:val>
                                        </p:tav>
                                      </p:tavLst>
                                    </p:anim>
                                    <p:anim calcmode="lin" valueType="num">
                                      <p:cBhvr>
                                        <p:cTn id="15" dur="500" fill="hold"/>
                                        <p:tgtEl>
                                          <p:spTgt spid="107526"/>
                                        </p:tgtEl>
                                        <p:attrNameLst>
                                          <p:attrName>ppt_h</p:attrName>
                                        </p:attrNameLst>
                                      </p:cBhvr>
                                      <p:tavLst>
                                        <p:tav tm="0">
                                          <p:val>
                                            <p:fltVal val="0"/>
                                          </p:val>
                                        </p:tav>
                                        <p:tav tm="100000">
                                          <p:val>
                                            <p:strVal val="#ppt_h"/>
                                          </p:val>
                                        </p:tav>
                                      </p:tavLst>
                                    </p:anim>
                                    <p:animEffect transition="in" filter="fade">
                                      <p:cBhvr>
                                        <p:cTn id="16"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1075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162800" y="1752600"/>
            <a:ext cx="3048000" cy="2971800"/>
          </a:xfrm>
        </p:spPr>
        <p:txBody>
          <a:bodyPr/>
          <a:lstStyle/>
          <a:p>
            <a:pPr eaLnBrk="1" hangingPunct="1"/>
            <a:r>
              <a:rPr lang="en-US" altLang="en-US" sz="3200" u="sng">
                <a:solidFill>
                  <a:srgbClr val="990000"/>
                </a:solidFill>
                <a:latin typeface="Times New Roman" panose="02020603050405020304" pitchFamily="18" charset="0"/>
              </a:rPr>
              <a:t>Factors that Affect Solubility: Temperature</a:t>
            </a:r>
            <a:endParaRPr lang="en-US" altLang="en-US" sz="3200" b="1"/>
          </a:p>
        </p:txBody>
      </p:sp>
      <p:pic>
        <p:nvPicPr>
          <p:cNvPr id="49155" name="Picture 3" descr="sol_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0"/>
            <a:ext cx="5365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Line 4"/>
          <p:cNvSpPr>
            <a:spLocks noChangeShapeType="1"/>
          </p:cNvSpPr>
          <p:nvPr/>
        </p:nvSpPr>
        <p:spPr bwMode="auto">
          <a:xfrm flipV="1">
            <a:off x="5638800" y="5181600"/>
            <a:ext cx="2057400" cy="381000"/>
          </a:xfrm>
          <a:prstGeom prst="line">
            <a:avLst/>
          </a:prstGeom>
          <a:noFill/>
          <a:ln w="5715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7" name="Text Box 5"/>
          <p:cNvSpPr txBox="1">
            <a:spLocks noChangeArrowheads="1"/>
          </p:cNvSpPr>
          <p:nvPr/>
        </p:nvSpPr>
        <p:spPr bwMode="auto">
          <a:xfrm>
            <a:off x="7696200" y="4953000"/>
            <a:ext cx="2819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latin typeface="Times New Roman" panose="02020603050405020304" pitchFamily="18" charset="0"/>
              </a:rPr>
              <a:t>(abnormal behavior)</a:t>
            </a:r>
          </a:p>
        </p:txBody>
      </p:sp>
    </p:spTree>
    <p:extLst>
      <p:ext uri="{BB962C8B-B14F-4D97-AF65-F5344CB8AC3E}">
        <p14:creationId xmlns:p14="http://schemas.microsoft.com/office/powerpoint/2010/main" val="627581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152401"/>
            <a:ext cx="8229600" cy="411163"/>
          </a:xfrm>
        </p:spPr>
        <p:txBody>
          <a:bodyPr>
            <a:normAutofit fontScale="90000"/>
          </a:bodyPr>
          <a:lstStyle/>
          <a:p>
            <a:pPr eaLnBrk="1" hangingPunct="1"/>
            <a:r>
              <a:rPr lang="en-US" altLang="en-US" sz="3200" u="sng">
                <a:solidFill>
                  <a:srgbClr val="990000"/>
                </a:solidFill>
                <a:latin typeface="Times New Roman" panose="02020603050405020304" pitchFamily="18" charset="0"/>
              </a:rPr>
              <a:t>Factors that Affect Solubility</a:t>
            </a:r>
            <a:endParaRPr lang="en-US" altLang="en-US" sz="6000" b="1"/>
          </a:p>
        </p:txBody>
      </p:sp>
      <p:sp>
        <p:nvSpPr>
          <p:cNvPr id="51203" name="Rectangle 3"/>
          <p:cNvSpPr>
            <a:spLocks noGrp="1" noChangeArrowheads="1"/>
          </p:cNvSpPr>
          <p:nvPr>
            <p:ph type="body" idx="1"/>
          </p:nvPr>
        </p:nvSpPr>
        <p:spPr>
          <a:xfrm>
            <a:off x="1828800" y="685800"/>
            <a:ext cx="8686800" cy="1905000"/>
          </a:xfrm>
        </p:spPr>
        <p:txBody>
          <a:bodyPr>
            <a:normAutofit lnSpcReduction="10000"/>
          </a:bodyPr>
          <a:lstStyle/>
          <a:p>
            <a:pPr eaLnBrk="1" hangingPunct="1">
              <a:spcBef>
                <a:spcPct val="0"/>
              </a:spcBef>
              <a:spcAft>
                <a:spcPct val="50000"/>
              </a:spcAft>
              <a:buSzPct val="150000"/>
              <a:buFontTx/>
              <a:buNone/>
            </a:pPr>
            <a:r>
              <a:rPr lang="en-US" altLang="en-US" sz="2400" b="1">
                <a:latin typeface="Times New Roman" panose="02020603050405020304" pitchFamily="18" charset="0"/>
              </a:rPr>
              <a:t>2) </a:t>
            </a:r>
            <a:r>
              <a:rPr lang="en-US" altLang="en-US" sz="2400" b="1" u="sng">
                <a:latin typeface="Times New Roman" panose="02020603050405020304" pitchFamily="18" charset="0"/>
              </a:rPr>
              <a:t>Pressure</a:t>
            </a:r>
            <a:r>
              <a:rPr lang="en-US" altLang="en-US" sz="2400" b="1">
                <a:latin typeface="Times New Roman" panose="02020603050405020304" pitchFamily="18" charset="0"/>
              </a:rPr>
              <a:t>:</a:t>
            </a:r>
            <a:endParaRPr lang="en-US" altLang="en-US" sz="2400">
              <a:latin typeface="Times New Roman" panose="02020603050405020304" pitchFamily="18" charset="0"/>
            </a:endParaRPr>
          </a:p>
          <a:p>
            <a:pPr eaLnBrk="1" hangingPunct="1">
              <a:spcBef>
                <a:spcPct val="0"/>
              </a:spcBef>
              <a:spcAft>
                <a:spcPct val="50000"/>
              </a:spcAft>
              <a:buSzPct val="150000"/>
              <a:buFontTx/>
              <a:buNone/>
            </a:pPr>
            <a:r>
              <a:rPr lang="en-US" altLang="en-US" sz="2400">
                <a:latin typeface="Times New Roman" panose="02020603050405020304" pitchFamily="18" charset="0"/>
              </a:rPr>
              <a:t>	a) Gas dissolved in Liquid: As pressure _____ , solubility ______.</a:t>
            </a:r>
          </a:p>
          <a:p>
            <a:pPr eaLnBrk="1" hangingPunct="1">
              <a:spcBef>
                <a:spcPct val="0"/>
              </a:spcBef>
              <a:spcAft>
                <a:spcPct val="50000"/>
              </a:spcAft>
              <a:buSzPct val="150000"/>
              <a:buFontTx/>
              <a:buNone/>
            </a:pPr>
            <a:r>
              <a:rPr lang="en-US" altLang="en-US" sz="2400" i="1">
                <a:solidFill>
                  <a:srgbClr val="009900"/>
                </a:solidFill>
                <a:latin typeface="Times New Roman" panose="02020603050405020304" pitchFamily="18" charset="0"/>
              </a:rPr>
              <a:t>Examples</a:t>
            </a:r>
            <a:r>
              <a:rPr lang="en-US" altLang="en-US" sz="2400">
                <a:solidFill>
                  <a:srgbClr val="009900"/>
                </a:solidFill>
                <a:latin typeface="Times New Roman" panose="02020603050405020304" pitchFamily="18" charset="0"/>
              </a:rPr>
              <a:t>:</a:t>
            </a:r>
            <a:r>
              <a:rPr lang="en-US" altLang="en-US" sz="2400">
                <a:latin typeface="Times New Roman" panose="02020603050405020304" pitchFamily="18" charset="0"/>
              </a:rPr>
              <a:t> CO</a:t>
            </a:r>
            <a:r>
              <a:rPr lang="en-US" altLang="en-US" sz="2400" baseline="-25000">
                <a:latin typeface="Times New Roman" panose="02020603050405020304" pitchFamily="18" charset="0"/>
              </a:rPr>
              <a:t>2</a:t>
            </a:r>
            <a:r>
              <a:rPr lang="en-US" altLang="en-US" sz="2400">
                <a:latin typeface="Times New Roman" panose="02020603050405020304" pitchFamily="18" charset="0"/>
              </a:rPr>
              <a:t> in soda: (made under _______ pressure)</a:t>
            </a:r>
          </a:p>
          <a:p>
            <a:pPr lvl="1" eaLnBrk="1" hangingPunct="1">
              <a:spcBef>
                <a:spcPct val="0"/>
              </a:spcBef>
              <a:spcAft>
                <a:spcPct val="50000"/>
              </a:spcAft>
              <a:buSzPct val="150000"/>
              <a:buFontTx/>
              <a:buNone/>
            </a:pPr>
            <a:r>
              <a:rPr lang="en-US" altLang="en-US">
                <a:latin typeface="Times New Roman" panose="02020603050405020304" pitchFamily="18" charset="0"/>
              </a:rPr>
              <a:t> 		</a:t>
            </a:r>
            <a:endParaRPr lang="en-US" altLang="en-US" sz="3500">
              <a:latin typeface="Times New Roman" panose="02020603050405020304" pitchFamily="18" charset="0"/>
            </a:endParaRPr>
          </a:p>
        </p:txBody>
      </p:sp>
      <p:pic>
        <p:nvPicPr>
          <p:cNvPr id="51204" name="Picture 4" descr="17gas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76" y="2362200"/>
            <a:ext cx="41370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5"/>
          <p:cNvSpPr txBox="1">
            <a:spLocks noChangeArrowheads="1"/>
          </p:cNvSpPr>
          <p:nvPr/>
        </p:nvSpPr>
        <p:spPr bwMode="auto">
          <a:xfrm>
            <a:off x="6629400" y="104315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a:solidFill>
                  <a:schemeClr val="accent2"/>
                </a:solidFill>
                <a:latin typeface="Times New Roman" panose="02020603050405020304" pitchFamily="18" charset="0"/>
              </a:rPr>
              <a:t>inc.</a:t>
            </a:r>
            <a:endParaRPr lang="en-US" altLang="en-US" sz="2400" dirty="0">
              <a:solidFill>
                <a:schemeClr val="accent2"/>
              </a:solidFill>
              <a:latin typeface="Times New Roman" panose="02020603050405020304" pitchFamily="18" charset="0"/>
            </a:endParaRPr>
          </a:p>
        </p:txBody>
      </p:sp>
      <p:sp>
        <p:nvSpPr>
          <p:cNvPr id="109574" name="Text Box 6"/>
          <p:cNvSpPr txBox="1">
            <a:spLocks noChangeArrowheads="1"/>
          </p:cNvSpPr>
          <p:nvPr/>
        </p:nvSpPr>
        <p:spPr bwMode="auto">
          <a:xfrm>
            <a:off x="9296400" y="1043152"/>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a:solidFill>
                  <a:schemeClr val="accent2"/>
                </a:solidFill>
                <a:latin typeface="Times New Roman" panose="02020603050405020304" pitchFamily="18" charset="0"/>
              </a:rPr>
              <a:t>inc.</a:t>
            </a:r>
            <a:endParaRPr lang="en-US" altLang="en-US" sz="2400" dirty="0">
              <a:solidFill>
                <a:schemeClr val="accent2"/>
              </a:solidFill>
              <a:latin typeface="Times New Roman" panose="02020603050405020304" pitchFamily="18" charset="0"/>
            </a:endParaRPr>
          </a:p>
        </p:txBody>
      </p:sp>
      <p:sp>
        <p:nvSpPr>
          <p:cNvPr id="109575" name="Text Box 7"/>
          <p:cNvSpPr txBox="1">
            <a:spLocks noChangeArrowheads="1"/>
          </p:cNvSpPr>
          <p:nvPr/>
        </p:nvSpPr>
        <p:spPr bwMode="auto">
          <a:xfrm>
            <a:off x="6161088" y="150035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latin typeface="Times New Roman" panose="02020603050405020304" pitchFamily="18" charset="0"/>
              </a:rPr>
              <a:t>high</a:t>
            </a:r>
          </a:p>
        </p:txBody>
      </p:sp>
    </p:spTree>
    <p:extLst>
      <p:ext uri="{BB962C8B-B14F-4D97-AF65-F5344CB8AC3E}">
        <p14:creationId xmlns:p14="http://schemas.microsoft.com/office/powerpoint/2010/main" val="314874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ppt_w</p:attrName>
                                        </p:attrNameLst>
                                      </p:cBhvr>
                                      <p:tavLst>
                                        <p:tav tm="0">
                                          <p:val>
                                            <p:fltVal val="0"/>
                                          </p:val>
                                        </p:tav>
                                        <p:tav tm="100000">
                                          <p:val>
                                            <p:strVal val="#ppt_w"/>
                                          </p:val>
                                        </p:tav>
                                      </p:tavLst>
                                    </p:anim>
                                    <p:anim calcmode="lin" valueType="num">
                                      <p:cBhvr>
                                        <p:cTn id="8" dur="500" fill="hold"/>
                                        <p:tgtEl>
                                          <p:spTgt spid="109573"/>
                                        </p:tgtEl>
                                        <p:attrNameLst>
                                          <p:attrName>ppt_h</p:attrName>
                                        </p:attrNameLst>
                                      </p:cBhvr>
                                      <p:tavLst>
                                        <p:tav tm="0">
                                          <p:val>
                                            <p:fltVal val="0"/>
                                          </p:val>
                                        </p:tav>
                                        <p:tav tm="100000">
                                          <p:val>
                                            <p:strVal val="#ppt_h"/>
                                          </p:val>
                                        </p:tav>
                                      </p:tavLst>
                                    </p:anim>
                                    <p:animEffect transition="in" filter="fade">
                                      <p:cBhvr>
                                        <p:cTn id="9" dur="500"/>
                                        <p:tgtEl>
                                          <p:spTgt spid="1095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9574"/>
                                        </p:tgtEl>
                                        <p:attrNameLst>
                                          <p:attrName>style.visibility</p:attrName>
                                        </p:attrNameLst>
                                      </p:cBhvr>
                                      <p:to>
                                        <p:strVal val="visible"/>
                                      </p:to>
                                    </p:set>
                                    <p:anim calcmode="lin" valueType="num">
                                      <p:cBhvr>
                                        <p:cTn id="14" dur="500" fill="hold"/>
                                        <p:tgtEl>
                                          <p:spTgt spid="109574"/>
                                        </p:tgtEl>
                                        <p:attrNameLst>
                                          <p:attrName>ppt_w</p:attrName>
                                        </p:attrNameLst>
                                      </p:cBhvr>
                                      <p:tavLst>
                                        <p:tav tm="0">
                                          <p:val>
                                            <p:fltVal val="0"/>
                                          </p:val>
                                        </p:tav>
                                        <p:tav tm="100000">
                                          <p:val>
                                            <p:strVal val="#ppt_w"/>
                                          </p:val>
                                        </p:tav>
                                      </p:tavLst>
                                    </p:anim>
                                    <p:anim calcmode="lin" valueType="num">
                                      <p:cBhvr>
                                        <p:cTn id="15" dur="500" fill="hold"/>
                                        <p:tgtEl>
                                          <p:spTgt spid="109574"/>
                                        </p:tgtEl>
                                        <p:attrNameLst>
                                          <p:attrName>ppt_h</p:attrName>
                                        </p:attrNameLst>
                                      </p:cBhvr>
                                      <p:tavLst>
                                        <p:tav tm="0">
                                          <p:val>
                                            <p:fltVal val="0"/>
                                          </p:val>
                                        </p:tav>
                                        <p:tav tm="100000">
                                          <p:val>
                                            <p:strVal val="#ppt_h"/>
                                          </p:val>
                                        </p:tav>
                                      </p:tavLst>
                                    </p:anim>
                                    <p:animEffect transition="in" filter="fade">
                                      <p:cBhvr>
                                        <p:cTn id="16" dur="500"/>
                                        <p:tgtEl>
                                          <p:spTgt spid="1095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9575"/>
                                        </p:tgtEl>
                                        <p:attrNameLst>
                                          <p:attrName>style.visibility</p:attrName>
                                        </p:attrNameLst>
                                      </p:cBhvr>
                                      <p:to>
                                        <p:strVal val="visible"/>
                                      </p:to>
                                    </p:set>
                                    <p:anim calcmode="lin" valueType="num">
                                      <p:cBhvr>
                                        <p:cTn id="21" dur="500" fill="hold"/>
                                        <p:tgtEl>
                                          <p:spTgt spid="109575"/>
                                        </p:tgtEl>
                                        <p:attrNameLst>
                                          <p:attrName>ppt_w</p:attrName>
                                        </p:attrNameLst>
                                      </p:cBhvr>
                                      <p:tavLst>
                                        <p:tav tm="0">
                                          <p:val>
                                            <p:fltVal val="0"/>
                                          </p:val>
                                        </p:tav>
                                        <p:tav tm="100000">
                                          <p:val>
                                            <p:strVal val="#ppt_w"/>
                                          </p:val>
                                        </p:tav>
                                      </p:tavLst>
                                    </p:anim>
                                    <p:anim calcmode="lin" valueType="num">
                                      <p:cBhvr>
                                        <p:cTn id="22" dur="500" fill="hold"/>
                                        <p:tgtEl>
                                          <p:spTgt spid="109575"/>
                                        </p:tgtEl>
                                        <p:attrNameLst>
                                          <p:attrName>ppt_h</p:attrName>
                                        </p:attrNameLst>
                                      </p:cBhvr>
                                      <p:tavLst>
                                        <p:tav tm="0">
                                          <p:val>
                                            <p:fltVal val="0"/>
                                          </p:val>
                                        </p:tav>
                                        <p:tav tm="100000">
                                          <p:val>
                                            <p:strVal val="#ppt_h"/>
                                          </p:val>
                                        </p:tav>
                                      </p:tavLst>
                                    </p:anim>
                                    <p:animEffect transition="in" filter="fade">
                                      <p:cBhvr>
                                        <p:cTn id="23" dur="500"/>
                                        <p:tgtEl>
                                          <p:spTgt spid="109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P spid="109574" grpId="0"/>
      <p:bldP spid="1095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152401"/>
            <a:ext cx="8229600" cy="411163"/>
          </a:xfrm>
        </p:spPr>
        <p:txBody>
          <a:bodyPr>
            <a:normAutofit fontScale="90000"/>
          </a:bodyPr>
          <a:lstStyle/>
          <a:p>
            <a:pPr eaLnBrk="1" hangingPunct="1"/>
            <a:r>
              <a:rPr lang="en-US" altLang="en-US" sz="3200" u="sng">
                <a:solidFill>
                  <a:srgbClr val="990000"/>
                </a:solidFill>
                <a:latin typeface="Times New Roman" panose="02020603050405020304" pitchFamily="18" charset="0"/>
              </a:rPr>
              <a:t>Factors that Affect Solubility: Pressure</a:t>
            </a:r>
            <a:endParaRPr lang="en-US" altLang="en-US" sz="6000" b="1"/>
          </a:p>
        </p:txBody>
      </p:sp>
      <p:sp>
        <p:nvSpPr>
          <p:cNvPr id="53251" name="Rectangle 3"/>
          <p:cNvSpPr>
            <a:spLocks noGrp="1" noChangeArrowheads="1"/>
          </p:cNvSpPr>
          <p:nvPr>
            <p:ph type="body" idx="1"/>
          </p:nvPr>
        </p:nvSpPr>
        <p:spPr>
          <a:xfrm>
            <a:off x="1676400" y="685800"/>
            <a:ext cx="8839200" cy="4724400"/>
          </a:xfrm>
        </p:spPr>
        <p:txBody>
          <a:bodyPr/>
          <a:lstStyle/>
          <a:p>
            <a:pPr eaLnBrk="1" hangingPunct="1">
              <a:spcBef>
                <a:spcPct val="0"/>
              </a:spcBef>
              <a:spcAft>
                <a:spcPct val="50000"/>
              </a:spcAft>
              <a:buSzPct val="150000"/>
              <a:buFontTx/>
              <a:buNone/>
            </a:pPr>
            <a:r>
              <a:rPr lang="en-US" altLang="en-US" sz="2400" dirty="0">
                <a:latin typeface="Times New Roman" panose="02020603050405020304" pitchFamily="18" charset="0"/>
              </a:rPr>
              <a:t>    b) Solid dissolved in Liquid: As pressure ___________ , solubility ______ ______ _____________!!</a:t>
            </a:r>
          </a:p>
          <a:p>
            <a:pPr eaLnBrk="1" hangingPunct="1">
              <a:spcBef>
                <a:spcPct val="0"/>
              </a:spcBef>
              <a:spcAft>
                <a:spcPct val="50000"/>
              </a:spcAft>
              <a:buSzPct val="150000"/>
            </a:pPr>
            <a:r>
              <a:rPr lang="en-US" altLang="en-US" sz="2400" dirty="0">
                <a:latin typeface="Times New Roman" panose="02020603050405020304" pitchFamily="18" charset="0"/>
              </a:rPr>
              <a:t>Since you cannot compress either a solid or a liquid, pressure has ____ effect on the solubility!</a:t>
            </a:r>
          </a:p>
          <a:p>
            <a:pPr algn="ctr" eaLnBrk="1" hangingPunct="1">
              <a:spcBef>
                <a:spcPct val="0"/>
              </a:spcBef>
              <a:spcAft>
                <a:spcPct val="50000"/>
              </a:spcAft>
              <a:buSzPct val="150000"/>
              <a:buFontTx/>
              <a:buNone/>
            </a:pPr>
            <a:r>
              <a:rPr lang="en-US" altLang="en-US" sz="2400" dirty="0">
                <a:latin typeface="Times New Roman" panose="02020603050405020304" pitchFamily="18" charset="0"/>
              </a:rPr>
              <a:t>- - - - - - - - - - - - - - - - - - - - - - - - - - - - - - - - - - - - - - - - - - - - - - - - - </a:t>
            </a:r>
          </a:p>
        </p:txBody>
      </p:sp>
      <p:sp>
        <p:nvSpPr>
          <p:cNvPr id="114692" name="Text Box 4"/>
          <p:cNvSpPr txBox="1">
            <a:spLocks noChangeArrowheads="1"/>
          </p:cNvSpPr>
          <p:nvPr/>
        </p:nvSpPr>
        <p:spPr bwMode="auto">
          <a:xfrm>
            <a:off x="7010400" y="685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a:solidFill>
                  <a:schemeClr val="accent2"/>
                </a:solidFill>
                <a:latin typeface="Times New Roman" panose="02020603050405020304" pitchFamily="18" charset="0"/>
              </a:rPr>
              <a:t>inc.</a:t>
            </a:r>
            <a:endParaRPr lang="en-US" altLang="en-US" sz="2400" dirty="0">
              <a:solidFill>
                <a:schemeClr val="accent2"/>
              </a:solidFill>
              <a:latin typeface="Times New Roman" panose="02020603050405020304" pitchFamily="18" charset="0"/>
            </a:endParaRPr>
          </a:p>
        </p:txBody>
      </p:sp>
      <p:sp>
        <p:nvSpPr>
          <p:cNvPr id="114693" name="Text Box 5"/>
          <p:cNvSpPr txBox="1">
            <a:spLocks noChangeArrowheads="1"/>
          </p:cNvSpPr>
          <p:nvPr/>
        </p:nvSpPr>
        <p:spPr bwMode="auto">
          <a:xfrm>
            <a:off x="2209800" y="98534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solidFill>
                  <a:schemeClr val="accent2"/>
                </a:solidFill>
                <a:latin typeface="Times New Roman" panose="02020603050405020304" pitchFamily="18" charset="0"/>
              </a:rPr>
              <a:t>does       not         change</a:t>
            </a:r>
          </a:p>
        </p:txBody>
      </p:sp>
      <p:sp>
        <p:nvSpPr>
          <p:cNvPr id="114694" name="Text Box 6"/>
          <p:cNvSpPr txBox="1">
            <a:spLocks noChangeArrowheads="1"/>
          </p:cNvSpPr>
          <p:nvPr/>
        </p:nvSpPr>
        <p:spPr bwMode="auto">
          <a:xfrm>
            <a:off x="1826172" y="174209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no</a:t>
            </a:r>
          </a:p>
        </p:txBody>
      </p:sp>
    </p:spTree>
    <p:extLst>
      <p:ext uri="{BB962C8B-B14F-4D97-AF65-F5344CB8AC3E}">
        <p14:creationId xmlns:p14="http://schemas.microsoft.com/office/powerpoint/2010/main" val="957506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p:cTn id="7" dur="500" fill="hold"/>
                                        <p:tgtEl>
                                          <p:spTgt spid="114692"/>
                                        </p:tgtEl>
                                        <p:attrNameLst>
                                          <p:attrName>ppt_w</p:attrName>
                                        </p:attrNameLst>
                                      </p:cBhvr>
                                      <p:tavLst>
                                        <p:tav tm="0">
                                          <p:val>
                                            <p:fltVal val="0"/>
                                          </p:val>
                                        </p:tav>
                                        <p:tav tm="100000">
                                          <p:val>
                                            <p:strVal val="#ppt_w"/>
                                          </p:val>
                                        </p:tav>
                                      </p:tavLst>
                                    </p:anim>
                                    <p:anim calcmode="lin" valueType="num">
                                      <p:cBhvr>
                                        <p:cTn id="8" dur="500" fill="hold"/>
                                        <p:tgtEl>
                                          <p:spTgt spid="114692"/>
                                        </p:tgtEl>
                                        <p:attrNameLst>
                                          <p:attrName>ppt_h</p:attrName>
                                        </p:attrNameLst>
                                      </p:cBhvr>
                                      <p:tavLst>
                                        <p:tav tm="0">
                                          <p:val>
                                            <p:fltVal val="0"/>
                                          </p:val>
                                        </p:tav>
                                        <p:tav tm="100000">
                                          <p:val>
                                            <p:strVal val="#ppt_h"/>
                                          </p:val>
                                        </p:tav>
                                      </p:tavLst>
                                    </p:anim>
                                    <p:animEffect transition="in" filter="fade">
                                      <p:cBhvr>
                                        <p:cTn id="9" dur="500"/>
                                        <p:tgtEl>
                                          <p:spTgt spid="1146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500" fill="hold"/>
                                        <p:tgtEl>
                                          <p:spTgt spid="114693"/>
                                        </p:tgtEl>
                                        <p:attrNameLst>
                                          <p:attrName>ppt_w</p:attrName>
                                        </p:attrNameLst>
                                      </p:cBhvr>
                                      <p:tavLst>
                                        <p:tav tm="0">
                                          <p:val>
                                            <p:fltVal val="0"/>
                                          </p:val>
                                        </p:tav>
                                        <p:tav tm="100000">
                                          <p:val>
                                            <p:strVal val="#ppt_w"/>
                                          </p:val>
                                        </p:tav>
                                      </p:tavLst>
                                    </p:anim>
                                    <p:anim calcmode="lin" valueType="num">
                                      <p:cBhvr>
                                        <p:cTn id="15" dur="500" fill="hold"/>
                                        <p:tgtEl>
                                          <p:spTgt spid="114693"/>
                                        </p:tgtEl>
                                        <p:attrNameLst>
                                          <p:attrName>ppt_h</p:attrName>
                                        </p:attrNameLst>
                                      </p:cBhvr>
                                      <p:tavLst>
                                        <p:tav tm="0">
                                          <p:val>
                                            <p:fltVal val="0"/>
                                          </p:val>
                                        </p:tav>
                                        <p:tav tm="100000">
                                          <p:val>
                                            <p:strVal val="#ppt_h"/>
                                          </p:val>
                                        </p:tav>
                                      </p:tavLst>
                                    </p:anim>
                                    <p:animEffect transition="in" filter="fade">
                                      <p:cBhvr>
                                        <p:cTn id="16" dur="500"/>
                                        <p:tgtEl>
                                          <p:spTgt spid="1146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4694"/>
                                        </p:tgtEl>
                                        <p:attrNameLst>
                                          <p:attrName>style.visibility</p:attrName>
                                        </p:attrNameLst>
                                      </p:cBhvr>
                                      <p:to>
                                        <p:strVal val="visible"/>
                                      </p:to>
                                    </p:set>
                                    <p:anim calcmode="lin" valueType="num">
                                      <p:cBhvr>
                                        <p:cTn id="21" dur="500" fill="hold"/>
                                        <p:tgtEl>
                                          <p:spTgt spid="114694"/>
                                        </p:tgtEl>
                                        <p:attrNameLst>
                                          <p:attrName>ppt_w</p:attrName>
                                        </p:attrNameLst>
                                      </p:cBhvr>
                                      <p:tavLst>
                                        <p:tav tm="0">
                                          <p:val>
                                            <p:fltVal val="0"/>
                                          </p:val>
                                        </p:tav>
                                        <p:tav tm="100000">
                                          <p:val>
                                            <p:strVal val="#ppt_w"/>
                                          </p:val>
                                        </p:tav>
                                      </p:tavLst>
                                    </p:anim>
                                    <p:anim calcmode="lin" valueType="num">
                                      <p:cBhvr>
                                        <p:cTn id="22" dur="500" fill="hold"/>
                                        <p:tgtEl>
                                          <p:spTgt spid="114694"/>
                                        </p:tgtEl>
                                        <p:attrNameLst>
                                          <p:attrName>ppt_h</p:attrName>
                                        </p:attrNameLst>
                                      </p:cBhvr>
                                      <p:tavLst>
                                        <p:tav tm="0">
                                          <p:val>
                                            <p:fltVal val="0"/>
                                          </p:val>
                                        </p:tav>
                                        <p:tav tm="100000">
                                          <p:val>
                                            <p:strVal val="#ppt_h"/>
                                          </p:val>
                                        </p:tav>
                                      </p:tavLst>
                                    </p:anim>
                                    <p:animEffect transition="in" filter="fade">
                                      <p:cBhvr>
                                        <p:cTn id="23" dur="5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p:bldP spid="1146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676400" y="685800"/>
            <a:ext cx="8915400" cy="2286000"/>
          </a:xfrm>
        </p:spPr>
        <p:txBody>
          <a:bodyPr/>
          <a:lstStyle/>
          <a:p>
            <a:pPr eaLnBrk="1" hangingPunct="1">
              <a:spcBef>
                <a:spcPct val="0"/>
              </a:spcBef>
              <a:spcAft>
                <a:spcPct val="50000"/>
              </a:spcAft>
              <a:buSzPct val="150000"/>
            </a:pPr>
            <a:r>
              <a:rPr lang="en-US" altLang="en-US" sz="2400">
                <a:latin typeface="Times New Roman" panose="02020603050405020304" pitchFamily="18" charset="0"/>
              </a:rPr>
              <a:t>There are two parts to a solution:  </a:t>
            </a:r>
          </a:p>
          <a:p>
            <a:pPr eaLnBrk="1" hangingPunct="1">
              <a:spcBef>
                <a:spcPct val="0"/>
              </a:spcBef>
              <a:spcAft>
                <a:spcPct val="50000"/>
              </a:spcAft>
              <a:buSzPct val="150000"/>
              <a:buFontTx/>
              <a:buNone/>
            </a:pPr>
            <a:r>
              <a:rPr lang="en-US" altLang="en-US" sz="2400">
                <a:latin typeface="Times New Roman" panose="02020603050405020304" pitchFamily="18" charset="0"/>
              </a:rPr>
              <a:t>1) </a:t>
            </a:r>
            <a:r>
              <a:rPr lang="en-US" altLang="en-US" sz="2400" b="1">
                <a:latin typeface="Times New Roman" panose="02020603050405020304" pitchFamily="18" charset="0"/>
              </a:rPr>
              <a:t>____________</a:t>
            </a:r>
            <a:r>
              <a:rPr lang="en-US" altLang="en-US" sz="2400">
                <a:latin typeface="Times New Roman" panose="02020603050405020304" pitchFamily="18" charset="0"/>
              </a:rPr>
              <a:t>-</a:t>
            </a:r>
            <a:r>
              <a:rPr lang="en-US" altLang="en-US" sz="2400" b="1">
                <a:latin typeface="Times New Roman" panose="02020603050405020304" pitchFamily="18" charset="0"/>
              </a:rPr>
              <a:t> </a:t>
            </a:r>
            <a:r>
              <a:rPr lang="en-US" altLang="en-US" sz="2400">
                <a:latin typeface="Times New Roman" panose="02020603050405020304" pitchFamily="18" charset="0"/>
              </a:rPr>
              <a:t>the dissolving medium which is typically a liquid or the substance in greater amount when 2 similar phases are mixed</a:t>
            </a:r>
          </a:p>
          <a:p>
            <a:pPr eaLnBrk="1" hangingPunct="1">
              <a:spcBef>
                <a:spcPct val="0"/>
              </a:spcBef>
              <a:spcAft>
                <a:spcPct val="50000"/>
              </a:spcAft>
              <a:buSzPct val="150000"/>
              <a:buFontTx/>
              <a:buNone/>
            </a:pPr>
            <a:r>
              <a:rPr lang="en-US" altLang="en-US" sz="2400">
                <a:latin typeface="Times New Roman" panose="02020603050405020304" pitchFamily="18" charset="0"/>
              </a:rPr>
              <a:t>2) _____________ - the substance that dissolves</a:t>
            </a:r>
          </a:p>
        </p:txBody>
      </p:sp>
      <p:sp>
        <p:nvSpPr>
          <p:cNvPr id="10243" name="Text Box 5"/>
          <p:cNvSpPr txBox="1">
            <a:spLocks noChangeArrowheads="1"/>
          </p:cNvSpPr>
          <p:nvPr/>
        </p:nvSpPr>
        <p:spPr bwMode="auto">
          <a:xfrm>
            <a:off x="3048000" y="1"/>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solidFill>
                  <a:srgbClr val="990000"/>
                </a:solidFill>
                <a:latin typeface="Times New Roman" panose="02020603050405020304" pitchFamily="18" charset="0"/>
              </a:rPr>
              <a:t>Aqueous Solutions</a:t>
            </a:r>
          </a:p>
        </p:txBody>
      </p:sp>
      <p:pic>
        <p:nvPicPr>
          <p:cNvPr id="10244" name="Picture 6" descr="matter_solu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28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245" name="Object 7"/>
          <p:cNvGraphicFramePr>
            <a:graphicFrameLocks noChangeAspect="1"/>
          </p:cNvGraphicFramePr>
          <p:nvPr/>
        </p:nvGraphicFramePr>
        <p:xfrm>
          <a:off x="5486400" y="3432176"/>
          <a:ext cx="5105400" cy="1749425"/>
        </p:xfrm>
        <a:graphic>
          <a:graphicData uri="http://schemas.openxmlformats.org/presentationml/2006/ole">
            <mc:AlternateContent xmlns:mc="http://schemas.openxmlformats.org/markup-compatibility/2006">
              <mc:Choice xmlns:v="urn:schemas-microsoft-com:vml" Requires="v">
                <p:oleObj spid="_x0000_s1026" name="Bitmap Image" r:id="rId5" imgW="4780952" imgH="1638529" progId="Paint.Picture">
                  <p:embed/>
                </p:oleObj>
              </mc:Choice>
              <mc:Fallback>
                <p:oleObj name="Bitmap Image" r:id="rId5" imgW="4780952" imgH="16385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432176"/>
                        <a:ext cx="5105400" cy="174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8"/>
          <p:cNvSpPr txBox="1">
            <a:spLocks noChangeArrowheads="1"/>
          </p:cNvSpPr>
          <p:nvPr/>
        </p:nvSpPr>
        <p:spPr bwMode="auto">
          <a:xfrm>
            <a:off x="2362200" y="1219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Solvent</a:t>
            </a:r>
          </a:p>
        </p:txBody>
      </p:sp>
      <p:sp>
        <p:nvSpPr>
          <p:cNvPr id="3081" name="Text Box 9"/>
          <p:cNvSpPr txBox="1">
            <a:spLocks noChangeArrowheads="1"/>
          </p:cNvSpPr>
          <p:nvPr/>
        </p:nvSpPr>
        <p:spPr bwMode="auto">
          <a:xfrm>
            <a:off x="2362200" y="2133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Solute</a:t>
            </a:r>
          </a:p>
        </p:txBody>
      </p:sp>
    </p:spTree>
    <p:extLst>
      <p:ext uri="{BB962C8B-B14F-4D97-AF65-F5344CB8AC3E}">
        <p14:creationId xmlns:p14="http://schemas.microsoft.com/office/powerpoint/2010/main" val="1727440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81"/>
                                        </p:tgtEl>
                                        <p:attrNameLst>
                                          <p:attrName>style.visibility</p:attrName>
                                        </p:attrNameLst>
                                      </p:cBhvr>
                                      <p:to>
                                        <p:strVal val="visible"/>
                                      </p:to>
                                    </p:set>
                                    <p:anim calcmode="lin" valueType="num">
                                      <p:cBhvr>
                                        <p:cTn id="14" dur="500" fill="hold"/>
                                        <p:tgtEl>
                                          <p:spTgt spid="3081"/>
                                        </p:tgtEl>
                                        <p:attrNameLst>
                                          <p:attrName>ppt_w</p:attrName>
                                        </p:attrNameLst>
                                      </p:cBhvr>
                                      <p:tavLst>
                                        <p:tav tm="0">
                                          <p:val>
                                            <p:fltVal val="0"/>
                                          </p:val>
                                        </p:tav>
                                        <p:tav tm="100000">
                                          <p:val>
                                            <p:strVal val="#ppt_w"/>
                                          </p:val>
                                        </p:tav>
                                      </p:tavLst>
                                    </p:anim>
                                    <p:anim calcmode="lin" valueType="num">
                                      <p:cBhvr>
                                        <p:cTn id="15" dur="500" fill="hold"/>
                                        <p:tgtEl>
                                          <p:spTgt spid="3081"/>
                                        </p:tgtEl>
                                        <p:attrNameLst>
                                          <p:attrName>ppt_h</p:attrName>
                                        </p:attrNameLst>
                                      </p:cBhvr>
                                      <p:tavLst>
                                        <p:tav tm="0">
                                          <p:val>
                                            <p:fltVal val="0"/>
                                          </p:val>
                                        </p:tav>
                                        <p:tav tm="100000">
                                          <p:val>
                                            <p:strVal val="#ppt_h"/>
                                          </p:val>
                                        </p:tav>
                                      </p:tavLst>
                                    </p:anim>
                                    <p:animEffect transition="in" filter="fade">
                                      <p:cBhvr>
                                        <p:cTn id="16"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76201"/>
            <a:ext cx="8229600" cy="563563"/>
          </a:xfrm>
        </p:spPr>
        <p:txBody>
          <a:bodyPr/>
          <a:lstStyle/>
          <a:p>
            <a:pPr eaLnBrk="1" hangingPunct="1"/>
            <a:r>
              <a:rPr lang="en-US" altLang="en-US" sz="3200" u="sng">
                <a:solidFill>
                  <a:srgbClr val="990000"/>
                </a:solidFill>
                <a:latin typeface="Times New Roman" panose="02020603050405020304" pitchFamily="18" charset="0"/>
              </a:rPr>
              <a:t>Measuring the Concentration of  a Solution</a:t>
            </a:r>
          </a:p>
        </p:txBody>
      </p:sp>
      <p:sp>
        <p:nvSpPr>
          <p:cNvPr id="55299" name="Rectangle 3"/>
          <p:cNvSpPr>
            <a:spLocks noGrp="1" noChangeArrowheads="1"/>
          </p:cNvSpPr>
          <p:nvPr>
            <p:ph type="body" idx="1"/>
          </p:nvPr>
        </p:nvSpPr>
        <p:spPr>
          <a:xfrm>
            <a:off x="1676400" y="838200"/>
            <a:ext cx="8839200" cy="5791200"/>
          </a:xfrm>
        </p:spPr>
        <p:txBody>
          <a:bodyPr/>
          <a:lstStyle/>
          <a:p>
            <a:pPr eaLnBrk="1" hangingPunct="1">
              <a:spcBef>
                <a:spcPct val="0"/>
              </a:spcBef>
              <a:spcAft>
                <a:spcPct val="50000"/>
              </a:spcAft>
              <a:buSzPct val="150000"/>
            </a:pPr>
            <a:r>
              <a:rPr lang="en-US" altLang="en-US" sz="2400">
                <a:latin typeface="Times New Roman" panose="02020603050405020304" pitchFamily="18" charset="0"/>
              </a:rPr>
              <a:t>___________________: how much solute is dissolved in a certain amount of solvent at some given temperature and pressure.</a:t>
            </a:r>
            <a:endParaRPr lang="en-US" altLang="en-US" sz="2400" b="1">
              <a:latin typeface="Times New Roman" panose="02020603050405020304" pitchFamily="18" charset="0"/>
            </a:endParaRPr>
          </a:p>
          <a:p>
            <a:pPr algn="ctr" eaLnBrk="1" hangingPunct="1">
              <a:spcBef>
                <a:spcPct val="0"/>
              </a:spcBef>
              <a:spcAft>
                <a:spcPct val="50000"/>
              </a:spcAft>
              <a:buSzPct val="150000"/>
              <a:buFontTx/>
              <a:buNone/>
            </a:pPr>
            <a:r>
              <a:rPr lang="en-US" altLang="en-US" sz="2400" b="1">
                <a:latin typeface="Times New Roman" panose="02020603050405020304" pitchFamily="18" charset="0"/>
              </a:rPr>
              <a:t>Qualitative Vocabulary </a:t>
            </a:r>
            <a:endParaRPr lang="en-US" altLang="en-US" sz="2400">
              <a:latin typeface="Times New Roman" panose="02020603050405020304" pitchFamily="18" charset="0"/>
            </a:endParaRPr>
          </a:p>
          <a:p>
            <a:pPr eaLnBrk="1" hangingPunct="1">
              <a:spcBef>
                <a:spcPct val="0"/>
              </a:spcBef>
              <a:spcAft>
                <a:spcPct val="50000"/>
              </a:spcAft>
              <a:buSzPct val="150000"/>
            </a:pPr>
            <a:r>
              <a:rPr lang="en-US" altLang="en-US" sz="2400">
                <a:latin typeface="Times New Roman" panose="02020603050405020304" pitchFamily="18" charset="0"/>
              </a:rPr>
              <a:t>_______________ : contains a small amount of solute</a:t>
            </a:r>
          </a:p>
          <a:p>
            <a:pPr eaLnBrk="1" hangingPunct="1">
              <a:spcBef>
                <a:spcPct val="0"/>
              </a:spcBef>
              <a:spcAft>
                <a:spcPct val="50000"/>
              </a:spcAft>
              <a:buSzPct val="150000"/>
            </a:pPr>
            <a:r>
              <a:rPr lang="en-US" altLang="en-US" sz="2400">
                <a:latin typeface="Times New Roman" panose="02020603050405020304" pitchFamily="18" charset="0"/>
              </a:rPr>
              <a:t>_______________ : contains a large amount of solute</a:t>
            </a:r>
          </a:p>
          <a:p>
            <a:pPr eaLnBrk="1" hangingPunct="1">
              <a:spcBef>
                <a:spcPct val="0"/>
              </a:spcBef>
              <a:spcAft>
                <a:spcPct val="50000"/>
              </a:spcAft>
              <a:buSzPct val="150000"/>
              <a:buFontTx/>
              <a:buNone/>
            </a:pPr>
            <a:endParaRPr lang="en-US" altLang="en-US" sz="2400">
              <a:latin typeface="Times New Roman" panose="02020603050405020304" pitchFamily="18" charset="0"/>
            </a:endParaRPr>
          </a:p>
          <a:p>
            <a:pPr eaLnBrk="1" hangingPunct="1"/>
            <a:endParaRPr lang="en-US" altLang="en-US" smtClean="0"/>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29001"/>
            <a:ext cx="52578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 Box 5"/>
          <p:cNvSpPr txBox="1">
            <a:spLocks noChangeArrowheads="1"/>
          </p:cNvSpPr>
          <p:nvPr/>
        </p:nvSpPr>
        <p:spPr bwMode="auto">
          <a:xfrm>
            <a:off x="3124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CC0000"/>
                </a:solidFill>
                <a:latin typeface="Times New Roman" panose="02020603050405020304" pitchFamily="18" charset="0"/>
              </a:rPr>
              <a:t>concentrated</a:t>
            </a:r>
          </a:p>
        </p:txBody>
      </p:sp>
      <p:sp>
        <p:nvSpPr>
          <p:cNvPr id="115718" name="Text Box 6"/>
          <p:cNvSpPr txBox="1">
            <a:spLocks noChangeArrowheads="1"/>
          </p:cNvSpPr>
          <p:nvPr/>
        </p:nvSpPr>
        <p:spPr bwMode="auto">
          <a:xfrm>
            <a:off x="7162800" y="6324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E0897A"/>
                </a:solidFill>
                <a:latin typeface="Times New Roman" panose="02020603050405020304" pitchFamily="18" charset="0"/>
              </a:rPr>
              <a:t>dilute</a:t>
            </a:r>
          </a:p>
        </p:txBody>
      </p:sp>
      <p:sp>
        <p:nvSpPr>
          <p:cNvPr id="115719" name="Text Box 7"/>
          <p:cNvSpPr txBox="1">
            <a:spLocks noChangeArrowheads="1"/>
          </p:cNvSpPr>
          <p:nvPr/>
        </p:nvSpPr>
        <p:spPr bwMode="auto">
          <a:xfrm>
            <a:off x="2209800" y="838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Concentration</a:t>
            </a:r>
          </a:p>
        </p:txBody>
      </p:sp>
      <p:sp>
        <p:nvSpPr>
          <p:cNvPr id="115720" name="Text Box 8"/>
          <p:cNvSpPr txBox="1">
            <a:spLocks noChangeArrowheads="1"/>
          </p:cNvSpPr>
          <p:nvPr/>
        </p:nvSpPr>
        <p:spPr bwMode="auto">
          <a:xfrm>
            <a:off x="2057400" y="2087564"/>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latin typeface="Times New Roman" panose="02020603050405020304" pitchFamily="18" charset="0"/>
              </a:rPr>
              <a:t>Dilute</a:t>
            </a:r>
          </a:p>
        </p:txBody>
      </p:sp>
      <p:sp>
        <p:nvSpPr>
          <p:cNvPr id="115721" name="Text Box 9"/>
          <p:cNvSpPr txBox="1">
            <a:spLocks noChangeArrowheads="1"/>
          </p:cNvSpPr>
          <p:nvPr/>
        </p:nvSpPr>
        <p:spPr bwMode="auto">
          <a:xfrm>
            <a:off x="2057400" y="2619021"/>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latin typeface="Times New Roman" panose="02020603050405020304" pitchFamily="18" charset="0"/>
              </a:rPr>
              <a:t>Concentrated</a:t>
            </a:r>
          </a:p>
        </p:txBody>
      </p:sp>
    </p:spTree>
    <p:extLst>
      <p:ext uri="{BB962C8B-B14F-4D97-AF65-F5344CB8AC3E}">
        <p14:creationId xmlns:p14="http://schemas.microsoft.com/office/powerpoint/2010/main" val="273191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5719"/>
                                        </p:tgtEl>
                                        <p:attrNameLst>
                                          <p:attrName>style.visibility</p:attrName>
                                        </p:attrNameLst>
                                      </p:cBhvr>
                                      <p:to>
                                        <p:strVal val="visible"/>
                                      </p:to>
                                    </p:set>
                                    <p:anim calcmode="lin" valueType="num">
                                      <p:cBhvr>
                                        <p:cTn id="7" dur="500" fill="hold"/>
                                        <p:tgtEl>
                                          <p:spTgt spid="115719"/>
                                        </p:tgtEl>
                                        <p:attrNameLst>
                                          <p:attrName>ppt_w</p:attrName>
                                        </p:attrNameLst>
                                      </p:cBhvr>
                                      <p:tavLst>
                                        <p:tav tm="0">
                                          <p:val>
                                            <p:fltVal val="0"/>
                                          </p:val>
                                        </p:tav>
                                        <p:tav tm="100000">
                                          <p:val>
                                            <p:strVal val="#ppt_w"/>
                                          </p:val>
                                        </p:tav>
                                      </p:tavLst>
                                    </p:anim>
                                    <p:anim calcmode="lin" valueType="num">
                                      <p:cBhvr>
                                        <p:cTn id="8" dur="500" fill="hold"/>
                                        <p:tgtEl>
                                          <p:spTgt spid="115719"/>
                                        </p:tgtEl>
                                        <p:attrNameLst>
                                          <p:attrName>ppt_h</p:attrName>
                                        </p:attrNameLst>
                                      </p:cBhvr>
                                      <p:tavLst>
                                        <p:tav tm="0">
                                          <p:val>
                                            <p:fltVal val="0"/>
                                          </p:val>
                                        </p:tav>
                                        <p:tav tm="100000">
                                          <p:val>
                                            <p:strVal val="#ppt_h"/>
                                          </p:val>
                                        </p:tav>
                                      </p:tavLst>
                                    </p:anim>
                                    <p:animEffect transition="in" filter="fade">
                                      <p:cBhvr>
                                        <p:cTn id="9" dur="500"/>
                                        <p:tgtEl>
                                          <p:spTgt spid="1157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5720"/>
                                        </p:tgtEl>
                                        <p:attrNameLst>
                                          <p:attrName>style.visibility</p:attrName>
                                        </p:attrNameLst>
                                      </p:cBhvr>
                                      <p:to>
                                        <p:strVal val="visible"/>
                                      </p:to>
                                    </p:set>
                                    <p:anim calcmode="lin" valueType="num">
                                      <p:cBhvr>
                                        <p:cTn id="14" dur="500" fill="hold"/>
                                        <p:tgtEl>
                                          <p:spTgt spid="115720"/>
                                        </p:tgtEl>
                                        <p:attrNameLst>
                                          <p:attrName>ppt_w</p:attrName>
                                        </p:attrNameLst>
                                      </p:cBhvr>
                                      <p:tavLst>
                                        <p:tav tm="0">
                                          <p:val>
                                            <p:fltVal val="0"/>
                                          </p:val>
                                        </p:tav>
                                        <p:tav tm="100000">
                                          <p:val>
                                            <p:strVal val="#ppt_w"/>
                                          </p:val>
                                        </p:tav>
                                      </p:tavLst>
                                    </p:anim>
                                    <p:anim calcmode="lin" valueType="num">
                                      <p:cBhvr>
                                        <p:cTn id="15" dur="500" fill="hold"/>
                                        <p:tgtEl>
                                          <p:spTgt spid="115720"/>
                                        </p:tgtEl>
                                        <p:attrNameLst>
                                          <p:attrName>ppt_h</p:attrName>
                                        </p:attrNameLst>
                                      </p:cBhvr>
                                      <p:tavLst>
                                        <p:tav tm="0">
                                          <p:val>
                                            <p:fltVal val="0"/>
                                          </p:val>
                                        </p:tav>
                                        <p:tav tm="100000">
                                          <p:val>
                                            <p:strVal val="#ppt_h"/>
                                          </p:val>
                                        </p:tav>
                                      </p:tavLst>
                                    </p:anim>
                                    <p:animEffect transition="in" filter="fade">
                                      <p:cBhvr>
                                        <p:cTn id="16" dur="500"/>
                                        <p:tgtEl>
                                          <p:spTgt spid="1157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5721"/>
                                        </p:tgtEl>
                                        <p:attrNameLst>
                                          <p:attrName>style.visibility</p:attrName>
                                        </p:attrNameLst>
                                      </p:cBhvr>
                                      <p:to>
                                        <p:strVal val="visible"/>
                                      </p:to>
                                    </p:set>
                                    <p:anim calcmode="lin" valueType="num">
                                      <p:cBhvr>
                                        <p:cTn id="21" dur="500" fill="hold"/>
                                        <p:tgtEl>
                                          <p:spTgt spid="115721"/>
                                        </p:tgtEl>
                                        <p:attrNameLst>
                                          <p:attrName>ppt_w</p:attrName>
                                        </p:attrNameLst>
                                      </p:cBhvr>
                                      <p:tavLst>
                                        <p:tav tm="0">
                                          <p:val>
                                            <p:fltVal val="0"/>
                                          </p:val>
                                        </p:tav>
                                        <p:tav tm="100000">
                                          <p:val>
                                            <p:strVal val="#ppt_w"/>
                                          </p:val>
                                        </p:tav>
                                      </p:tavLst>
                                    </p:anim>
                                    <p:anim calcmode="lin" valueType="num">
                                      <p:cBhvr>
                                        <p:cTn id="22" dur="500" fill="hold"/>
                                        <p:tgtEl>
                                          <p:spTgt spid="115721"/>
                                        </p:tgtEl>
                                        <p:attrNameLst>
                                          <p:attrName>ppt_h</p:attrName>
                                        </p:attrNameLst>
                                      </p:cBhvr>
                                      <p:tavLst>
                                        <p:tav tm="0">
                                          <p:val>
                                            <p:fltVal val="0"/>
                                          </p:val>
                                        </p:tav>
                                        <p:tav tm="100000">
                                          <p:val>
                                            <p:strVal val="#ppt_h"/>
                                          </p:val>
                                        </p:tav>
                                      </p:tavLst>
                                    </p:anim>
                                    <p:animEffect transition="in" filter="fade">
                                      <p:cBhvr>
                                        <p:cTn id="23" dur="500"/>
                                        <p:tgtEl>
                                          <p:spTgt spid="1157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5717"/>
                                        </p:tgtEl>
                                        <p:attrNameLst>
                                          <p:attrName>style.visibility</p:attrName>
                                        </p:attrNameLst>
                                      </p:cBhvr>
                                      <p:to>
                                        <p:strVal val="visible"/>
                                      </p:to>
                                    </p:set>
                                    <p:anim calcmode="lin" valueType="num">
                                      <p:cBhvr>
                                        <p:cTn id="28" dur="500" fill="hold"/>
                                        <p:tgtEl>
                                          <p:spTgt spid="115717"/>
                                        </p:tgtEl>
                                        <p:attrNameLst>
                                          <p:attrName>ppt_w</p:attrName>
                                        </p:attrNameLst>
                                      </p:cBhvr>
                                      <p:tavLst>
                                        <p:tav tm="0">
                                          <p:val>
                                            <p:fltVal val="0"/>
                                          </p:val>
                                        </p:tav>
                                        <p:tav tm="100000">
                                          <p:val>
                                            <p:strVal val="#ppt_w"/>
                                          </p:val>
                                        </p:tav>
                                      </p:tavLst>
                                    </p:anim>
                                    <p:anim calcmode="lin" valueType="num">
                                      <p:cBhvr>
                                        <p:cTn id="29" dur="500" fill="hold"/>
                                        <p:tgtEl>
                                          <p:spTgt spid="115717"/>
                                        </p:tgtEl>
                                        <p:attrNameLst>
                                          <p:attrName>ppt_h</p:attrName>
                                        </p:attrNameLst>
                                      </p:cBhvr>
                                      <p:tavLst>
                                        <p:tav tm="0">
                                          <p:val>
                                            <p:fltVal val="0"/>
                                          </p:val>
                                        </p:tav>
                                        <p:tav tm="100000">
                                          <p:val>
                                            <p:strVal val="#ppt_h"/>
                                          </p:val>
                                        </p:tav>
                                      </p:tavLst>
                                    </p:anim>
                                    <p:animEffect transition="in" filter="fade">
                                      <p:cBhvr>
                                        <p:cTn id="30" dur="500"/>
                                        <p:tgtEl>
                                          <p:spTgt spid="1157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5718"/>
                                        </p:tgtEl>
                                        <p:attrNameLst>
                                          <p:attrName>style.visibility</p:attrName>
                                        </p:attrNameLst>
                                      </p:cBhvr>
                                      <p:to>
                                        <p:strVal val="visible"/>
                                      </p:to>
                                    </p:set>
                                    <p:anim calcmode="lin" valueType="num">
                                      <p:cBhvr>
                                        <p:cTn id="35" dur="500" fill="hold"/>
                                        <p:tgtEl>
                                          <p:spTgt spid="115718"/>
                                        </p:tgtEl>
                                        <p:attrNameLst>
                                          <p:attrName>ppt_w</p:attrName>
                                        </p:attrNameLst>
                                      </p:cBhvr>
                                      <p:tavLst>
                                        <p:tav tm="0">
                                          <p:val>
                                            <p:fltVal val="0"/>
                                          </p:val>
                                        </p:tav>
                                        <p:tav tm="100000">
                                          <p:val>
                                            <p:strVal val="#ppt_w"/>
                                          </p:val>
                                        </p:tav>
                                      </p:tavLst>
                                    </p:anim>
                                    <p:anim calcmode="lin" valueType="num">
                                      <p:cBhvr>
                                        <p:cTn id="36" dur="500" fill="hold"/>
                                        <p:tgtEl>
                                          <p:spTgt spid="115718"/>
                                        </p:tgtEl>
                                        <p:attrNameLst>
                                          <p:attrName>ppt_h</p:attrName>
                                        </p:attrNameLst>
                                      </p:cBhvr>
                                      <p:tavLst>
                                        <p:tav tm="0">
                                          <p:val>
                                            <p:fltVal val="0"/>
                                          </p:val>
                                        </p:tav>
                                        <p:tav tm="100000">
                                          <p:val>
                                            <p:strVal val="#ppt_h"/>
                                          </p:val>
                                        </p:tav>
                                      </p:tavLst>
                                    </p:anim>
                                    <p:animEffect transition="in" filter="fade">
                                      <p:cBhvr>
                                        <p:cTn id="3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P spid="115718" grpId="0"/>
      <p:bldP spid="115719" grpId="0"/>
      <p:bldP spid="115720" grpId="0"/>
      <p:bldP spid="1157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Dilutions</a:t>
            </a:r>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Equation to calculate a dilution is:</a:t>
            </a:r>
          </a:p>
          <a:p>
            <a:pPr eaLnBrk="1" hangingPunct="1">
              <a:defRPr/>
            </a:pPr>
            <a:r>
              <a:rPr lang="en-US" dirty="0" smtClean="0"/>
              <a:t>M</a:t>
            </a:r>
            <a:r>
              <a:rPr lang="en-US" baseline="-25000" dirty="0" smtClean="0"/>
              <a:t>1</a:t>
            </a:r>
            <a:r>
              <a:rPr lang="en-US" dirty="0" smtClean="0"/>
              <a:t>V</a:t>
            </a:r>
            <a:r>
              <a:rPr lang="en-US" baseline="-25000" dirty="0" smtClean="0"/>
              <a:t>1</a:t>
            </a:r>
            <a:r>
              <a:rPr lang="en-US" dirty="0" smtClean="0"/>
              <a:t>=M</a:t>
            </a:r>
            <a:r>
              <a:rPr lang="en-US" baseline="-25000" dirty="0" smtClean="0"/>
              <a:t>2</a:t>
            </a:r>
            <a:r>
              <a:rPr lang="en-US" dirty="0" smtClean="0"/>
              <a:t>V</a:t>
            </a:r>
            <a:r>
              <a:rPr lang="en-US" baseline="-25000" dirty="0" smtClean="0"/>
              <a:t>2</a:t>
            </a:r>
          </a:p>
          <a:p>
            <a:pPr eaLnBrk="1" hangingPunct="1">
              <a:defRPr/>
            </a:pPr>
            <a:endParaRPr lang="en-US" baseline="-25000" dirty="0" smtClean="0"/>
          </a:p>
          <a:p>
            <a:pPr eaLnBrk="1" hangingPunct="1">
              <a:defRPr/>
            </a:pPr>
            <a:r>
              <a:rPr lang="en-US" dirty="0" smtClean="0"/>
              <a:t>Example: </a:t>
            </a:r>
            <a:r>
              <a:rPr lang="en-US" sz="2400" dirty="0"/>
              <a:t>Concentrated sulfuric acid (H2SO4) has a concentration of 18 M. What volume of the concentrated H</a:t>
            </a:r>
            <a:r>
              <a:rPr lang="en-US" sz="2400" baseline="-25000" dirty="0"/>
              <a:t>2</a:t>
            </a:r>
            <a:r>
              <a:rPr lang="en-US" sz="2400" dirty="0"/>
              <a:t>SO</a:t>
            </a:r>
            <a:r>
              <a:rPr lang="en-US" sz="2400" baseline="-25000" dirty="0"/>
              <a:t>4</a:t>
            </a:r>
            <a:r>
              <a:rPr lang="en-US" sz="2400" dirty="0"/>
              <a:t> is needed to make 2.5 liters of a 1.0 M solution?</a:t>
            </a:r>
          </a:p>
          <a:p>
            <a:pPr marL="0" indent="0">
              <a:buNone/>
              <a:defRPr/>
            </a:pPr>
            <a:r>
              <a:rPr lang="en-US" dirty="0">
                <a:solidFill>
                  <a:srgbClr val="6600CC"/>
                </a:solidFill>
              </a:rPr>
              <a:t>M</a:t>
            </a:r>
            <a:r>
              <a:rPr lang="en-US" baseline="-25000" dirty="0">
                <a:solidFill>
                  <a:srgbClr val="6600CC"/>
                </a:solidFill>
              </a:rPr>
              <a:t>1</a:t>
            </a:r>
            <a:r>
              <a:rPr lang="en-US" dirty="0">
                <a:solidFill>
                  <a:srgbClr val="6600CC"/>
                </a:solidFill>
              </a:rPr>
              <a:t>V</a:t>
            </a:r>
            <a:r>
              <a:rPr lang="en-US" baseline="-25000" dirty="0">
                <a:solidFill>
                  <a:srgbClr val="6600CC"/>
                </a:solidFill>
              </a:rPr>
              <a:t>1</a:t>
            </a:r>
            <a:r>
              <a:rPr lang="en-US" dirty="0">
                <a:solidFill>
                  <a:srgbClr val="6600CC"/>
                </a:solidFill>
              </a:rPr>
              <a:t>=M</a:t>
            </a:r>
            <a:r>
              <a:rPr lang="en-US" baseline="-25000" dirty="0">
                <a:solidFill>
                  <a:srgbClr val="6600CC"/>
                </a:solidFill>
              </a:rPr>
              <a:t>2</a:t>
            </a:r>
            <a:r>
              <a:rPr lang="en-US" dirty="0">
                <a:solidFill>
                  <a:srgbClr val="6600CC"/>
                </a:solidFill>
              </a:rPr>
              <a:t>V</a:t>
            </a:r>
            <a:r>
              <a:rPr lang="en-US" baseline="-25000" dirty="0">
                <a:solidFill>
                  <a:srgbClr val="6600CC"/>
                </a:solidFill>
              </a:rPr>
              <a:t>2 </a:t>
            </a:r>
            <a:r>
              <a:rPr lang="en-US" dirty="0">
                <a:solidFill>
                  <a:srgbClr val="6600CC"/>
                </a:solidFill>
              </a:rPr>
              <a:t> </a:t>
            </a:r>
          </a:p>
          <a:p>
            <a:pPr marL="0" indent="0">
              <a:buNone/>
              <a:defRPr/>
            </a:pPr>
            <a:r>
              <a:rPr lang="en-US" dirty="0">
                <a:solidFill>
                  <a:srgbClr val="6600CC"/>
                </a:solidFill>
              </a:rPr>
              <a:t>M</a:t>
            </a:r>
            <a:r>
              <a:rPr lang="en-US" baseline="-25000" dirty="0">
                <a:solidFill>
                  <a:srgbClr val="6600CC"/>
                </a:solidFill>
              </a:rPr>
              <a:t>1</a:t>
            </a:r>
            <a:r>
              <a:rPr lang="en-US" dirty="0">
                <a:solidFill>
                  <a:srgbClr val="6600CC"/>
                </a:solidFill>
              </a:rPr>
              <a:t>= 18 M</a:t>
            </a:r>
            <a:r>
              <a:rPr lang="en-US" baseline="-25000" dirty="0">
                <a:solidFill>
                  <a:srgbClr val="6600CC"/>
                </a:solidFill>
              </a:rPr>
              <a:t> </a:t>
            </a:r>
            <a:r>
              <a:rPr lang="en-US" dirty="0">
                <a:solidFill>
                  <a:srgbClr val="6600CC"/>
                </a:solidFill>
              </a:rPr>
              <a:t> V</a:t>
            </a:r>
            <a:r>
              <a:rPr lang="en-US" baseline="-25000" dirty="0">
                <a:solidFill>
                  <a:srgbClr val="6600CC"/>
                </a:solidFill>
              </a:rPr>
              <a:t>1</a:t>
            </a:r>
            <a:r>
              <a:rPr lang="en-US" dirty="0">
                <a:solidFill>
                  <a:srgbClr val="6600CC"/>
                </a:solidFill>
              </a:rPr>
              <a:t>= ? M</a:t>
            </a:r>
            <a:r>
              <a:rPr lang="en-US" baseline="-25000" dirty="0">
                <a:solidFill>
                  <a:srgbClr val="6600CC"/>
                </a:solidFill>
              </a:rPr>
              <a:t>2</a:t>
            </a:r>
            <a:r>
              <a:rPr lang="en-US" dirty="0">
                <a:solidFill>
                  <a:srgbClr val="6600CC"/>
                </a:solidFill>
              </a:rPr>
              <a:t>= 1.0 M V</a:t>
            </a:r>
            <a:r>
              <a:rPr lang="en-US" baseline="-25000" dirty="0">
                <a:solidFill>
                  <a:srgbClr val="6600CC"/>
                </a:solidFill>
              </a:rPr>
              <a:t>2</a:t>
            </a:r>
            <a:r>
              <a:rPr lang="en-US" dirty="0">
                <a:solidFill>
                  <a:srgbClr val="6600CC"/>
                </a:solidFill>
              </a:rPr>
              <a:t>= 2.5 L</a:t>
            </a:r>
          </a:p>
          <a:p>
            <a:pPr marL="0" indent="0">
              <a:buNone/>
              <a:defRPr/>
            </a:pPr>
            <a:r>
              <a:rPr lang="en-US" dirty="0">
                <a:solidFill>
                  <a:srgbClr val="6600CC"/>
                </a:solidFill>
              </a:rPr>
              <a:t>18x = (1.0)(2.5) </a:t>
            </a:r>
          </a:p>
          <a:p>
            <a:pPr marL="0" indent="0">
              <a:buNone/>
              <a:defRPr/>
            </a:pPr>
            <a:r>
              <a:rPr lang="en-US" dirty="0">
                <a:solidFill>
                  <a:srgbClr val="6600CC"/>
                </a:solidFill>
              </a:rPr>
              <a:t>X = 0.139 L or 139 mL</a:t>
            </a:r>
          </a:p>
        </p:txBody>
      </p:sp>
    </p:spTree>
    <p:extLst>
      <p:ext uri="{BB962C8B-B14F-4D97-AF65-F5344CB8AC3E}">
        <p14:creationId xmlns:p14="http://schemas.microsoft.com/office/powerpoint/2010/main" val="2167027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1"/>
            <a:ext cx="8229600" cy="487363"/>
          </a:xfrm>
        </p:spPr>
        <p:txBody>
          <a:bodyPr>
            <a:normAutofit fontScale="90000"/>
          </a:bodyPr>
          <a:lstStyle/>
          <a:p>
            <a:pPr eaLnBrk="1" hangingPunct="1"/>
            <a:r>
              <a:rPr lang="en-US" altLang="en-US" sz="3600">
                <a:solidFill>
                  <a:srgbClr val="990000"/>
                </a:solidFill>
                <a:latin typeface="Times New Roman" panose="02020603050405020304" pitchFamily="18" charset="0"/>
              </a:rPr>
              <a:t>Quantitative Vocabulary:</a:t>
            </a:r>
          </a:p>
        </p:txBody>
      </p:sp>
      <p:sp>
        <p:nvSpPr>
          <p:cNvPr id="60419" name="Rectangle 3"/>
          <p:cNvSpPr>
            <a:spLocks noGrp="1" noChangeArrowheads="1"/>
          </p:cNvSpPr>
          <p:nvPr>
            <p:ph type="body" idx="1"/>
          </p:nvPr>
        </p:nvSpPr>
        <p:spPr>
          <a:xfrm>
            <a:off x="1600200" y="685800"/>
            <a:ext cx="8915400" cy="5715000"/>
          </a:xfrm>
        </p:spPr>
        <p:txBody>
          <a:bodyPr/>
          <a:lstStyle/>
          <a:p>
            <a:pPr eaLnBrk="1" hangingPunct="1">
              <a:spcBef>
                <a:spcPct val="0"/>
              </a:spcBef>
              <a:spcAft>
                <a:spcPct val="50000"/>
              </a:spcAft>
              <a:buSzPct val="150000"/>
            </a:pPr>
            <a:r>
              <a:rPr lang="en-US" altLang="en-US" sz="2400">
                <a:latin typeface="Times New Roman" panose="02020603050405020304" pitchFamily="18" charset="0"/>
              </a:rPr>
              <a:t>____________: moles of solute per liter of solution</a:t>
            </a:r>
            <a:endParaRPr lang="en-US" altLang="en-US" sz="2400" b="1">
              <a:latin typeface="Times New Roman" panose="02020603050405020304" pitchFamily="18" charset="0"/>
            </a:endParaRPr>
          </a:p>
          <a:p>
            <a:pPr eaLnBrk="1" hangingPunct="1">
              <a:spcBef>
                <a:spcPct val="0"/>
              </a:spcBef>
              <a:spcAft>
                <a:spcPct val="50000"/>
              </a:spcAft>
              <a:buSzPct val="150000"/>
            </a:pPr>
            <a:r>
              <a:rPr lang="en-US" altLang="en-US" sz="2400" b="1">
                <a:latin typeface="Times New Roman" panose="02020603050405020304" pitchFamily="18" charset="0"/>
              </a:rPr>
              <a:t>_______________ </a:t>
            </a:r>
            <a:r>
              <a:rPr lang="en-US" altLang="en-US" b="1">
                <a:latin typeface="Times New Roman" panose="02020603050405020304" pitchFamily="18" charset="0"/>
              </a:rPr>
              <a:t>(    )</a:t>
            </a:r>
            <a:r>
              <a:rPr lang="en-US" altLang="en-US" sz="2400" b="1">
                <a:latin typeface="Times New Roman" panose="02020603050405020304" pitchFamily="18" charset="0"/>
              </a:rPr>
              <a:t>  = moles of solute ÷ Liters of solution</a:t>
            </a:r>
          </a:p>
          <a:p>
            <a:pPr eaLnBrk="1" hangingPunct="1">
              <a:spcBef>
                <a:spcPct val="0"/>
              </a:spcBef>
              <a:spcAft>
                <a:spcPct val="50000"/>
              </a:spcAft>
              <a:buSzPct val="150000"/>
            </a:pPr>
            <a:endParaRPr lang="en-US" altLang="en-US" sz="2400" b="1">
              <a:latin typeface="Times New Roman" panose="02020603050405020304" pitchFamily="18" charset="0"/>
            </a:endParaRPr>
          </a:p>
          <a:p>
            <a:pPr eaLnBrk="1" hangingPunct="1">
              <a:spcBef>
                <a:spcPct val="0"/>
              </a:spcBef>
              <a:spcAft>
                <a:spcPct val="50000"/>
              </a:spcAft>
              <a:buSzPct val="150000"/>
            </a:pPr>
            <a:endParaRPr lang="en-US" altLang="en-US" sz="2400" b="1">
              <a:latin typeface="Times New Roman" panose="02020603050405020304" pitchFamily="18" charset="0"/>
            </a:endParaRPr>
          </a:p>
          <a:p>
            <a:pPr eaLnBrk="1" hangingPunct="1">
              <a:spcBef>
                <a:spcPct val="0"/>
              </a:spcBef>
              <a:spcAft>
                <a:spcPct val="50000"/>
              </a:spcAft>
              <a:buSzPct val="150000"/>
            </a:pPr>
            <a:endParaRPr lang="en-US" altLang="en-US" sz="2400" b="1">
              <a:latin typeface="Times New Roman" panose="02020603050405020304" pitchFamily="18" charset="0"/>
            </a:endParaRPr>
          </a:p>
          <a:p>
            <a:pPr eaLnBrk="1" hangingPunct="1">
              <a:spcBef>
                <a:spcPct val="0"/>
              </a:spcBef>
              <a:spcAft>
                <a:spcPct val="50000"/>
              </a:spcAft>
              <a:buSzPct val="150000"/>
            </a:pPr>
            <a:endParaRPr lang="en-US" altLang="en-US" sz="2400" b="1" u="sng">
              <a:solidFill>
                <a:srgbClr val="009900"/>
              </a:solidFill>
              <a:latin typeface="Times New Roman" panose="02020603050405020304" pitchFamily="18" charset="0"/>
            </a:endParaRPr>
          </a:p>
          <a:p>
            <a:pPr eaLnBrk="1" hangingPunct="1">
              <a:spcBef>
                <a:spcPct val="0"/>
              </a:spcBef>
              <a:spcAft>
                <a:spcPct val="50000"/>
              </a:spcAft>
              <a:buSzPct val="150000"/>
              <a:buFontTx/>
              <a:buNone/>
            </a:pPr>
            <a:endParaRPr lang="en-US" altLang="en-US" sz="2400" b="1" u="sng">
              <a:solidFill>
                <a:srgbClr val="009900"/>
              </a:solidFill>
              <a:latin typeface="Times New Roman" panose="02020603050405020304" pitchFamily="18" charset="0"/>
            </a:endParaRPr>
          </a:p>
          <a:p>
            <a:pPr eaLnBrk="1" hangingPunct="1">
              <a:spcBef>
                <a:spcPct val="0"/>
              </a:spcBef>
              <a:spcAft>
                <a:spcPct val="50000"/>
              </a:spcAft>
              <a:buSzPct val="150000"/>
              <a:buFontTx/>
              <a:buNone/>
            </a:pPr>
            <a:r>
              <a:rPr lang="en-US" altLang="en-US" sz="2400">
                <a:solidFill>
                  <a:srgbClr val="009900"/>
                </a:solidFill>
                <a:latin typeface="Times New Roman" panose="02020603050405020304" pitchFamily="18" charset="0"/>
              </a:rPr>
              <a:t>	</a:t>
            </a:r>
            <a:r>
              <a:rPr lang="en-US" altLang="en-US" sz="2400" b="1" u="sng">
                <a:solidFill>
                  <a:srgbClr val="009900"/>
                </a:solidFill>
                <a:latin typeface="Times New Roman" panose="02020603050405020304" pitchFamily="18" charset="0"/>
              </a:rPr>
              <a:t>Practice Problem</a:t>
            </a:r>
            <a:r>
              <a:rPr lang="en-US" altLang="en-US" sz="2400" b="1">
                <a:solidFill>
                  <a:srgbClr val="009900"/>
                </a:solidFill>
                <a:latin typeface="Times New Roman" panose="02020603050405020304" pitchFamily="18" charset="0"/>
              </a:rPr>
              <a:t>:</a:t>
            </a:r>
            <a:r>
              <a:rPr lang="en-US" altLang="en-US" sz="2400">
                <a:latin typeface="Times New Roman" panose="02020603050405020304" pitchFamily="18" charset="0"/>
              </a:rPr>
              <a:t>  What is the molar concentration of an aqueous NaCl solution when 25.0 grams are dissolved in water to make 500 mL of solution?</a:t>
            </a:r>
          </a:p>
          <a:p>
            <a:pPr eaLnBrk="1" hangingPunct="1">
              <a:buFontTx/>
              <a:buNone/>
            </a:pPr>
            <a:endParaRPr lang="en-US" altLang="en-US" sz="2400">
              <a:latin typeface="Times New Roman" panose="02020603050405020304" pitchFamily="18" charset="0"/>
            </a:endParaRPr>
          </a:p>
        </p:txBody>
      </p:sp>
      <p:sp>
        <p:nvSpPr>
          <p:cNvPr id="60420" name="AutoShape 4"/>
          <p:cNvSpPr>
            <a:spLocks noChangeArrowheads="1"/>
          </p:cNvSpPr>
          <p:nvPr/>
        </p:nvSpPr>
        <p:spPr bwMode="auto">
          <a:xfrm>
            <a:off x="1752600" y="1981200"/>
            <a:ext cx="3124200" cy="220980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0421" name="Text Box 5"/>
          <p:cNvSpPr txBox="1">
            <a:spLocks noChangeArrowheads="1"/>
          </p:cNvSpPr>
          <p:nvPr/>
        </p:nvSpPr>
        <p:spPr bwMode="auto">
          <a:xfrm>
            <a:off x="2590800" y="2743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latin typeface="Times New Roman" panose="02020603050405020304" pitchFamily="18" charset="0"/>
              </a:rPr>
              <a:t>moles</a:t>
            </a:r>
          </a:p>
        </p:txBody>
      </p:sp>
      <p:sp>
        <p:nvSpPr>
          <p:cNvPr id="60422" name="Line 6"/>
          <p:cNvSpPr>
            <a:spLocks noChangeShapeType="1"/>
          </p:cNvSpPr>
          <p:nvPr/>
        </p:nvSpPr>
        <p:spPr bwMode="auto">
          <a:xfrm>
            <a:off x="2438400" y="32766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Line 7"/>
          <p:cNvSpPr>
            <a:spLocks noChangeShapeType="1"/>
          </p:cNvSpPr>
          <p:nvPr/>
        </p:nvSpPr>
        <p:spPr bwMode="auto">
          <a:xfrm>
            <a:off x="3276600" y="3276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4" name="Text Box 8"/>
          <p:cNvSpPr txBox="1">
            <a:spLocks noChangeArrowheads="1"/>
          </p:cNvSpPr>
          <p:nvPr/>
        </p:nvSpPr>
        <p:spPr bwMode="auto">
          <a:xfrm>
            <a:off x="1752600" y="3519489"/>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latin typeface="Times New Roman" panose="02020603050405020304" pitchFamily="18" charset="0"/>
              </a:rPr>
              <a:t>Molarity</a:t>
            </a:r>
          </a:p>
        </p:txBody>
      </p:sp>
      <p:sp>
        <p:nvSpPr>
          <p:cNvPr id="60425" name="Text Box 9"/>
          <p:cNvSpPr txBox="1">
            <a:spLocks noChangeArrowheads="1"/>
          </p:cNvSpPr>
          <p:nvPr/>
        </p:nvSpPr>
        <p:spPr bwMode="auto">
          <a:xfrm>
            <a:off x="3276600" y="3519489"/>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latin typeface="Times New Roman" panose="02020603050405020304" pitchFamily="18" charset="0"/>
              </a:rPr>
              <a:t>Liters</a:t>
            </a:r>
            <a:r>
              <a:rPr lang="en-US" altLang="en-US" sz="2000" b="1">
                <a:latin typeface="Times New Roman" panose="02020603050405020304" pitchFamily="18" charset="0"/>
              </a:rPr>
              <a:t> </a:t>
            </a:r>
          </a:p>
        </p:txBody>
      </p:sp>
      <p:sp>
        <p:nvSpPr>
          <p:cNvPr id="60426" name="Text Box 10"/>
          <p:cNvSpPr txBox="1">
            <a:spLocks noChangeArrowheads="1"/>
          </p:cNvSpPr>
          <p:nvPr/>
        </p:nvSpPr>
        <p:spPr bwMode="auto">
          <a:xfrm>
            <a:off x="3048001" y="3505201"/>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rPr>
              <a:t>X</a:t>
            </a:r>
          </a:p>
        </p:txBody>
      </p:sp>
      <p:sp>
        <p:nvSpPr>
          <p:cNvPr id="60427" name="Text Box 11"/>
          <p:cNvSpPr txBox="1">
            <a:spLocks noChangeArrowheads="1"/>
          </p:cNvSpPr>
          <p:nvPr/>
        </p:nvSpPr>
        <p:spPr bwMode="auto">
          <a:xfrm>
            <a:off x="4800600" y="2971800"/>
            <a:ext cx="57150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latin typeface="Times New Roman" panose="02020603050405020304" pitchFamily="18" charset="0"/>
              </a:rPr>
              <a:t>Grams of solute = (M) x (L) x (Molar Mass)</a:t>
            </a:r>
          </a:p>
        </p:txBody>
      </p:sp>
      <p:sp>
        <p:nvSpPr>
          <p:cNvPr id="117772" name="Text Box 12"/>
          <p:cNvSpPr txBox="1">
            <a:spLocks noChangeArrowheads="1"/>
          </p:cNvSpPr>
          <p:nvPr/>
        </p:nvSpPr>
        <p:spPr bwMode="auto">
          <a:xfrm>
            <a:off x="2286000" y="685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accent2"/>
                </a:solidFill>
                <a:latin typeface="Times New Roman" panose="02020603050405020304" pitchFamily="18" charset="0"/>
              </a:rPr>
              <a:t>Molarity</a:t>
            </a:r>
          </a:p>
        </p:txBody>
      </p:sp>
      <p:sp>
        <p:nvSpPr>
          <p:cNvPr id="117773" name="Text Box 13"/>
          <p:cNvSpPr txBox="1">
            <a:spLocks noChangeArrowheads="1"/>
          </p:cNvSpPr>
          <p:nvPr/>
        </p:nvSpPr>
        <p:spPr bwMode="auto">
          <a:xfrm>
            <a:off x="2590800" y="1173164"/>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latin typeface="Times New Roman" panose="02020603050405020304" pitchFamily="18" charset="0"/>
              </a:rPr>
              <a:t>Molarity</a:t>
            </a:r>
          </a:p>
        </p:txBody>
      </p:sp>
      <p:sp>
        <p:nvSpPr>
          <p:cNvPr id="117774" name="Text Box 14"/>
          <p:cNvSpPr txBox="1">
            <a:spLocks noChangeArrowheads="1"/>
          </p:cNvSpPr>
          <p:nvPr/>
        </p:nvSpPr>
        <p:spPr bwMode="auto">
          <a:xfrm>
            <a:off x="3962400" y="1234282"/>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latin typeface="Times New Roman" panose="02020603050405020304" pitchFamily="18" charset="0"/>
              </a:rPr>
              <a:t>M</a:t>
            </a:r>
          </a:p>
        </p:txBody>
      </p:sp>
      <p:sp>
        <p:nvSpPr>
          <p:cNvPr id="117775" name="Text Box 15"/>
          <p:cNvSpPr txBox="1">
            <a:spLocks noChangeArrowheads="1"/>
          </p:cNvSpPr>
          <p:nvPr/>
        </p:nvSpPr>
        <p:spPr bwMode="auto">
          <a:xfrm>
            <a:off x="2971800" y="57150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rPr>
              <a:t>25.0 g = (M) x (0.500 L) x (58.5 g/mole)</a:t>
            </a:r>
          </a:p>
        </p:txBody>
      </p:sp>
      <p:sp>
        <p:nvSpPr>
          <p:cNvPr id="117776" name="Text Box 16"/>
          <p:cNvSpPr txBox="1">
            <a:spLocks noChangeArrowheads="1"/>
          </p:cNvSpPr>
          <p:nvPr/>
        </p:nvSpPr>
        <p:spPr bwMode="auto">
          <a:xfrm>
            <a:off x="4343400" y="6248400"/>
            <a:ext cx="27432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rPr>
              <a:t>Molarity</a:t>
            </a:r>
            <a:r>
              <a:rPr lang="en-US" altLang="en-US" sz="2400" i="1">
                <a:solidFill>
                  <a:srgbClr val="0000FF"/>
                </a:solidFill>
                <a:latin typeface="Times New Roman" panose="02020603050405020304" pitchFamily="18" charset="0"/>
              </a:rPr>
              <a:t> = 0.855 M</a:t>
            </a:r>
          </a:p>
        </p:txBody>
      </p:sp>
    </p:spTree>
    <p:extLst>
      <p:ext uri="{BB962C8B-B14F-4D97-AF65-F5344CB8AC3E}">
        <p14:creationId xmlns:p14="http://schemas.microsoft.com/office/powerpoint/2010/main" val="702157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7772"/>
                                        </p:tgtEl>
                                        <p:attrNameLst>
                                          <p:attrName>style.visibility</p:attrName>
                                        </p:attrNameLst>
                                      </p:cBhvr>
                                      <p:to>
                                        <p:strVal val="visible"/>
                                      </p:to>
                                    </p:set>
                                    <p:anim calcmode="lin" valueType="num">
                                      <p:cBhvr>
                                        <p:cTn id="7" dur="500" fill="hold"/>
                                        <p:tgtEl>
                                          <p:spTgt spid="117772"/>
                                        </p:tgtEl>
                                        <p:attrNameLst>
                                          <p:attrName>ppt_w</p:attrName>
                                        </p:attrNameLst>
                                      </p:cBhvr>
                                      <p:tavLst>
                                        <p:tav tm="0">
                                          <p:val>
                                            <p:fltVal val="0"/>
                                          </p:val>
                                        </p:tav>
                                        <p:tav tm="100000">
                                          <p:val>
                                            <p:strVal val="#ppt_w"/>
                                          </p:val>
                                        </p:tav>
                                      </p:tavLst>
                                    </p:anim>
                                    <p:anim calcmode="lin" valueType="num">
                                      <p:cBhvr>
                                        <p:cTn id="8" dur="500" fill="hold"/>
                                        <p:tgtEl>
                                          <p:spTgt spid="117772"/>
                                        </p:tgtEl>
                                        <p:attrNameLst>
                                          <p:attrName>ppt_h</p:attrName>
                                        </p:attrNameLst>
                                      </p:cBhvr>
                                      <p:tavLst>
                                        <p:tav tm="0">
                                          <p:val>
                                            <p:fltVal val="0"/>
                                          </p:val>
                                        </p:tav>
                                        <p:tav tm="100000">
                                          <p:val>
                                            <p:strVal val="#ppt_h"/>
                                          </p:val>
                                        </p:tav>
                                      </p:tavLst>
                                    </p:anim>
                                    <p:animEffect transition="in" filter="fade">
                                      <p:cBhvr>
                                        <p:cTn id="9" dur="500"/>
                                        <p:tgtEl>
                                          <p:spTgt spid="1177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7773"/>
                                        </p:tgtEl>
                                        <p:attrNameLst>
                                          <p:attrName>style.visibility</p:attrName>
                                        </p:attrNameLst>
                                      </p:cBhvr>
                                      <p:to>
                                        <p:strVal val="visible"/>
                                      </p:to>
                                    </p:set>
                                    <p:anim calcmode="lin" valueType="num">
                                      <p:cBhvr>
                                        <p:cTn id="14" dur="500" fill="hold"/>
                                        <p:tgtEl>
                                          <p:spTgt spid="117773"/>
                                        </p:tgtEl>
                                        <p:attrNameLst>
                                          <p:attrName>ppt_w</p:attrName>
                                        </p:attrNameLst>
                                      </p:cBhvr>
                                      <p:tavLst>
                                        <p:tav tm="0">
                                          <p:val>
                                            <p:fltVal val="0"/>
                                          </p:val>
                                        </p:tav>
                                        <p:tav tm="100000">
                                          <p:val>
                                            <p:strVal val="#ppt_w"/>
                                          </p:val>
                                        </p:tav>
                                      </p:tavLst>
                                    </p:anim>
                                    <p:anim calcmode="lin" valueType="num">
                                      <p:cBhvr>
                                        <p:cTn id="15" dur="500" fill="hold"/>
                                        <p:tgtEl>
                                          <p:spTgt spid="117773"/>
                                        </p:tgtEl>
                                        <p:attrNameLst>
                                          <p:attrName>ppt_h</p:attrName>
                                        </p:attrNameLst>
                                      </p:cBhvr>
                                      <p:tavLst>
                                        <p:tav tm="0">
                                          <p:val>
                                            <p:fltVal val="0"/>
                                          </p:val>
                                        </p:tav>
                                        <p:tav tm="100000">
                                          <p:val>
                                            <p:strVal val="#ppt_h"/>
                                          </p:val>
                                        </p:tav>
                                      </p:tavLst>
                                    </p:anim>
                                    <p:animEffect transition="in" filter="fade">
                                      <p:cBhvr>
                                        <p:cTn id="16" dur="500"/>
                                        <p:tgtEl>
                                          <p:spTgt spid="1177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7774"/>
                                        </p:tgtEl>
                                        <p:attrNameLst>
                                          <p:attrName>style.visibility</p:attrName>
                                        </p:attrNameLst>
                                      </p:cBhvr>
                                      <p:to>
                                        <p:strVal val="visible"/>
                                      </p:to>
                                    </p:set>
                                    <p:anim calcmode="lin" valueType="num">
                                      <p:cBhvr>
                                        <p:cTn id="21" dur="500" fill="hold"/>
                                        <p:tgtEl>
                                          <p:spTgt spid="117774"/>
                                        </p:tgtEl>
                                        <p:attrNameLst>
                                          <p:attrName>ppt_w</p:attrName>
                                        </p:attrNameLst>
                                      </p:cBhvr>
                                      <p:tavLst>
                                        <p:tav tm="0">
                                          <p:val>
                                            <p:fltVal val="0"/>
                                          </p:val>
                                        </p:tav>
                                        <p:tav tm="100000">
                                          <p:val>
                                            <p:strVal val="#ppt_w"/>
                                          </p:val>
                                        </p:tav>
                                      </p:tavLst>
                                    </p:anim>
                                    <p:anim calcmode="lin" valueType="num">
                                      <p:cBhvr>
                                        <p:cTn id="22" dur="500" fill="hold"/>
                                        <p:tgtEl>
                                          <p:spTgt spid="117774"/>
                                        </p:tgtEl>
                                        <p:attrNameLst>
                                          <p:attrName>ppt_h</p:attrName>
                                        </p:attrNameLst>
                                      </p:cBhvr>
                                      <p:tavLst>
                                        <p:tav tm="0">
                                          <p:val>
                                            <p:fltVal val="0"/>
                                          </p:val>
                                        </p:tav>
                                        <p:tav tm="100000">
                                          <p:val>
                                            <p:strVal val="#ppt_h"/>
                                          </p:val>
                                        </p:tav>
                                      </p:tavLst>
                                    </p:anim>
                                    <p:animEffect transition="in" filter="fade">
                                      <p:cBhvr>
                                        <p:cTn id="23" dur="500"/>
                                        <p:tgtEl>
                                          <p:spTgt spid="1177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7775"/>
                                        </p:tgtEl>
                                        <p:attrNameLst>
                                          <p:attrName>style.visibility</p:attrName>
                                        </p:attrNameLst>
                                      </p:cBhvr>
                                      <p:to>
                                        <p:strVal val="visible"/>
                                      </p:to>
                                    </p:set>
                                    <p:anim calcmode="lin" valueType="num">
                                      <p:cBhvr>
                                        <p:cTn id="28" dur="500" fill="hold"/>
                                        <p:tgtEl>
                                          <p:spTgt spid="117775"/>
                                        </p:tgtEl>
                                        <p:attrNameLst>
                                          <p:attrName>ppt_w</p:attrName>
                                        </p:attrNameLst>
                                      </p:cBhvr>
                                      <p:tavLst>
                                        <p:tav tm="0">
                                          <p:val>
                                            <p:fltVal val="0"/>
                                          </p:val>
                                        </p:tav>
                                        <p:tav tm="100000">
                                          <p:val>
                                            <p:strVal val="#ppt_w"/>
                                          </p:val>
                                        </p:tav>
                                      </p:tavLst>
                                    </p:anim>
                                    <p:anim calcmode="lin" valueType="num">
                                      <p:cBhvr>
                                        <p:cTn id="29" dur="500" fill="hold"/>
                                        <p:tgtEl>
                                          <p:spTgt spid="117775"/>
                                        </p:tgtEl>
                                        <p:attrNameLst>
                                          <p:attrName>ppt_h</p:attrName>
                                        </p:attrNameLst>
                                      </p:cBhvr>
                                      <p:tavLst>
                                        <p:tav tm="0">
                                          <p:val>
                                            <p:fltVal val="0"/>
                                          </p:val>
                                        </p:tav>
                                        <p:tav tm="100000">
                                          <p:val>
                                            <p:strVal val="#ppt_h"/>
                                          </p:val>
                                        </p:tav>
                                      </p:tavLst>
                                    </p:anim>
                                    <p:animEffect transition="in" filter="fade">
                                      <p:cBhvr>
                                        <p:cTn id="30" dur="500"/>
                                        <p:tgtEl>
                                          <p:spTgt spid="11777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7776"/>
                                        </p:tgtEl>
                                        <p:attrNameLst>
                                          <p:attrName>style.visibility</p:attrName>
                                        </p:attrNameLst>
                                      </p:cBhvr>
                                      <p:to>
                                        <p:strVal val="visible"/>
                                      </p:to>
                                    </p:set>
                                    <p:anim calcmode="lin" valueType="num">
                                      <p:cBhvr>
                                        <p:cTn id="35" dur="500" fill="hold"/>
                                        <p:tgtEl>
                                          <p:spTgt spid="117776"/>
                                        </p:tgtEl>
                                        <p:attrNameLst>
                                          <p:attrName>ppt_w</p:attrName>
                                        </p:attrNameLst>
                                      </p:cBhvr>
                                      <p:tavLst>
                                        <p:tav tm="0">
                                          <p:val>
                                            <p:fltVal val="0"/>
                                          </p:val>
                                        </p:tav>
                                        <p:tav tm="100000">
                                          <p:val>
                                            <p:strVal val="#ppt_w"/>
                                          </p:val>
                                        </p:tav>
                                      </p:tavLst>
                                    </p:anim>
                                    <p:anim calcmode="lin" valueType="num">
                                      <p:cBhvr>
                                        <p:cTn id="36" dur="500" fill="hold"/>
                                        <p:tgtEl>
                                          <p:spTgt spid="117776"/>
                                        </p:tgtEl>
                                        <p:attrNameLst>
                                          <p:attrName>ppt_h</p:attrName>
                                        </p:attrNameLst>
                                      </p:cBhvr>
                                      <p:tavLst>
                                        <p:tav tm="0">
                                          <p:val>
                                            <p:fltVal val="0"/>
                                          </p:val>
                                        </p:tav>
                                        <p:tav tm="100000">
                                          <p:val>
                                            <p:strVal val="#ppt_h"/>
                                          </p:val>
                                        </p:tav>
                                      </p:tavLst>
                                    </p:anim>
                                    <p:animEffect transition="in" filter="fade">
                                      <p:cBhvr>
                                        <p:cTn id="37" dur="500"/>
                                        <p:tgtEl>
                                          <p:spTgt spid="117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2" grpId="0"/>
      <p:bldP spid="117773" grpId="0"/>
      <p:bldP spid="117774" grpId="0"/>
      <p:bldP spid="117775" grpId="0"/>
      <p:bldP spid="1177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0513"/>
            <a:ext cx="8915400" cy="222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9811" name="Picture 3" descr="mo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6" y="3182938"/>
            <a:ext cx="5629275" cy="3446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38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p:cTn id="7" dur="500" fill="hold"/>
                                        <p:tgtEl>
                                          <p:spTgt spid="119811"/>
                                        </p:tgtEl>
                                        <p:attrNameLst>
                                          <p:attrName>ppt_w</p:attrName>
                                        </p:attrNameLst>
                                      </p:cBhvr>
                                      <p:tavLst>
                                        <p:tav tm="0">
                                          <p:val>
                                            <p:fltVal val="0"/>
                                          </p:val>
                                        </p:tav>
                                        <p:tav tm="100000">
                                          <p:val>
                                            <p:strVal val="#ppt_w"/>
                                          </p:val>
                                        </p:tav>
                                      </p:tavLst>
                                    </p:anim>
                                    <p:anim calcmode="lin" valueType="num">
                                      <p:cBhvr>
                                        <p:cTn id="8" dur="500" fill="hold"/>
                                        <p:tgtEl>
                                          <p:spTgt spid="119811"/>
                                        </p:tgtEl>
                                        <p:attrNameLst>
                                          <p:attrName>ppt_h</p:attrName>
                                        </p:attrNameLst>
                                      </p:cBhvr>
                                      <p:tavLst>
                                        <p:tav tm="0">
                                          <p:val>
                                            <p:fltVal val="0"/>
                                          </p:val>
                                        </p:tav>
                                        <p:tav tm="100000">
                                          <p:val>
                                            <p:strVal val="#ppt_h"/>
                                          </p:val>
                                        </p:tav>
                                      </p:tavLst>
                                    </p:anim>
                                    <p:animEffect transition="in" filter="fade">
                                      <p:cBhvr>
                                        <p:cTn id="9"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676400" y="457200"/>
            <a:ext cx="8915400" cy="5867400"/>
          </a:xfrm>
        </p:spPr>
        <p:txBody>
          <a:bodyPr/>
          <a:lstStyle/>
          <a:p>
            <a:pPr eaLnBrk="1" hangingPunct="1">
              <a:spcBef>
                <a:spcPct val="0"/>
              </a:spcBef>
              <a:spcAft>
                <a:spcPct val="50000"/>
              </a:spcAft>
              <a:buSzPct val="150000"/>
              <a:buFontTx/>
              <a:buNone/>
            </a:pPr>
            <a:r>
              <a:rPr lang="en-US" altLang="en-US" sz="2400" i="1">
                <a:solidFill>
                  <a:srgbClr val="008000"/>
                </a:solidFill>
                <a:latin typeface="Times New Roman" panose="02020603050405020304" pitchFamily="18" charset="0"/>
              </a:rPr>
              <a:t>Examples of common solutions:</a:t>
            </a:r>
            <a:r>
              <a:rPr lang="en-US" altLang="en-US" sz="2400">
                <a:latin typeface="Times New Roman" panose="02020603050405020304" pitchFamily="18" charset="0"/>
              </a:rPr>
              <a:t>  </a:t>
            </a:r>
          </a:p>
          <a:p>
            <a:pPr eaLnBrk="1" hangingPunct="1">
              <a:spcBef>
                <a:spcPct val="0"/>
              </a:spcBef>
              <a:spcAft>
                <a:spcPct val="50000"/>
              </a:spcAft>
              <a:buSzPct val="150000"/>
            </a:pPr>
            <a:r>
              <a:rPr lang="en-US" altLang="en-US" sz="2400">
                <a:latin typeface="Times New Roman" panose="02020603050405020304" pitchFamily="18" charset="0"/>
              </a:rPr>
              <a:t>Kool-aid = _________ in _______  </a:t>
            </a:r>
          </a:p>
          <a:p>
            <a:pPr eaLnBrk="1" hangingPunct="1">
              <a:spcBef>
                <a:spcPct val="0"/>
              </a:spcBef>
              <a:spcAft>
                <a:spcPct val="50000"/>
              </a:spcAft>
              <a:buSzPct val="150000"/>
              <a:buFontTx/>
              <a:buNone/>
            </a:pPr>
            <a:endParaRPr lang="en-US" altLang="en-US" sz="1600">
              <a:latin typeface="Times New Roman" panose="02020603050405020304" pitchFamily="18" charset="0"/>
            </a:endParaRPr>
          </a:p>
          <a:p>
            <a:pPr eaLnBrk="1" hangingPunct="1">
              <a:spcBef>
                <a:spcPct val="0"/>
              </a:spcBef>
              <a:spcAft>
                <a:spcPct val="50000"/>
              </a:spcAft>
              <a:buSzPct val="150000"/>
            </a:pPr>
            <a:r>
              <a:rPr lang="en-US" altLang="en-US" sz="2400">
                <a:latin typeface="Times New Roman" panose="02020603050405020304" pitchFamily="18" charset="0"/>
              </a:rPr>
              <a:t>Air = ____ in ____   </a:t>
            </a:r>
          </a:p>
          <a:p>
            <a:pPr eaLnBrk="1" hangingPunct="1">
              <a:spcBef>
                <a:spcPct val="0"/>
              </a:spcBef>
              <a:spcAft>
                <a:spcPct val="50000"/>
              </a:spcAft>
              <a:buSzPct val="150000"/>
            </a:pPr>
            <a:endParaRPr lang="en-US" altLang="en-US" sz="2400">
              <a:latin typeface="Times New Roman" panose="02020603050405020304" pitchFamily="18" charset="0"/>
            </a:endParaRPr>
          </a:p>
          <a:p>
            <a:pPr eaLnBrk="1" hangingPunct="1">
              <a:spcBef>
                <a:spcPct val="0"/>
              </a:spcBef>
              <a:spcAft>
                <a:spcPct val="50000"/>
              </a:spcAft>
              <a:buSzPct val="150000"/>
            </a:pPr>
            <a:endParaRPr lang="en-US" altLang="en-US" sz="2400">
              <a:latin typeface="Times New Roman" panose="02020603050405020304" pitchFamily="18" charset="0"/>
            </a:endParaRPr>
          </a:p>
          <a:p>
            <a:pPr eaLnBrk="1" hangingPunct="1">
              <a:spcBef>
                <a:spcPct val="0"/>
              </a:spcBef>
              <a:spcAft>
                <a:spcPct val="50000"/>
              </a:spcAft>
              <a:buSzPct val="150000"/>
            </a:pPr>
            <a:endParaRPr lang="en-US" altLang="en-US" sz="2400">
              <a:latin typeface="Times New Roman" panose="02020603050405020304" pitchFamily="18" charset="0"/>
            </a:endParaRPr>
          </a:p>
          <a:p>
            <a:pPr eaLnBrk="1" hangingPunct="1">
              <a:spcBef>
                <a:spcPct val="0"/>
              </a:spcBef>
              <a:spcAft>
                <a:spcPct val="50000"/>
              </a:spcAft>
              <a:buSzPct val="150000"/>
            </a:pPr>
            <a:endParaRPr lang="en-US" altLang="en-US" sz="2400">
              <a:latin typeface="Times New Roman" panose="02020603050405020304" pitchFamily="18" charset="0"/>
            </a:endParaRPr>
          </a:p>
          <a:p>
            <a:pPr eaLnBrk="1" hangingPunct="1">
              <a:spcBef>
                <a:spcPct val="0"/>
              </a:spcBef>
              <a:spcAft>
                <a:spcPct val="50000"/>
              </a:spcAft>
              <a:buSzPct val="150000"/>
            </a:pPr>
            <a:endParaRPr lang="en-US" altLang="en-US" sz="2400">
              <a:latin typeface="Times New Roman" panose="02020603050405020304" pitchFamily="18" charset="0"/>
            </a:endParaRPr>
          </a:p>
          <a:p>
            <a:pPr eaLnBrk="1" hangingPunct="1">
              <a:spcBef>
                <a:spcPct val="0"/>
              </a:spcBef>
              <a:spcAft>
                <a:spcPct val="50000"/>
              </a:spcAft>
              <a:buSzPct val="150000"/>
              <a:buFontTx/>
              <a:buNone/>
            </a:pPr>
            <a:endParaRPr lang="en-US" altLang="en-US" sz="2400">
              <a:latin typeface="Times New Roman" panose="02020603050405020304" pitchFamily="18" charset="0"/>
            </a:endParaRPr>
          </a:p>
        </p:txBody>
      </p:sp>
      <p:pic>
        <p:nvPicPr>
          <p:cNvPr id="12291" name="Picture 6" descr="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87626"/>
            <a:ext cx="43434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7" descr="Kool-Aid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09600"/>
            <a:ext cx="2133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 Box 8"/>
          <p:cNvSpPr txBox="1">
            <a:spLocks noChangeArrowheads="1"/>
          </p:cNvSpPr>
          <p:nvPr/>
        </p:nvSpPr>
        <p:spPr bwMode="auto">
          <a:xfrm>
            <a:off x="5867400" y="33528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SzPct val="150000"/>
              <a:buFontTx/>
              <a:buChar char="•"/>
            </a:pPr>
            <a:r>
              <a:rPr lang="en-US" altLang="en-US" sz="2400">
                <a:latin typeface="Times New Roman" panose="02020603050405020304" pitchFamily="18" charset="0"/>
              </a:rPr>
              <a:t> 14K gold = _______ in _________</a:t>
            </a:r>
          </a:p>
        </p:txBody>
      </p:sp>
      <p:sp>
        <p:nvSpPr>
          <p:cNvPr id="62473" name="Text Box 9"/>
          <p:cNvSpPr txBox="1">
            <a:spLocks noChangeArrowheads="1"/>
          </p:cNvSpPr>
          <p:nvPr/>
        </p:nvSpPr>
        <p:spPr bwMode="auto">
          <a:xfrm>
            <a:off x="3429000" y="990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sugar</a:t>
            </a:r>
          </a:p>
        </p:txBody>
      </p:sp>
      <p:sp>
        <p:nvSpPr>
          <p:cNvPr id="62474" name="Text Box 10"/>
          <p:cNvSpPr txBox="1">
            <a:spLocks noChangeArrowheads="1"/>
          </p:cNvSpPr>
          <p:nvPr/>
        </p:nvSpPr>
        <p:spPr bwMode="auto">
          <a:xfrm>
            <a:off x="5029200" y="990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water</a:t>
            </a:r>
          </a:p>
        </p:txBody>
      </p:sp>
      <p:sp>
        <p:nvSpPr>
          <p:cNvPr id="62475" name="Text Box 11"/>
          <p:cNvSpPr txBox="1">
            <a:spLocks noChangeArrowheads="1"/>
          </p:cNvSpPr>
          <p:nvPr/>
        </p:nvSpPr>
        <p:spPr bwMode="auto">
          <a:xfrm>
            <a:off x="2362200" y="1828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O</a:t>
            </a:r>
            <a:r>
              <a:rPr lang="en-US" altLang="en-US" sz="2400" baseline="-25000">
                <a:solidFill>
                  <a:srgbClr val="333399"/>
                </a:solidFill>
                <a:latin typeface="Times New Roman" panose="02020603050405020304" pitchFamily="18" charset="0"/>
              </a:rPr>
              <a:t>2</a:t>
            </a:r>
            <a:endParaRPr lang="en-US" altLang="en-US" sz="2400">
              <a:solidFill>
                <a:srgbClr val="333399"/>
              </a:solidFill>
              <a:latin typeface="Times New Roman" panose="02020603050405020304" pitchFamily="18" charset="0"/>
            </a:endParaRPr>
          </a:p>
        </p:txBody>
      </p:sp>
      <p:sp>
        <p:nvSpPr>
          <p:cNvPr id="62476" name="Text Box 12"/>
          <p:cNvSpPr txBox="1">
            <a:spLocks noChangeArrowheads="1"/>
          </p:cNvSpPr>
          <p:nvPr/>
        </p:nvSpPr>
        <p:spPr bwMode="auto">
          <a:xfrm>
            <a:off x="3429000" y="1828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N</a:t>
            </a:r>
            <a:r>
              <a:rPr lang="en-US" altLang="en-US" sz="2400" baseline="-25000">
                <a:solidFill>
                  <a:srgbClr val="333399"/>
                </a:solidFill>
                <a:latin typeface="Times New Roman" panose="02020603050405020304" pitchFamily="18" charset="0"/>
              </a:rPr>
              <a:t>2</a:t>
            </a:r>
            <a:endParaRPr lang="en-US" altLang="en-US" sz="2400">
              <a:solidFill>
                <a:srgbClr val="333399"/>
              </a:solidFill>
              <a:latin typeface="Times New Roman" panose="02020603050405020304" pitchFamily="18" charset="0"/>
            </a:endParaRPr>
          </a:p>
        </p:txBody>
      </p:sp>
      <p:sp>
        <p:nvSpPr>
          <p:cNvPr id="62477" name="Text Box 13"/>
          <p:cNvSpPr txBox="1">
            <a:spLocks noChangeArrowheads="1"/>
          </p:cNvSpPr>
          <p:nvPr/>
        </p:nvSpPr>
        <p:spPr bwMode="auto">
          <a:xfrm>
            <a:off x="7239000" y="3352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silver</a:t>
            </a:r>
          </a:p>
        </p:txBody>
      </p:sp>
      <p:sp>
        <p:nvSpPr>
          <p:cNvPr id="62478" name="Text Box 14"/>
          <p:cNvSpPr txBox="1">
            <a:spLocks noChangeArrowheads="1"/>
          </p:cNvSpPr>
          <p:nvPr/>
        </p:nvSpPr>
        <p:spPr bwMode="auto">
          <a:xfrm>
            <a:off x="8839200" y="3352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gold</a:t>
            </a:r>
          </a:p>
        </p:txBody>
      </p:sp>
    </p:spTree>
    <p:extLst>
      <p:ext uri="{BB962C8B-B14F-4D97-AF65-F5344CB8AC3E}">
        <p14:creationId xmlns:p14="http://schemas.microsoft.com/office/powerpoint/2010/main" val="3572374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 calcmode="lin" valueType="num">
                                      <p:cBhvr>
                                        <p:cTn id="7" dur="500" fill="hold"/>
                                        <p:tgtEl>
                                          <p:spTgt spid="62473"/>
                                        </p:tgtEl>
                                        <p:attrNameLst>
                                          <p:attrName>ppt_w</p:attrName>
                                        </p:attrNameLst>
                                      </p:cBhvr>
                                      <p:tavLst>
                                        <p:tav tm="0">
                                          <p:val>
                                            <p:fltVal val="0"/>
                                          </p:val>
                                        </p:tav>
                                        <p:tav tm="100000">
                                          <p:val>
                                            <p:strVal val="#ppt_w"/>
                                          </p:val>
                                        </p:tav>
                                      </p:tavLst>
                                    </p:anim>
                                    <p:anim calcmode="lin" valueType="num">
                                      <p:cBhvr>
                                        <p:cTn id="8" dur="500" fill="hold"/>
                                        <p:tgtEl>
                                          <p:spTgt spid="62473"/>
                                        </p:tgtEl>
                                        <p:attrNameLst>
                                          <p:attrName>ppt_h</p:attrName>
                                        </p:attrNameLst>
                                      </p:cBhvr>
                                      <p:tavLst>
                                        <p:tav tm="0">
                                          <p:val>
                                            <p:fltVal val="0"/>
                                          </p:val>
                                        </p:tav>
                                        <p:tav tm="100000">
                                          <p:val>
                                            <p:strVal val="#ppt_h"/>
                                          </p:val>
                                        </p:tav>
                                      </p:tavLst>
                                    </p:anim>
                                    <p:animEffect transition="in" filter="fade">
                                      <p:cBhvr>
                                        <p:cTn id="9" dur="500"/>
                                        <p:tgtEl>
                                          <p:spTgt spid="624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2474"/>
                                        </p:tgtEl>
                                        <p:attrNameLst>
                                          <p:attrName>style.visibility</p:attrName>
                                        </p:attrNameLst>
                                      </p:cBhvr>
                                      <p:to>
                                        <p:strVal val="visible"/>
                                      </p:to>
                                    </p:set>
                                    <p:anim calcmode="lin" valueType="num">
                                      <p:cBhvr>
                                        <p:cTn id="14" dur="500" fill="hold"/>
                                        <p:tgtEl>
                                          <p:spTgt spid="62474"/>
                                        </p:tgtEl>
                                        <p:attrNameLst>
                                          <p:attrName>ppt_w</p:attrName>
                                        </p:attrNameLst>
                                      </p:cBhvr>
                                      <p:tavLst>
                                        <p:tav tm="0">
                                          <p:val>
                                            <p:fltVal val="0"/>
                                          </p:val>
                                        </p:tav>
                                        <p:tav tm="100000">
                                          <p:val>
                                            <p:strVal val="#ppt_w"/>
                                          </p:val>
                                        </p:tav>
                                      </p:tavLst>
                                    </p:anim>
                                    <p:anim calcmode="lin" valueType="num">
                                      <p:cBhvr>
                                        <p:cTn id="15" dur="500" fill="hold"/>
                                        <p:tgtEl>
                                          <p:spTgt spid="62474"/>
                                        </p:tgtEl>
                                        <p:attrNameLst>
                                          <p:attrName>ppt_h</p:attrName>
                                        </p:attrNameLst>
                                      </p:cBhvr>
                                      <p:tavLst>
                                        <p:tav tm="0">
                                          <p:val>
                                            <p:fltVal val="0"/>
                                          </p:val>
                                        </p:tav>
                                        <p:tav tm="100000">
                                          <p:val>
                                            <p:strVal val="#ppt_h"/>
                                          </p:val>
                                        </p:tav>
                                      </p:tavLst>
                                    </p:anim>
                                    <p:animEffect transition="in" filter="fade">
                                      <p:cBhvr>
                                        <p:cTn id="16" dur="500"/>
                                        <p:tgtEl>
                                          <p:spTgt spid="624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2475"/>
                                        </p:tgtEl>
                                        <p:attrNameLst>
                                          <p:attrName>style.visibility</p:attrName>
                                        </p:attrNameLst>
                                      </p:cBhvr>
                                      <p:to>
                                        <p:strVal val="visible"/>
                                      </p:to>
                                    </p:set>
                                    <p:anim calcmode="lin" valueType="num">
                                      <p:cBhvr>
                                        <p:cTn id="21" dur="500" fill="hold"/>
                                        <p:tgtEl>
                                          <p:spTgt spid="62475"/>
                                        </p:tgtEl>
                                        <p:attrNameLst>
                                          <p:attrName>ppt_w</p:attrName>
                                        </p:attrNameLst>
                                      </p:cBhvr>
                                      <p:tavLst>
                                        <p:tav tm="0">
                                          <p:val>
                                            <p:fltVal val="0"/>
                                          </p:val>
                                        </p:tav>
                                        <p:tav tm="100000">
                                          <p:val>
                                            <p:strVal val="#ppt_w"/>
                                          </p:val>
                                        </p:tav>
                                      </p:tavLst>
                                    </p:anim>
                                    <p:anim calcmode="lin" valueType="num">
                                      <p:cBhvr>
                                        <p:cTn id="22" dur="500" fill="hold"/>
                                        <p:tgtEl>
                                          <p:spTgt spid="62475"/>
                                        </p:tgtEl>
                                        <p:attrNameLst>
                                          <p:attrName>ppt_h</p:attrName>
                                        </p:attrNameLst>
                                      </p:cBhvr>
                                      <p:tavLst>
                                        <p:tav tm="0">
                                          <p:val>
                                            <p:fltVal val="0"/>
                                          </p:val>
                                        </p:tav>
                                        <p:tav tm="100000">
                                          <p:val>
                                            <p:strVal val="#ppt_h"/>
                                          </p:val>
                                        </p:tav>
                                      </p:tavLst>
                                    </p:anim>
                                    <p:animEffect transition="in" filter="fade">
                                      <p:cBhvr>
                                        <p:cTn id="23" dur="500"/>
                                        <p:tgtEl>
                                          <p:spTgt spid="624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2476"/>
                                        </p:tgtEl>
                                        <p:attrNameLst>
                                          <p:attrName>style.visibility</p:attrName>
                                        </p:attrNameLst>
                                      </p:cBhvr>
                                      <p:to>
                                        <p:strVal val="visible"/>
                                      </p:to>
                                    </p:set>
                                    <p:anim calcmode="lin" valueType="num">
                                      <p:cBhvr>
                                        <p:cTn id="28" dur="500" fill="hold"/>
                                        <p:tgtEl>
                                          <p:spTgt spid="62476"/>
                                        </p:tgtEl>
                                        <p:attrNameLst>
                                          <p:attrName>ppt_w</p:attrName>
                                        </p:attrNameLst>
                                      </p:cBhvr>
                                      <p:tavLst>
                                        <p:tav tm="0">
                                          <p:val>
                                            <p:fltVal val="0"/>
                                          </p:val>
                                        </p:tav>
                                        <p:tav tm="100000">
                                          <p:val>
                                            <p:strVal val="#ppt_w"/>
                                          </p:val>
                                        </p:tav>
                                      </p:tavLst>
                                    </p:anim>
                                    <p:anim calcmode="lin" valueType="num">
                                      <p:cBhvr>
                                        <p:cTn id="29" dur="500" fill="hold"/>
                                        <p:tgtEl>
                                          <p:spTgt spid="62476"/>
                                        </p:tgtEl>
                                        <p:attrNameLst>
                                          <p:attrName>ppt_h</p:attrName>
                                        </p:attrNameLst>
                                      </p:cBhvr>
                                      <p:tavLst>
                                        <p:tav tm="0">
                                          <p:val>
                                            <p:fltVal val="0"/>
                                          </p:val>
                                        </p:tav>
                                        <p:tav tm="100000">
                                          <p:val>
                                            <p:strVal val="#ppt_h"/>
                                          </p:val>
                                        </p:tav>
                                      </p:tavLst>
                                    </p:anim>
                                    <p:animEffect transition="in" filter="fade">
                                      <p:cBhvr>
                                        <p:cTn id="30" dur="500"/>
                                        <p:tgtEl>
                                          <p:spTgt spid="6247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2477"/>
                                        </p:tgtEl>
                                        <p:attrNameLst>
                                          <p:attrName>style.visibility</p:attrName>
                                        </p:attrNameLst>
                                      </p:cBhvr>
                                      <p:to>
                                        <p:strVal val="visible"/>
                                      </p:to>
                                    </p:set>
                                    <p:anim calcmode="lin" valueType="num">
                                      <p:cBhvr>
                                        <p:cTn id="35" dur="500" fill="hold"/>
                                        <p:tgtEl>
                                          <p:spTgt spid="62477"/>
                                        </p:tgtEl>
                                        <p:attrNameLst>
                                          <p:attrName>ppt_w</p:attrName>
                                        </p:attrNameLst>
                                      </p:cBhvr>
                                      <p:tavLst>
                                        <p:tav tm="0">
                                          <p:val>
                                            <p:fltVal val="0"/>
                                          </p:val>
                                        </p:tav>
                                        <p:tav tm="100000">
                                          <p:val>
                                            <p:strVal val="#ppt_w"/>
                                          </p:val>
                                        </p:tav>
                                      </p:tavLst>
                                    </p:anim>
                                    <p:anim calcmode="lin" valueType="num">
                                      <p:cBhvr>
                                        <p:cTn id="36" dur="500" fill="hold"/>
                                        <p:tgtEl>
                                          <p:spTgt spid="62477"/>
                                        </p:tgtEl>
                                        <p:attrNameLst>
                                          <p:attrName>ppt_h</p:attrName>
                                        </p:attrNameLst>
                                      </p:cBhvr>
                                      <p:tavLst>
                                        <p:tav tm="0">
                                          <p:val>
                                            <p:fltVal val="0"/>
                                          </p:val>
                                        </p:tav>
                                        <p:tav tm="100000">
                                          <p:val>
                                            <p:strVal val="#ppt_h"/>
                                          </p:val>
                                        </p:tav>
                                      </p:tavLst>
                                    </p:anim>
                                    <p:animEffect transition="in" filter="fade">
                                      <p:cBhvr>
                                        <p:cTn id="37" dur="500"/>
                                        <p:tgtEl>
                                          <p:spTgt spid="624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2478"/>
                                        </p:tgtEl>
                                        <p:attrNameLst>
                                          <p:attrName>style.visibility</p:attrName>
                                        </p:attrNameLst>
                                      </p:cBhvr>
                                      <p:to>
                                        <p:strVal val="visible"/>
                                      </p:to>
                                    </p:set>
                                    <p:anim calcmode="lin" valueType="num">
                                      <p:cBhvr>
                                        <p:cTn id="42" dur="500" fill="hold"/>
                                        <p:tgtEl>
                                          <p:spTgt spid="62478"/>
                                        </p:tgtEl>
                                        <p:attrNameLst>
                                          <p:attrName>ppt_w</p:attrName>
                                        </p:attrNameLst>
                                      </p:cBhvr>
                                      <p:tavLst>
                                        <p:tav tm="0">
                                          <p:val>
                                            <p:fltVal val="0"/>
                                          </p:val>
                                        </p:tav>
                                        <p:tav tm="100000">
                                          <p:val>
                                            <p:strVal val="#ppt_w"/>
                                          </p:val>
                                        </p:tav>
                                      </p:tavLst>
                                    </p:anim>
                                    <p:anim calcmode="lin" valueType="num">
                                      <p:cBhvr>
                                        <p:cTn id="43" dur="500" fill="hold"/>
                                        <p:tgtEl>
                                          <p:spTgt spid="62478"/>
                                        </p:tgtEl>
                                        <p:attrNameLst>
                                          <p:attrName>ppt_h</p:attrName>
                                        </p:attrNameLst>
                                      </p:cBhvr>
                                      <p:tavLst>
                                        <p:tav tm="0">
                                          <p:val>
                                            <p:fltVal val="0"/>
                                          </p:val>
                                        </p:tav>
                                        <p:tav tm="100000">
                                          <p:val>
                                            <p:strVal val="#ppt_h"/>
                                          </p:val>
                                        </p:tav>
                                      </p:tavLst>
                                    </p:anim>
                                    <p:animEffect transition="in" filter="fade">
                                      <p:cBhvr>
                                        <p:cTn id="44" dur="500"/>
                                        <p:tgtEl>
                                          <p:spTgt spid="62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74" grpId="0"/>
      <p:bldP spid="62475" grpId="0"/>
      <p:bldP spid="62476" grpId="0"/>
      <p:bldP spid="62477" grpId="0"/>
      <p:bldP spid="624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1752600" y="457201"/>
            <a:ext cx="4343400" cy="4525963"/>
          </a:xfrm>
        </p:spPr>
        <p:txBody>
          <a:bodyPr/>
          <a:lstStyle/>
          <a:p>
            <a:pPr eaLnBrk="1" hangingPunct="1">
              <a:spcBef>
                <a:spcPct val="0"/>
              </a:spcBef>
              <a:spcAft>
                <a:spcPct val="50000"/>
              </a:spcAft>
              <a:buSzPct val="150000"/>
              <a:buFontTx/>
              <a:buNone/>
            </a:pPr>
            <a:r>
              <a:rPr lang="en-US" altLang="en-US" sz="2400" i="1">
                <a:solidFill>
                  <a:srgbClr val="008000"/>
                </a:solidFill>
                <a:latin typeface="Times New Roman" panose="02020603050405020304" pitchFamily="18" charset="0"/>
              </a:rPr>
              <a:t>Examples of common solutions:</a:t>
            </a:r>
            <a:r>
              <a:rPr lang="en-US" altLang="en-US" sz="2400">
                <a:latin typeface="Times New Roman" panose="02020603050405020304" pitchFamily="18" charset="0"/>
              </a:rPr>
              <a:t>  </a:t>
            </a:r>
          </a:p>
          <a:p>
            <a:pPr eaLnBrk="1" hangingPunct="1">
              <a:spcBef>
                <a:spcPct val="0"/>
              </a:spcBef>
              <a:spcAft>
                <a:spcPct val="50000"/>
              </a:spcAft>
              <a:buSzPct val="150000"/>
            </a:pPr>
            <a:r>
              <a:rPr lang="en-US" altLang="en-US" sz="2400">
                <a:latin typeface="Times New Roman" panose="02020603050405020304" pitchFamily="18" charset="0"/>
              </a:rPr>
              <a:t>__________ = copper in zinc</a:t>
            </a:r>
          </a:p>
          <a:p>
            <a:pPr eaLnBrk="1" hangingPunct="1">
              <a:spcBef>
                <a:spcPct val="0"/>
              </a:spcBef>
              <a:spcAft>
                <a:spcPct val="50000"/>
              </a:spcAft>
              <a:buSzPct val="150000"/>
            </a:pPr>
            <a:endParaRPr lang="en-US" altLang="en-US" sz="2400">
              <a:latin typeface="Times New Roman" panose="02020603050405020304" pitchFamily="18" charset="0"/>
            </a:endParaRPr>
          </a:p>
          <a:p>
            <a:pPr eaLnBrk="1" hangingPunct="1">
              <a:spcBef>
                <a:spcPct val="0"/>
              </a:spcBef>
              <a:spcAft>
                <a:spcPct val="50000"/>
              </a:spcAft>
              <a:buSzPct val="150000"/>
            </a:pPr>
            <a:r>
              <a:rPr lang="en-US" altLang="en-US" sz="2400">
                <a:latin typeface="Times New Roman" panose="02020603050405020304" pitchFamily="18" charset="0"/>
              </a:rPr>
              <a:t>Cola Drinks = sugar in water </a:t>
            </a:r>
            <a:r>
              <a:rPr lang="en-US" altLang="en-US" sz="2400" b="1" u="sng">
                <a:latin typeface="Times New Roman" panose="02020603050405020304" pitchFamily="18" charset="0"/>
              </a:rPr>
              <a:t>and</a:t>
            </a:r>
            <a:r>
              <a:rPr lang="en-US" altLang="en-US" sz="2400">
                <a:latin typeface="Times New Roman" panose="02020603050405020304" pitchFamily="18" charset="0"/>
              </a:rPr>
              <a:t> ______ in ___________</a:t>
            </a:r>
          </a:p>
        </p:txBody>
      </p:sp>
      <p:pic>
        <p:nvPicPr>
          <p:cNvPr id="14339" name="Picture 5" descr="effervesc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4191000" cy="313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19" descr="brass3"/>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48400" y="685801"/>
            <a:ext cx="4267200" cy="270192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34" name="Text Box 22"/>
          <p:cNvSpPr txBox="1">
            <a:spLocks noChangeArrowheads="1"/>
          </p:cNvSpPr>
          <p:nvPr/>
        </p:nvSpPr>
        <p:spPr bwMode="auto">
          <a:xfrm>
            <a:off x="2209800" y="990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Brass</a:t>
            </a:r>
          </a:p>
        </p:txBody>
      </p:sp>
      <p:sp>
        <p:nvSpPr>
          <p:cNvPr id="64535" name="Text Box 23"/>
          <p:cNvSpPr txBox="1">
            <a:spLocks noChangeArrowheads="1"/>
          </p:cNvSpPr>
          <p:nvPr/>
        </p:nvSpPr>
        <p:spPr bwMode="auto">
          <a:xfrm>
            <a:off x="2438400" y="243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CO</a:t>
            </a:r>
            <a:r>
              <a:rPr lang="en-US" altLang="en-US" sz="2400" baseline="-25000">
                <a:solidFill>
                  <a:srgbClr val="333399"/>
                </a:solidFill>
                <a:latin typeface="Times New Roman" panose="02020603050405020304" pitchFamily="18" charset="0"/>
              </a:rPr>
              <a:t>2</a:t>
            </a:r>
            <a:endParaRPr lang="en-US" altLang="en-US" sz="2400">
              <a:solidFill>
                <a:srgbClr val="333399"/>
              </a:solidFill>
              <a:latin typeface="Times New Roman" panose="02020603050405020304" pitchFamily="18" charset="0"/>
            </a:endParaRPr>
          </a:p>
        </p:txBody>
      </p:sp>
      <p:sp>
        <p:nvSpPr>
          <p:cNvPr id="64536" name="Text Box 24"/>
          <p:cNvSpPr txBox="1">
            <a:spLocks noChangeArrowheads="1"/>
          </p:cNvSpPr>
          <p:nvPr/>
        </p:nvSpPr>
        <p:spPr bwMode="auto">
          <a:xfrm>
            <a:off x="4038600" y="243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water</a:t>
            </a:r>
          </a:p>
        </p:txBody>
      </p:sp>
    </p:spTree>
    <p:extLst>
      <p:ext uri="{BB962C8B-B14F-4D97-AF65-F5344CB8AC3E}">
        <p14:creationId xmlns:p14="http://schemas.microsoft.com/office/powerpoint/2010/main" val="1060664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34"/>
                                        </p:tgtEl>
                                        <p:attrNameLst>
                                          <p:attrName>style.visibility</p:attrName>
                                        </p:attrNameLst>
                                      </p:cBhvr>
                                      <p:to>
                                        <p:strVal val="visible"/>
                                      </p:to>
                                    </p:set>
                                    <p:anim calcmode="lin" valueType="num">
                                      <p:cBhvr>
                                        <p:cTn id="7" dur="500" fill="hold"/>
                                        <p:tgtEl>
                                          <p:spTgt spid="64534"/>
                                        </p:tgtEl>
                                        <p:attrNameLst>
                                          <p:attrName>ppt_w</p:attrName>
                                        </p:attrNameLst>
                                      </p:cBhvr>
                                      <p:tavLst>
                                        <p:tav tm="0">
                                          <p:val>
                                            <p:fltVal val="0"/>
                                          </p:val>
                                        </p:tav>
                                        <p:tav tm="100000">
                                          <p:val>
                                            <p:strVal val="#ppt_w"/>
                                          </p:val>
                                        </p:tav>
                                      </p:tavLst>
                                    </p:anim>
                                    <p:anim calcmode="lin" valueType="num">
                                      <p:cBhvr>
                                        <p:cTn id="8" dur="500" fill="hold"/>
                                        <p:tgtEl>
                                          <p:spTgt spid="64534"/>
                                        </p:tgtEl>
                                        <p:attrNameLst>
                                          <p:attrName>ppt_h</p:attrName>
                                        </p:attrNameLst>
                                      </p:cBhvr>
                                      <p:tavLst>
                                        <p:tav tm="0">
                                          <p:val>
                                            <p:fltVal val="0"/>
                                          </p:val>
                                        </p:tav>
                                        <p:tav tm="100000">
                                          <p:val>
                                            <p:strVal val="#ppt_h"/>
                                          </p:val>
                                        </p:tav>
                                      </p:tavLst>
                                    </p:anim>
                                    <p:animEffect transition="in" filter="fade">
                                      <p:cBhvr>
                                        <p:cTn id="9" dur="500"/>
                                        <p:tgtEl>
                                          <p:spTgt spid="645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4535"/>
                                        </p:tgtEl>
                                        <p:attrNameLst>
                                          <p:attrName>style.visibility</p:attrName>
                                        </p:attrNameLst>
                                      </p:cBhvr>
                                      <p:to>
                                        <p:strVal val="visible"/>
                                      </p:to>
                                    </p:set>
                                    <p:anim calcmode="lin" valueType="num">
                                      <p:cBhvr>
                                        <p:cTn id="14" dur="500" fill="hold"/>
                                        <p:tgtEl>
                                          <p:spTgt spid="64535"/>
                                        </p:tgtEl>
                                        <p:attrNameLst>
                                          <p:attrName>ppt_w</p:attrName>
                                        </p:attrNameLst>
                                      </p:cBhvr>
                                      <p:tavLst>
                                        <p:tav tm="0">
                                          <p:val>
                                            <p:fltVal val="0"/>
                                          </p:val>
                                        </p:tav>
                                        <p:tav tm="100000">
                                          <p:val>
                                            <p:strVal val="#ppt_w"/>
                                          </p:val>
                                        </p:tav>
                                      </p:tavLst>
                                    </p:anim>
                                    <p:anim calcmode="lin" valueType="num">
                                      <p:cBhvr>
                                        <p:cTn id="15" dur="500" fill="hold"/>
                                        <p:tgtEl>
                                          <p:spTgt spid="64535"/>
                                        </p:tgtEl>
                                        <p:attrNameLst>
                                          <p:attrName>ppt_h</p:attrName>
                                        </p:attrNameLst>
                                      </p:cBhvr>
                                      <p:tavLst>
                                        <p:tav tm="0">
                                          <p:val>
                                            <p:fltVal val="0"/>
                                          </p:val>
                                        </p:tav>
                                        <p:tav tm="100000">
                                          <p:val>
                                            <p:strVal val="#ppt_h"/>
                                          </p:val>
                                        </p:tav>
                                      </p:tavLst>
                                    </p:anim>
                                    <p:animEffect transition="in" filter="fade">
                                      <p:cBhvr>
                                        <p:cTn id="16" dur="500"/>
                                        <p:tgtEl>
                                          <p:spTgt spid="645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4536"/>
                                        </p:tgtEl>
                                        <p:attrNameLst>
                                          <p:attrName>style.visibility</p:attrName>
                                        </p:attrNameLst>
                                      </p:cBhvr>
                                      <p:to>
                                        <p:strVal val="visible"/>
                                      </p:to>
                                    </p:set>
                                    <p:anim calcmode="lin" valueType="num">
                                      <p:cBhvr>
                                        <p:cTn id="21" dur="500" fill="hold"/>
                                        <p:tgtEl>
                                          <p:spTgt spid="64536"/>
                                        </p:tgtEl>
                                        <p:attrNameLst>
                                          <p:attrName>ppt_w</p:attrName>
                                        </p:attrNameLst>
                                      </p:cBhvr>
                                      <p:tavLst>
                                        <p:tav tm="0">
                                          <p:val>
                                            <p:fltVal val="0"/>
                                          </p:val>
                                        </p:tav>
                                        <p:tav tm="100000">
                                          <p:val>
                                            <p:strVal val="#ppt_w"/>
                                          </p:val>
                                        </p:tav>
                                      </p:tavLst>
                                    </p:anim>
                                    <p:anim calcmode="lin" valueType="num">
                                      <p:cBhvr>
                                        <p:cTn id="22" dur="500" fill="hold"/>
                                        <p:tgtEl>
                                          <p:spTgt spid="64536"/>
                                        </p:tgtEl>
                                        <p:attrNameLst>
                                          <p:attrName>ppt_h</p:attrName>
                                        </p:attrNameLst>
                                      </p:cBhvr>
                                      <p:tavLst>
                                        <p:tav tm="0">
                                          <p:val>
                                            <p:fltVal val="0"/>
                                          </p:val>
                                        </p:tav>
                                        <p:tav tm="100000">
                                          <p:val>
                                            <p:strVal val="#ppt_h"/>
                                          </p:val>
                                        </p:tav>
                                      </p:tavLst>
                                    </p:anim>
                                    <p:animEffect transition="in" filter="fade">
                                      <p:cBhvr>
                                        <p:cTn id="23" dur="500"/>
                                        <p:tgtEl>
                                          <p:spTgt spid="64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64535" grpId="0"/>
      <p:bldP spid="645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676400" y="457201"/>
            <a:ext cx="8991600" cy="4525963"/>
          </a:xfrm>
        </p:spPr>
        <p:txBody>
          <a:bodyPr/>
          <a:lstStyle/>
          <a:p>
            <a:pPr eaLnBrk="1" hangingPunct="1">
              <a:spcBef>
                <a:spcPct val="0"/>
              </a:spcBef>
              <a:spcAft>
                <a:spcPct val="50000"/>
              </a:spcAft>
              <a:buSzPct val="150000"/>
            </a:pPr>
            <a:r>
              <a:rPr lang="en-US" altLang="en-US" sz="2400">
                <a:latin typeface="Times New Roman" panose="02020603050405020304" pitchFamily="18" charset="0"/>
              </a:rPr>
              <a:t>This phrase means that polar solvents dissolve __________ solutes and nonpolar solvents dissolve ___________ solutes.</a:t>
            </a:r>
          </a:p>
          <a:p>
            <a:pPr eaLnBrk="1" hangingPunct="1">
              <a:spcBef>
                <a:spcPct val="0"/>
              </a:spcBef>
              <a:spcAft>
                <a:spcPct val="50000"/>
              </a:spcAft>
              <a:buSzPct val="150000"/>
              <a:buFontTx/>
              <a:buNone/>
            </a:pPr>
            <a:r>
              <a:rPr lang="en-US" altLang="en-US" sz="2400" i="1">
                <a:solidFill>
                  <a:srgbClr val="008000"/>
                </a:solidFill>
                <a:latin typeface="Times New Roman" panose="02020603050405020304" pitchFamily="18" charset="0"/>
              </a:rPr>
              <a:t>Example</a:t>
            </a:r>
            <a:r>
              <a:rPr lang="en-US" altLang="en-US" sz="2400">
                <a:solidFill>
                  <a:srgbClr val="008000"/>
                </a:solidFill>
                <a:latin typeface="Times New Roman" panose="02020603050405020304" pitchFamily="18" charset="0"/>
              </a:rPr>
              <a:t>:</a:t>
            </a:r>
            <a:r>
              <a:rPr lang="en-US" altLang="en-US" sz="2400">
                <a:latin typeface="Times New Roman" panose="02020603050405020304" pitchFamily="18" charset="0"/>
              </a:rPr>
              <a:t>   Mix together water, oil, table salt, and iodine (I</a:t>
            </a:r>
            <a:r>
              <a:rPr lang="en-US" altLang="en-US" sz="2400" baseline="-25000">
                <a:latin typeface="Times New Roman" panose="02020603050405020304" pitchFamily="18" charset="0"/>
              </a:rPr>
              <a:t>2</a:t>
            </a:r>
            <a:r>
              <a:rPr lang="en-US" altLang="en-US" sz="2400">
                <a:latin typeface="Times New Roman" panose="02020603050405020304" pitchFamily="18" charset="0"/>
              </a:rPr>
              <a:t>).  	</a:t>
            </a:r>
          </a:p>
          <a:p>
            <a:pPr eaLnBrk="1" hangingPunct="1">
              <a:spcBef>
                <a:spcPct val="0"/>
              </a:spcBef>
              <a:spcAft>
                <a:spcPct val="50000"/>
              </a:spcAft>
              <a:buSzPct val="150000"/>
              <a:buFontTx/>
              <a:buNone/>
            </a:pPr>
            <a:endParaRPr lang="en-US" altLang="en-US" sz="2400">
              <a:latin typeface="Times New Roman" panose="02020603050405020304" pitchFamily="18" charset="0"/>
            </a:endParaRPr>
          </a:p>
          <a:p>
            <a:pPr eaLnBrk="1" hangingPunct="1">
              <a:spcBef>
                <a:spcPct val="0"/>
              </a:spcBef>
              <a:spcAft>
                <a:spcPct val="50000"/>
              </a:spcAft>
              <a:buSzPct val="150000"/>
              <a:buFontTx/>
              <a:buNone/>
            </a:pPr>
            <a:r>
              <a:rPr lang="en-US" altLang="en-US" sz="2400">
                <a:latin typeface="Times New Roman" panose="02020603050405020304" pitchFamily="18" charset="0"/>
              </a:rPr>
              <a:t>What dissolves in what? ________________</a:t>
            </a:r>
          </a:p>
          <a:p>
            <a:pPr eaLnBrk="1" hangingPunct="1">
              <a:spcBef>
                <a:spcPct val="0"/>
              </a:spcBef>
              <a:spcAft>
                <a:spcPct val="50000"/>
              </a:spcAft>
              <a:buSzPct val="150000"/>
              <a:buFontTx/>
              <a:buNone/>
            </a:pPr>
            <a:r>
              <a:rPr lang="en-US" altLang="en-US" sz="2400">
                <a:latin typeface="Times New Roman" panose="02020603050405020304" pitchFamily="18" charset="0"/>
              </a:rPr>
              <a:t>____________________________________</a:t>
            </a:r>
          </a:p>
          <a:p>
            <a:pPr eaLnBrk="1" hangingPunct="1">
              <a:spcBef>
                <a:spcPct val="0"/>
              </a:spcBef>
              <a:spcAft>
                <a:spcPct val="50000"/>
              </a:spcAft>
              <a:buSzPct val="150000"/>
              <a:buFontTx/>
              <a:buNone/>
            </a:pPr>
            <a:r>
              <a:rPr lang="en-US" altLang="en-US" sz="2400">
                <a:latin typeface="Times New Roman" panose="02020603050405020304" pitchFamily="18" charset="0"/>
              </a:rPr>
              <a:t>____________________________________</a:t>
            </a:r>
          </a:p>
          <a:p>
            <a:pPr eaLnBrk="1" hangingPunct="1">
              <a:spcBef>
                <a:spcPct val="0"/>
              </a:spcBef>
              <a:spcAft>
                <a:spcPct val="50000"/>
              </a:spcAft>
              <a:buSzPct val="150000"/>
              <a:buFontTx/>
              <a:buNone/>
            </a:pPr>
            <a:r>
              <a:rPr lang="en-US" altLang="en-US" sz="2400">
                <a:latin typeface="Times New Roman" panose="02020603050405020304" pitchFamily="18" charset="0"/>
              </a:rPr>
              <a:t>____________________________________</a:t>
            </a:r>
          </a:p>
        </p:txBody>
      </p:sp>
      <p:sp>
        <p:nvSpPr>
          <p:cNvPr id="16387" name="Text Box 3"/>
          <p:cNvSpPr txBox="1">
            <a:spLocks noChangeArrowheads="1"/>
          </p:cNvSpPr>
          <p:nvPr/>
        </p:nvSpPr>
        <p:spPr bwMode="auto">
          <a:xfrm>
            <a:off x="3048000" y="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990000"/>
                </a:solidFill>
                <a:latin typeface="Times New Roman" panose="02020603050405020304" pitchFamily="18" charset="0"/>
              </a:rPr>
              <a:t>“Like Dissolves Like”</a:t>
            </a:r>
          </a:p>
        </p:txBody>
      </p:sp>
      <p:pic>
        <p:nvPicPr>
          <p:cNvPr id="16388" name="Picture 5" descr="85693bHjg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133600"/>
            <a:ext cx="2624138" cy="373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6" name="Text Box 6"/>
          <p:cNvSpPr txBox="1">
            <a:spLocks noChangeArrowheads="1"/>
          </p:cNvSpPr>
          <p:nvPr/>
        </p:nvSpPr>
        <p:spPr bwMode="auto">
          <a:xfrm>
            <a:off x="7848600" y="457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polar</a:t>
            </a:r>
          </a:p>
        </p:txBody>
      </p:sp>
      <p:sp>
        <p:nvSpPr>
          <p:cNvPr id="61447" name="Text Box 7"/>
          <p:cNvSpPr txBox="1">
            <a:spLocks noChangeArrowheads="1"/>
          </p:cNvSpPr>
          <p:nvPr/>
        </p:nvSpPr>
        <p:spPr bwMode="auto">
          <a:xfrm>
            <a:off x="5867400" y="838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nonpolar</a:t>
            </a:r>
          </a:p>
        </p:txBody>
      </p:sp>
      <p:sp>
        <p:nvSpPr>
          <p:cNvPr id="61448" name="Text Box 8"/>
          <p:cNvSpPr txBox="1">
            <a:spLocks noChangeArrowheads="1"/>
          </p:cNvSpPr>
          <p:nvPr/>
        </p:nvSpPr>
        <p:spPr bwMode="auto">
          <a:xfrm>
            <a:off x="1676400" y="2971800"/>
            <a:ext cx="5867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50000"/>
              </a:spcAft>
            </a:pPr>
            <a:r>
              <a:rPr lang="en-US" altLang="en-US" sz="2400">
                <a:solidFill>
                  <a:srgbClr val="333399"/>
                </a:solidFill>
                <a:latin typeface="Times New Roman" panose="02020603050405020304" pitchFamily="18" charset="0"/>
              </a:rPr>
              <a:t>The nonpolar oil will dissolve the nonpolar I</a:t>
            </a:r>
            <a:r>
              <a:rPr lang="en-US" altLang="en-US" sz="2400" baseline="-25000">
                <a:solidFill>
                  <a:srgbClr val="333399"/>
                </a:solidFill>
                <a:latin typeface="Times New Roman" panose="02020603050405020304" pitchFamily="18" charset="0"/>
              </a:rPr>
              <a:t>2</a:t>
            </a:r>
          </a:p>
          <a:p>
            <a:pPr eaLnBrk="1" hangingPunct="1">
              <a:spcAft>
                <a:spcPct val="50000"/>
              </a:spcAft>
            </a:pPr>
            <a:r>
              <a:rPr lang="en-US" altLang="en-US" sz="2400" baseline="-25000">
                <a:solidFill>
                  <a:srgbClr val="333399"/>
                </a:solidFill>
                <a:latin typeface="Times New Roman" panose="02020603050405020304" pitchFamily="18" charset="0"/>
              </a:rPr>
              <a:t> </a:t>
            </a:r>
            <a:r>
              <a:rPr lang="en-US" altLang="en-US" sz="2400">
                <a:solidFill>
                  <a:srgbClr val="333399"/>
                </a:solidFill>
                <a:latin typeface="Times New Roman" panose="02020603050405020304" pitchFamily="18" charset="0"/>
              </a:rPr>
              <a:t>and the water dissolves the salt since they are</a:t>
            </a:r>
          </a:p>
          <a:p>
            <a:pPr eaLnBrk="1" hangingPunct="1">
              <a:spcAft>
                <a:spcPct val="50000"/>
              </a:spcAft>
            </a:pPr>
            <a:r>
              <a:rPr lang="en-US" altLang="en-US" sz="2400">
                <a:solidFill>
                  <a:srgbClr val="333399"/>
                </a:solidFill>
                <a:latin typeface="Times New Roman" panose="02020603050405020304" pitchFamily="18" charset="0"/>
              </a:rPr>
              <a:t> both polar.</a:t>
            </a:r>
          </a:p>
        </p:txBody>
      </p:sp>
    </p:spTree>
    <p:extLst>
      <p:ext uri="{BB962C8B-B14F-4D97-AF65-F5344CB8AC3E}">
        <p14:creationId xmlns:p14="http://schemas.microsoft.com/office/powerpoint/2010/main" val="1630105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p:cTn id="7" dur="500" fill="hold"/>
                                        <p:tgtEl>
                                          <p:spTgt spid="61446"/>
                                        </p:tgtEl>
                                        <p:attrNameLst>
                                          <p:attrName>ppt_w</p:attrName>
                                        </p:attrNameLst>
                                      </p:cBhvr>
                                      <p:tavLst>
                                        <p:tav tm="0">
                                          <p:val>
                                            <p:fltVal val="0"/>
                                          </p:val>
                                        </p:tav>
                                        <p:tav tm="100000">
                                          <p:val>
                                            <p:strVal val="#ppt_w"/>
                                          </p:val>
                                        </p:tav>
                                      </p:tavLst>
                                    </p:anim>
                                    <p:anim calcmode="lin" valueType="num">
                                      <p:cBhvr>
                                        <p:cTn id="8" dur="500" fill="hold"/>
                                        <p:tgtEl>
                                          <p:spTgt spid="61446"/>
                                        </p:tgtEl>
                                        <p:attrNameLst>
                                          <p:attrName>ppt_h</p:attrName>
                                        </p:attrNameLst>
                                      </p:cBhvr>
                                      <p:tavLst>
                                        <p:tav tm="0">
                                          <p:val>
                                            <p:fltVal val="0"/>
                                          </p:val>
                                        </p:tav>
                                        <p:tav tm="100000">
                                          <p:val>
                                            <p:strVal val="#ppt_h"/>
                                          </p:val>
                                        </p:tav>
                                      </p:tavLst>
                                    </p:anim>
                                    <p:animEffect transition="in" filter="fade">
                                      <p:cBhvr>
                                        <p:cTn id="9" dur="500"/>
                                        <p:tgtEl>
                                          <p:spTgt spid="614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47"/>
                                        </p:tgtEl>
                                        <p:attrNameLst>
                                          <p:attrName>style.visibility</p:attrName>
                                        </p:attrNameLst>
                                      </p:cBhvr>
                                      <p:to>
                                        <p:strVal val="visible"/>
                                      </p:to>
                                    </p:set>
                                    <p:anim calcmode="lin" valueType="num">
                                      <p:cBhvr>
                                        <p:cTn id="14" dur="500" fill="hold"/>
                                        <p:tgtEl>
                                          <p:spTgt spid="61447"/>
                                        </p:tgtEl>
                                        <p:attrNameLst>
                                          <p:attrName>ppt_w</p:attrName>
                                        </p:attrNameLst>
                                      </p:cBhvr>
                                      <p:tavLst>
                                        <p:tav tm="0">
                                          <p:val>
                                            <p:fltVal val="0"/>
                                          </p:val>
                                        </p:tav>
                                        <p:tav tm="100000">
                                          <p:val>
                                            <p:strVal val="#ppt_w"/>
                                          </p:val>
                                        </p:tav>
                                      </p:tavLst>
                                    </p:anim>
                                    <p:anim calcmode="lin" valueType="num">
                                      <p:cBhvr>
                                        <p:cTn id="15" dur="500" fill="hold"/>
                                        <p:tgtEl>
                                          <p:spTgt spid="61447"/>
                                        </p:tgtEl>
                                        <p:attrNameLst>
                                          <p:attrName>ppt_h</p:attrName>
                                        </p:attrNameLst>
                                      </p:cBhvr>
                                      <p:tavLst>
                                        <p:tav tm="0">
                                          <p:val>
                                            <p:fltVal val="0"/>
                                          </p:val>
                                        </p:tav>
                                        <p:tav tm="100000">
                                          <p:val>
                                            <p:strVal val="#ppt_h"/>
                                          </p:val>
                                        </p:tav>
                                      </p:tavLst>
                                    </p:anim>
                                    <p:animEffect transition="in" filter="fade">
                                      <p:cBhvr>
                                        <p:cTn id="16" dur="500"/>
                                        <p:tgtEl>
                                          <p:spTgt spid="614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448"/>
                                        </p:tgtEl>
                                        <p:attrNameLst>
                                          <p:attrName>style.visibility</p:attrName>
                                        </p:attrNameLst>
                                      </p:cBhvr>
                                      <p:to>
                                        <p:strVal val="visible"/>
                                      </p:to>
                                    </p:set>
                                    <p:anim calcmode="lin" valueType="num">
                                      <p:cBhvr>
                                        <p:cTn id="21" dur="500" fill="hold"/>
                                        <p:tgtEl>
                                          <p:spTgt spid="61448"/>
                                        </p:tgtEl>
                                        <p:attrNameLst>
                                          <p:attrName>ppt_w</p:attrName>
                                        </p:attrNameLst>
                                      </p:cBhvr>
                                      <p:tavLst>
                                        <p:tav tm="0">
                                          <p:val>
                                            <p:fltVal val="0"/>
                                          </p:val>
                                        </p:tav>
                                        <p:tav tm="100000">
                                          <p:val>
                                            <p:strVal val="#ppt_w"/>
                                          </p:val>
                                        </p:tav>
                                      </p:tavLst>
                                    </p:anim>
                                    <p:anim calcmode="lin" valueType="num">
                                      <p:cBhvr>
                                        <p:cTn id="22" dur="500" fill="hold"/>
                                        <p:tgtEl>
                                          <p:spTgt spid="61448"/>
                                        </p:tgtEl>
                                        <p:attrNameLst>
                                          <p:attrName>ppt_h</p:attrName>
                                        </p:attrNameLst>
                                      </p:cBhvr>
                                      <p:tavLst>
                                        <p:tav tm="0">
                                          <p:val>
                                            <p:fltVal val="0"/>
                                          </p:val>
                                        </p:tav>
                                        <p:tav tm="100000">
                                          <p:val>
                                            <p:strVal val="#ppt_h"/>
                                          </p:val>
                                        </p:tav>
                                      </p:tavLst>
                                    </p:anim>
                                    <p:animEffect transition="in" filter="fade">
                                      <p:cBhvr>
                                        <p:cTn id="23" dur="50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7" grpId="0"/>
      <p:bldP spid="614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048000" y="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990000"/>
                </a:solidFill>
                <a:latin typeface="Times New Roman" panose="02020603050405020304" pitchFamily="18" charset="0"/>
              </a:rPr>
              <a:t>“Like Dissolves Like”</a:t>
            </a:r>
          </a:p>
        </p:txBody>
      </p:sp>
      <p:pic>
        <p:nvPicPr>
          <p:cNvPr id="18435" name="Picture 4" descr="rjo0418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5176"/>
            <a:ext cx="4800600" cy="4187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6" descr="item-40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647826"/>
            <a:ext cx="2971800" cy="2238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9"/>
          <p:cNvSpPr txBox="1">
            <a:spLocks noChangeArrowheads="1"/>
          </p:cNvSpPr>
          <p:nvPr/>
        </p:nvSpPr>
        <p:spPr bwMode="auto">
          <a:xfrm>
            <a:off x="7467600" y="3946526"/>
            <a:ext cx="2819400" cy="396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latin typeface="Times New Roman" panose="02020603050405020304" pitchFamily="18" charset="0"/>
              </a:rPr>
              <a:t>nonpolar grease remover</a:t>
            </a:r>
          </a:p>
        </p:txBody>
      </p:sp>
    </p:spTree>
    <p:extLst>
      <p:ext uri="{BB962C8B-B14F-4D97-AF65-F5344CB8AC3E}">
        <p14:creationId xmlns:p14="http://schemas.microsoft.com/office/powerpoint/2010/main" val="75681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0" y="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990000"/>
                </a:solidFill>
                <a:latin typeface="Times New Roman" panose="02020603050405020304" pitchFamily="18" charset="0"/>
              </a:rPr>
              <a:t>“Unlike Polarity Cannot Dissolve Unlike”</a:t>
            </a:r>
          </a:p>
        </p:txBody>
      </p:sp>
      <p:pic>
        <p:nvPicPr>
          <p:cNvPr id="20483" name="Picture 6" descr="dre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609600"/>
            <a:ext cx="41783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 Box 9"/>
          <p:cNvSpPr txBox="1">
            <a:spLocks noChangeArrowheads="1"/>
          </p:cNvSpPr>
          <p:nvPr/>
        </p:nvSpPr>
        <p:spPr bwMode="auto">
          <a:xfrm>
            <a:off x="1981200" y="5410201"/>
            <a:ext cx="8382000" cy="4667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latin typeface="Times New Roman" panose="02020603050405020304" pitchFamily="18" charset="0"/>
              </a:rPr>
              <a:t>Vinegar &amp; oil dressing will separate.  Shake well before using!</a:t>
            </a:r>
          </a:p>
        </p:txBody>
      </p:sp>
    </p:spTree>
    <p:extLst>
      <p:ext uri="{BB962C8B-B14F-4D97-AF65-F5344CB8AC3E}">
        <p14:creationId xmlns:p14="http://schemas.microsoft.com/office/powerpoint/2010/main" val="4275706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76201"/>
            <a:ext cx="8229600" cy="487363"/>
          </a:xfrm>
        </p:spPr>
        <p:txBody>
          <a:bodyPr>
            <a:normAutofit fontScale="90000"/>
          </a:bodyPr>
          <a:lstStyle/>
          <a:p>
            <a:pPr eaLnBrk="1" hangingPunct="1"/>
            <a:r>
              <a:rPr lang="en-US" altLang="en-US" sz="3200" u="sng">
                <a:solidFill>
                  <a:srgbClr val="990000"/>
                </a:solidFill>
                <a:latin typeface="Times New Roman" panose="02020603050405020304" pitchFamily="18" charset="0"/>
              </a:rPr>
              <a:t>Solutions &amp; Electricity</a:t>
            </a:r>
          </a:p>
        </p:txBody>
      </p:sp>
      <p:sp>
        <p:nvSpPr>
          <p:cNvPr id="22531" name="Rectangle 3"/>
          <p:cNvSpPr>
            <a:spLocks noGrp="1" noChangeArrowheads="1"/>
          </p:cNvSpPr>
          <p:nvPr>
            <p:ph type="body" idx="1"/>
          </p:nvPr>
        </p:nvSpPr>
        <p:spPr>
          <a:xfrm>
            <a:off x="1676400" y="762000"/>
            <a:ext cx="8991600" cy="5334000"/>
          </a:xfrm>
        </p:spPr>
        <p:txBody>
          <a:bodyPr/>
          <a:lstStyle/>
          <a:p>
            <a:pPr eaLnBrk="1" hangingPunct="1">
              <a:spcBef>
                <a:spcPct val="0"/>
              </a:spcBef>
              <a:spcAft>
                <a:spcPct val="50000"/>
              </a:spcAft>
              <a:buSzPct val="150000"/>
            </a:pPr>
            <a:r>
              <a:rPr lang="en-US" altLang="en-US" sz="2400">
                <a:latin typeface="Times New Roman" panose="02020603050405020304" pitchFamily="18" charset="0"/>
              </a:rPr>
              <a:t>__________________- a solution that conducts electricity.</a:t>
            </a:r>
          </a:p>
          <a:p>
            <a:pPr eaLnBrk="1" hangingPunct="1">
              <a:spcBef>
                <a:spcPct val="0"/>
              </a:spcBef>
              <a:spcAft>
                <a:spcPct val="50000"/>
              </a:spcAft>
              <a:buSzPct val="150000"/>
            </a:pPr>
            <a:r>
              <a:rPr lang="en-US" altLang="en-US" sz="2400">
                <a:latin typeface="Times New Roman" panose="02020603050405020304" pitchFamily="18" charset="0"/>
              </a:rPr>
              <a:t>__________________- a solution that does not conduct electricity.</a:t>
            </a:r>
            <a:endParaRPr lang="en-US" altLang="en-US" sz="2400" b="1" u="sng">
              <a:latin typeface="Times New Roman" panose="02020603050405020304" pitchFamily="18" charset="0"/>
            </a:endParaRPr>
          </a:p>
          <a:p>
            <a:pPr algn="ctr" eaLnBrk="1" hangingPunct="1">
              <a:spcBef>
                <a:spcPct val="0"/>
              </a:spcBef>
              <a:spcAft>
                <a:spcPct val="50000"/>
              </a:spcAft>
              <a:buSzPct val="150000"/>
              <a:buFontTx/>
              <a:buNone/>
            </a:pPr>
            <a:r>
              <a:rPr lang="en-US" altLang="en-US" sz="2400" u="sng">
                <a:solidFill>
                  <a:srgbClr val="990000"/>
                </a:solidFill>
                <a:latin typeface="Times New Roman" panose="02020603050405020304" pitchFamily="18" charset="0"/>
              </a:rPr>
              <a:t>What Determines if a Solution will Conduct Electricity?</a:t>
            </a:r>
            <a:endParaRPr lang="en-US" altLang="en-US" sz="2400">
              <a:solidFill>
                <a:srgbClr val="990000"/>
              </a:solidFill>
              <a:latin typeface="Times New Roman" panose="02020603050405020304" pitchFamily="18" charset="0"/>
            </a:endParaRPr>
          </a:p>
          <a:p>
            <a:pPr eaLnBrk="1" hangingPunct="1">
              <a:spcBef>
                <a:spcPct val="0"/>
              </a:spcBef>
              <a:spcAft>
                <a:spcPct val="50000"/>
              </a:spcAft>
              <a:buSzPct val="150000"/>
            </a:pPr>
            <a:r>
              <a:rPr lang="en-US" altLang="en-US" sz="2400">
                <a:latin typeface="Times New Roman" panose="02020603050405020304" pitchFamily="18" charset="0"/>
              </a:rPr>
              <a:t> A solution will conduct if there are ____________ ______________ (or _________), in the solution.</a:t>
            </a:r>
            <a:endParaRPr lang="en-US" altLang="en-US" sz="2400" b="1" u="sng">
              <a:latin typeface="Times New Roman" panose="02020603050405020304" pitchFamily="18" charset="0"/>
            </a:endParaRPr>
          </a:p>
          <a:p>
            <a:pPr algn="ctr" eaLnBrk="1" hangingPunct="1">
              <a:spcBef>
                <a:spcPct val="0"/>
              </a:spcBef>
              <a:spcAft>
                <a:spcPct val="50000"/>
              </a:spcAft>
              <a:buSzPct val="150000"/>
              <a:buFontTx/>
              <a:buNone/>
            </a:pPr>
            <a:r>
              <a:rPr lang="en-US" altLang="en-US" sz="2400" u="sng">
                <a:solidFill>
                  <a:srgbClr val="990000"/>
                </a:solidFill>
                <a:latin typeface="Times New Roman" panose="02020603050405020304" pitchFamily="18" charset="0"/>
              </a:rPr>
              <a:t>Will a Solution be a Strong or Weak Electrolyte?</a:t>
            </a:r>
            <a:endParaRPr lang="en-US" altLang="en-US" sz="2400">
              <a:solidFill>
                <a:srgbClr val="990000"/>
              </a:solidFill>
              <a:latin typeface="Times New Roman" panose="02020603050405020304" pitchFamily="18" charset="0"/>
            </a:endParaRPr>
          </a:p>
          <a:p>
            <a:pPr eaLnBrk="1" hangingPunct="1">
              <a:spcBef>
                <a:spcPct val="0"/>
              </a:spcBef>
              <a:spcAft>
                <a:spcPct val="50000"/>
              </a:spcAft>
              <a:buSzPct val="150000"/>
            </a:pPr>
            <a:r>
              <a:rPr lang="en-US" altLang="en-US" sz="2400">
                <a:latin typeface="Times New Roman" panose="02020603050405020304" pitchFamily="18" charset="0"/>
              </a:rPr>
              <a:t> </a:t>
            </a:r>
            <a:r>
              <a:rPr lang="en-US" altLang="en-US" sz="2400" b="1">
                <a:solidFill>
                  <a:srgbClr val="0000FF"/>
                </a:solidFill>
                <a:latin typeface="Times New Roman" panose="02020603050405020304" pitchFamily="18" charset="0"/>
              </a:rPr>
              <a:t>Using the</a:t>
            </a:r>
            <a:r>
              <a:rPr lang="en-US" altLang="en-US" sz="2400" b="1">
                <a:latin typeface="Times New Roman" panose="02020603050405020304" pitchFamily="18" charset="0"/>
              </a:rPr>
              <a:t> </a:t>
            </a:r>
            <a:r>
              <a:rPr lang="en-US" altLang="en-US" sz="2400" b="1">
                <a:solidFill>
                  <a:srgbClr val="0000FF"/>
                </a:solidFill>
                <a:latin typeface="Times New Roman" panose="02020603050405020304" pitchFamily="18" charset="0"/>
              </a:rPr>
              <a:t>Solubility Chart</a:t>
            </a:r>
            <a:r>
              <a:rPr lang="en-US" altLang="en-US" sz="2400" b="1">
                <a:latin typeface="Times New Roman" panose="02020603050405020304" pitchFamily="18" charset="0"/>
              </a:rPr>
              <a:t>:</a:t>
            </a:r>
            <a:r>
              <a:rPr lang="en-US" altLang="en-US" sz="2400">
                <a:latin typeface="Times New Roman" panose="02020603050405020304" pitchFamily="18" charset="0"/>
              </a:rPr>
              <a:t> </a:t>
            </a:r>
          </a:p>
          <a:p>
            <a:pPr eaLnBrk="1" hangingPunct="1">
              <a:spcBef>
                <a:spcPct val="0"/>
              </a:spcBef>
              <a:spcAft>
                <a:spcPct val="50000"/>
              </a:spcAft>
              <a:buSzPct val="150000"/>
            </a:pPr>
            <a:r>
              <a:rPr lang="en-US" altLang="en-US" sz="2400">
                <a:latin typeface="Times New Roman" panose="02020603050405020304" pitchFamily="18" charset="0"/>
              </a:rPr>
              <a:t>	______ = many ions in the solution = __________________</a:t>
            </a:r>
          </a:p>
          <a:p>
            <a:pPr eaLnBrk="1" hangingPunct="1">
              <a:spcBef>
                <a:spcPct val="0"/>
              </a:spcBef>
              <a:spcAft>
                <a:spcPct val="50000"/>
              </a:spcAft>
              <a:buSzPct val="150000"/>
            </a:pPr>
            <a:r>
              <a:rPr lang="en-US" altLang="en-US" sz="2400">
                <a:latin typeface="Times New Roman" panose="02020603050405020304" pitchFamily="18" charset="0"/>
              </a:rPr>
              <a:t>	______= few ions in the solution = ____________________</a:t>
            </a:r>
          </a:p>
          <a:p>
            <a:pPr eaLnBrk="1" hangingPunct="1">
              <a:spcBef>
                <a:spcPct val="0"/>
              </a:spcBef>
              <a:spcAft>
                <a:spcPct val="50000"/>
              </a:spcAft>
              <a:buSzPct val="150000"/>
            </a:pPr>
            <a:r>
              <a:rPr lang="en-US" altLang="en-US" sz="2400">
                <a:latin typeface="Times New Roman" panose="02020603050405020304" pitchFamily="18" charset="0"/>
              </a:rPr>
              <a:t>	______= no ions in the solution = _____________________</a:t>
            </a:r>
          </a:p>
        </p:txBody>
      </p:sp>
      <p:sp>
        <p:nvSpPr>
          <p:cNvPr id="4100" name="Text Box 4"/>
          <p:cNvSpPr txBox="1">
            <a:spLocks noChangeArrowheads="1"/>
          </p:cNvSpPr>
          <p:nvPr/>
        </p:nvSpPr>
        <p:spPr bwMode="auto">
          <a:xfrm>
            <a:off x="2286000" y="762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Electrolyte</a:t>
            </a:r>
          </a:p>
        </p:txBody>
      </p:sp>
      <p:sp>
        <p:nvSpPr>
          <p:cNvPr id="4101" name="Text Box 5"/>
          <p:cNvSpPr txBox="1">
            <a:spLocks noChangeArrowheads="1"/>
          </p:cNvSpPr>
          <p:nvPr/>
        </p:nvSpPr>
        <p:spPr bwMode="auto">
          <a:xfrm>
            <a:off x="2209800" y="1295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Nonelectrolyte</a:t>
            </a:r>
          </a:p>
        </p:txBody>
      </p:sp>
      <p:sp>
        <p:nvSpPr>
          <p:cNvPr id="4102" name="Text Box 6"/>
          <p:cNvSpPr txBox="1">
            <a:spLocks noChangeArrowheads="1"/>
          </p:cNvSpPr>
          <p:nvPr/>
        </p:nvSpPr>
        <p:spPr bwMode="auto">
          <a:xfrm>
            <a:off x="6553200" y="2184838"/>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333399"/>
                </a:solidFill>
                <a:latin typeface="Times New Roman" panose="02020603050405020304" pitchFamily="18" charset="0"/>
              </a:rPr>
              <a:t>charged        particles</a:t>
            </a:r>
          </a:p>
        </p:txBody>
      </p:sp>
      <p:sp>
        <p:nvSpPr>
          <p:cNvPr id="4103" name="Text Box 7"/>
          <p:cNvSpPr txBox="1">
            <a:spLocks noChangeArrowheads="1"/>
          </p:cNvSpPr>
          <p:nvPr/>
        </p:nvSpPr>
        <p:spPr bwMode="auto">
          <a:xfrm>
            <a:off x="2362200" y="259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333399"/>
                </a:solidFill>
                <a:latin typeface="Times New Roman" panose="02020603050405020304" pitchFamily="18" charset="0"/>
              </a:rPr>
              <a:t>ions</a:t>
            </a:r>
          </a:p>
        </p:txBody>
      </p:sp>
      <p:sp>
        <p:nvSpPr>
          <p:cNvPr id="4104" name="Text Box 8"/>
          <p:cNvSpPr txBox="1">
            <a:spLocks noChangeArrowheads="1"/>
          </p:cNvSpPr>
          <p:nvPr/>
        </p:nvSpPr>
        <p:spPr bwMode="auto">
          <a:xfrm>
            <a:off x="2286000" y="4097037"/>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333399"/>
                </a:solidFill>
                <a:latin typeface="Times New Roman" panose="02020603050405020304" pitchFamily="18" charset="0"/>
              </a:rPr>
              <a:t>S</a:t>
            </a:r>
          </a:p>
        </p:txBody>
      </p:sp>
      <p:sp>
        <p:nvSpPr>
          <p:cNvPr id="4105" name="Text Box 9"/>
          <p:cNvSpPr txBox="1">
            <a:spLocks noChangeArrowheads="1"/>
          </p:cNvSpPr>
          <p:nvPr/>
        </p:nvSpPr>
        <p:spPr bwMode="auto">
          <a:xfrm>
            <a:off x="7543800" y="4097037"/>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333399"/>
                </a:solidFill>
                <a:latin typeface="Times New Roman" panose="02020603050405020304" pitchFamily="18" charset="0"/>
              </a:rPr>
              <a:t>Strong Electrolyte</a:t>
            </a:r>
          </a:p>
        </p:txBody>
      </p:sp>
      <p:sp>
        <p:nvSpPr>
          <p:cNvPr id="4106" name="Text Box 10"/>
          <p:cNvSpPr txBox="1">
            <a:spLocks noChangeArrowheads="1"/>
          </p:cNvSpPr>
          <p:nvPr/>
        </p:nvSpPr>
        <p:spPr bwMode="auto">
          <a:xfrm>
            <a:off x="2362200" y="456537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err="1">
                <a:solidFill>
                  <a:srgbClr val="333399"/>
                </a:solidFill>
                <a:latin typeface="Times New Roman" panose="02020603050405020304" pitchFamily="18" charset="0"/>
              </a:rPr>
              <a:t>sS</a:t>
            </a:r>
            <a:endParaRPr lang="en-US" altLang="en-US" sz="2400" dirty="0">
              <a:solidFill>
                <a:srgbClr val="333399"/>
              </a:solidFill>
              <a:latin typeface="Times New Roman" panose="02020603050405020304" pitchFamily="18" charset="0"/>
            </a:endParaRPr>
          </a:p>
        </p:txBody>
      </p:sp>
      <p:sp>
        <p:nvSpPr>
          <p:cNvPr id="4107" name="Text Box 11"/>
          <p:cNvSpPr txBox="1">
            <a:spLocks noChangeArrowheads="1"/>
          </p:cNvSpPr>
          <p:nvPr/>
        </p:nvSpPr>
        <p:spPr bwMode="auto">
          <a:xfrm>
            <a:off x="7581900" y="4619927"/>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333399"/>
                </a:solidFill>
                <a:latin typeface="Times New Roman" panose="02020603050405020304" pitchFamily="18" charset="0"/>
              </a:rPr>
              <a:t>Weak Electrolyte</a:t>
            </a:r>
          </a:p>
        </p:txBody>
      </p:sp>
      <p:sp>
        <p:nvSpPr>
          <p:cNvPr id="4108" name="Text Box 12"/>
          <p:cNvSpPr txBox="1">
            <a:spLocks noChangeArrowheads="1"/>
          </p:cNvSpPr>
          <p:nvPr/>
        </p:nvSpPr>
        <p:spPr bwMode="auto">
          <a:xfrm>
            <a:off x="2362200" y="5102089"/>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I</a:t>
            </a:r>
          </a:p>
        </p:txBody>
      </p:sp>
      <p:sp>
        <p:nvSpPr>
          <p:cNvPr id="4109" name="Text Box 13"/>
          <p:cNvSpPr txBox="1">
            <a:spLocks noChangeArrowheads="1"/>
          </p:cNvSpPr>
          <p:nvPr/>
        </p:nvSpPr>
        <p:spPr bwMode="auto">
          <a:xfrm>
            <a:off x="7543800" y="5142817"/>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333399"/>
                </a:solidFill>
                <a:latin typeface="Times New Roman" panose="02020603050405020304" pitchFamily="18" charset="0"/>
              </a:rPr>
              <a:t>Nonelectrolyte</a:t>
            </a:r>
          </a:p>
        </p:txBody>
      </p:sp>
      <p:sp>
        <p:nvSpPr>
          <p:cNvPr id="4110" name="Text Box 14"/>
          <p:cNvSpPr txBox="1">
            <a:spLocks noChangeArrowheads="1"/>
          </p:cNvSpPr>
          <p:nvPr/>
        </p:nvSpPr>
        <p:spPr bwMode="auto">
          <a:xfrm>
            <a:off x="3124200" y="6096001"/>
            <a:ext cx="5791200" cy="7016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latin typeface="Times New Roman" panose="02020603050405020304" pitchFamily="18" charset="0"/>
              </a:rPr>
              <a:t>The Solubility Chart only lists ionic substances so if it isn’t in the chart it isn’t ionic and it isn’t an electrolyte!</a:t>
            </a:r>
          </a:p>
        </p:txBody>
      </p:sp>
    </p:spTree>
    <p:extLst>
      <p:ext uri="{BB962C8B-B14F-4D97-AF65-F5344CB8AC3E}">
        <p14:creationId xmlns:p14="http://schemas.microsoft.com/office/powerpoint/2010/main" val="3049325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01"/>
                                        </p:tgtEl>
                                        <p:attrNameLst>
                                          <p:attrName>style.visibility</p:attrName>
                                        </p:attrNameLst>
                                      </p:cBhvr>
                                      <p:to>
                                        <p:strVal val="visible"/>
                                      </p:to>
                                    </p:set>
                                    <p:anim calcmode="lin" valueType="num">
                                      <p:cBhvr>
                                        <p:cTn id="14" dur="500" fill="hold"/>
                                        <p:tgtEl>
                                          <p:spTgt spid="4101"/>
                                        </p:tgtEl>
                                        <p:attrNameLst>
                                          <p:attrName>ppt_w</p:attrName>
                                        </p:attrNameLst>
                                      </p:cBhvr>
                                      <p:tavLst>
                                        <p:tav tm="0">
                                          <p:val>
                                            <p:fltVal val="0"/>
                                          </p:val>
                                        </p:tav>
                                        <p:tav tm="100000">
                                          <p:val>
                                            <p:strVal val="#ppt_w"/>
                                          </p:val>
                                        </p:tav>
                                      </p:tavLst>
                                    </p:anim>
                                    <p:anim calcmode="lin" valueType="num">
                                      <p:cBhvr>
                                        <p:cTn id="15" dur="500" fill="hold"/>
                                        <p:tgtEl>
                                          <p:spTgt spid="4101"/>
                                        </p:tgtEl>
                                        <p:attrNameLst>
                                          <p:attrName>ppt_h</p:attrName>
                                        </p:attrNameLst>
                                      </p:cBhvr>
                                      <p:tavLst>
                                        <p:tav tm="0">
                                          <p:val>
                                            <p:fltVal val="0"/>
                                          </p:val>
                                        </p:tav>
                                        <p:tav tm="100000">
                                          <p:val>
                                            <p:strVal val="#ppt_h"/>
                                          </p:val>
                                        </p:tav>
                                      </p:tavLst>
                                    </p:anim>
                                    <p:animEffect transition="in" filter="fade">
                                      <p:cBhvr>
                                        <p:cTn id="16" dur="500"/>
                                        <p:tgtEl>
                                          <p:spTgt spid="41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p:cTn id="21" dur="500" fill="hold"/>
                                        <p:tgtEl>
                                          <p:spTgt spid="4102"/>
                                        </p:tgtEl>
                                        <p:attrNameLst>
                                          <p:attrName>ppt_w</p:attrName>
                                        </p:attrNameLst>
                                      </p:cBhvr>
                                      <p:tavLst>
                                        <p:tav tm="0">
                                          <p:val>
                                            <p:fltVal val="0"/>
                                          </p:val>
                                        </p:tav>
                                        <p:tav tm="100000">
                                          <p:val>
                                            <p:strVal val="#ppt_w"/>
                                          </p:val>
                                        </p:tav>
                                      </p:tavLst>
                                    </p:anim>
                                    <p:anim calcmode="lin" valueType="num">
                                      <p:cBhvr>
                                        <p:cTn id="22" dur="500" fill="hold"/>
                                        <p:tgtEl>
                                          <p:spTgt spid="4102"/>
                                        </p:tgtEl>
                                        <p:attrNameLst>
                                          <p:attrName>ppt_h</p:attrName>
                                        </p:attrNameLst>
                                      </p:cBhvr>
                                      <p:tavLst>
                                        <p:tav tm="0">
                                          <p:val>
                                            <p:fltVal val="0"/>
                                          </p:val>
                                        </p:tav>
                                        <p:tav tm="100000">
                                          <p:val>
                                            <p:strVal val="#ppt_h"/>
                                          </p:val>
                                        </p:tav>
                                      </p:tavLst>
                                    </p:anim>
                                    <p:animEffect transition="in" filter="fade">
                                      <p:cBhvr>
                                        <p:cTn id="23" dur="500"/>
                                        <p:tgtEl>
                                          <p:spTgt spid="41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103"/>
                                        </p:tgtEl>
                                        <p:attrNameLst>
                                          <p:attrName>style.visibility</p:attrName>
                                        </p:attrNameLst>
                                      </p:cBhvr>
                                      <p:to>
                                        <p:strVal val="visible"/>
                                      </p:to>
                                    </p:set>
                                    <p:anim calcmode="lin" valueType="num">
                                      <p:cBhvr>
                                        <p:cTn id="28" dur="500" fill="hold"/>
                                        <p:tgtEl>
                                          <p:spTgt spid="4103"/>
                                        </p:tgtEl>
                                        <p:attrNameLst>
                                          <p:attrName>ppt_w</p:attrName>
                                        </p:attrNameLst>
                                      </p:cBhvr>
                                      <p:tavLst>
                                        <p:tav tm="0">
                                          <p:val>
                                            <p:fltVal val="0"/>
                                          </p:val>
                                        </p:tav>
                                        <p:tav tm="100000">
                                          <p:val>
                                            <p:strVal val="#ppt_w"/>
                                          </p:val>
                                        </p:tav>
                                      </p:tavLst>
                                    </p:anim>
                                    <p:anim calcmode="lin" valueType="num">
                                      <p:cBhvr>
                                        <p:cTn id="29" dur="500" fill="hold"/>
                                        <p:tgtEl>
                                          <p:spTgt spid="4103"/>
                                        </p:tgtEl>
                                        <p:attrNameLst>
                                          <p:attrName>ppt_h</p:attrName>
                                        </p:attrNameLst>
                                      </p:cBhvr>
                                      <p:tavLst>
                                        <p:tav tm="0">
                                          <p:val>
                                            <p:fltVal val="0"/>
                                          </p:val>
                                        </p:tav>
                                        <p:tav tm="100000">
                                          <p:val>
                                            <p:strVal val="#ppt_h"/>
                                          </p:val>
                                        </p:tav>
                                      </p:tavLst>
                                    </p:anim>
                                    <p:animEffect transition="in" filter="fade">
                                      <p:cBhvr>
                                        <p:cTn id="30" dur="500"/>
                                        <p:tgtEl>
                                          <p:spTgt spid="410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104"/>
                                        </p:tgtEl>
                                        <p:attrNameLst>
                                          <p:attrName>style.visibility</p:attrName>
                                        </p:attrNameLst>
                                      </p:cBhvr>
                                      <p:to>
                                        <p:strVal val="visible"/>
                                      </p:to>
                                    </p:set>
                                    <p:anim calcmode="lin" valueType="num">
                                      <p:cBhvr>
                                        <p:cTn id="35" dur="500" fill="hold"/>
                                        <p:tgtEl>
                                          <p:spTgt spid="4104"/>
                                        </p:tgtEl>
                                        <p:attrNameLst>
                                          <p:attrName>ppt_w</p:attrName>
                                        </p:attrNameLst>
                                      </p:cBhvr>
                                      <p:tavLst>
                                        <p:tav tm="0">
                                          <p:val>
                                            <p:fltVal val="0"/>
                                          </p:val>
                                        </p:tav>
                                        <p:tav tm="100000">
                                          <p:val>
                                            <p:strVal val="#ppt_w"/>
                                          </p:val>
                                        </p:tav>
                                      </p:tavLst>
                                    </p:anim>
                                    <p:anim calcmode="lin" valueType="num">
                                      <p:cBhvr>
                                        <p:cTn id="36" dur="500" fill="hold"/>
                                        <p:tgtEl>
                                          <p:spTgt spid="4104"/>
                                        </p:tgtEl>
                                        <p:attrNameLst>
                                          <p:attrName>ppt_h</p:attrName>
                                        </p:attrNameLst>
                                      </p:cBhvr>
                                      <p:tavLst>
                                        <p:tav tm="0">
                                          <p:val>
                                            <p:fltVal val="0"/>
                                          </p:val>
                                        </p:tav>
                                        <p:tav tm="100000">
                                          <p:val>
                                            <p:strVal val="#ppt_h"/>
                                          </p:val>
                                        </p:tav>
                                      </p:tavLst>
                                    </p:anim>
                                    <p:animEffect transition="in" filter="fade">
                                      <p:cBhvr>
                                        <p:cTn id="37" dur="500"/>
                                        <p:tgtEl>
                                          <p:spTgt spid="41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105"/>
                                        </p:tgtEl>
                                        <p:attrNameLst>
                                          <p:attrName>style.visibility</p:attrName>
                                        </p:attrNameLst>
                                      </p:cBhvr>
                                      <p:to>
                                        <p:strVal val="visible"/>
                                      </p:to>
                                    </p:set>
                                    <p:anim calcmode="lin" valueType="num">
                                      <p:cBhvr>
                                        <p:cTn id="42" dur="500" fill="hold"/>
                                        <p:tgtEl>
                                          <p:spTgt spid="4105"/>
                                        </p:tgtEl>
                                        <p:attrNameLst>
                                          <p:attrName>ppt_w</p:attrName>
                                        </p:attrNameLst>
                                      </p:cBhvr>
                                      <p:tavLst>
                                        <p:tav tm="0">
                                          <p:val>
                                            <p:fltVal val="0"/>
                                          </p:val>
                                        </p:tav>
                                        <p:tav tm="100000">
                                          <p:val>
                                            <p:strVal val="#ppt_w"/>
                                          </p:val>
                                        </p:tav>
                                      </p:tavLst>
                                    </p:anim>
                                    <p:anim calcmode="lin" valueType="num">
                                      <p:cBhvr>
                                        <p:cTn id="43" dur="500" fill="hold"/>
                                        <p:tgtEl>
                                          <p:spTgt spid="4105"/>
                                        </p:tgtEl>
                                        <p:attrNameLst>
                                          <p:attrName>ppt_h</p:attrName>
                                        </p:attrNameLst>
                                      </p:cBhvr>
                                      <p:tavLst>
                                        <p:tav tm="0">
                                          <p:val>
                                            <p:fltVal val="0"/>
                                          </p:val>
                                        </p:tav>
                                        <p:tav tm="100000">
                                          <p:val>
                                            <p:strVal val="#ppt_h"/>
                                          </p:val>
                                        </p:tav>
                                      </p:tavLst>
                                    </p:anim>
                                    <p:animEffect transition="in" filter="fade">
                                      <p:cBhvr>
                                        <p:cTn id="44" dur="500"/>
                                        <p:tgtEl>
                                          <p:spTgt spid="41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106"/>
                                        </p:tgtEl>
                                        <p:attrNameLst>
                                          <p:attrName>style.visibility</p:attrName>
                                        </p:attrNameLst>
                                      </p:cBhvr>
                                      <p:to>
                                        <p:strVal val="visible"/>
                                      </p:to>
                                    </p:set>
                                    <p:anim calcmode="lin" valueType="num">
                                      <p:cBhvr>
                                        <p:cTn id="49" dur="500" fill="hold"/>
                                        <p:tgtEl>
                                          <p:spTgt spid="4106"/>
                                        </p:tgtEl>
                                        <p:attrNameLst>
                                          <p:attrName>ppt_w</p:attrName>
                                        </p:attrNameLst>
                                      </p:cBhvr>
                                      <p:tavLst>
                                        <p:tav tm="0">
                                          <p:val>
                                            <p:fltVal val="0"/>
                                          </p:val>
                                        </p:tav>
                                        <p:tav tm="100000">
                                          <p:val>
                                            <p:strVal val="#ppt_w"/>
                                          </p:val>
                                        </p:tav>
                                      </p:tavLst>
                                    </p:anim>
                                    <p:anim calcmode="lin" valueType="num">
                                      <p:cBhvr>
                                        <p:cTn id="50" dur="500" fill="hold"/>
                                        <p:tgtEl>
                                          <p:spTgt spid="4106"/>
                                        </p:tgtEl>
                                        <p:attrNameLst>
                                          <p:attrName>ppt_h</p:attrName>
                                        </p:attrNameLst>
                                      </p:cBhvr>
                                      <p:tavLst>
                                        <p:tav tm="0">
                                          <p:val>
                                            <p:fltVal val="0"/>
                                          </p:val>
                                        </p:tav>
                                        <p:tav tm="100000">
                                          <p:val>
                                            <p:strVal val="#ppt_h"/>
                                          </p:val>
                                        </p:tav>
                                      </p:tavLst>
                                    </p:anim>
                                    <p:animEffect transition="in" filter="fade">
                                      <p:cBhvr>
                                        <p:cTn id="51" dur="500"/>
                                        <p:tgtEl>
                                          <p:spTgt spid="410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107"/>
                                        </p:tgtEl>
                                        <p:attrNameLst>
                                          <p:attrName>style.visibility</p:attrName>
                                        </p:attrNameLst>
                                      </p:cBhvr>
                                      <p:to>
                                        <p:strVal val="visible"/>
                                      </p:to>
                                    </p:set>
                                    <p:anim calcmode="lin" valueType="num">
                                      <p:cBhvr>
                                        <p:cTn id="56" dur="500" fill="hold"/>
                                        <p:tgtEl>
                                          <p:spTgt spid="4107"/>
                                        </p:tgtEl>
                                        <p:attrNameLst>
                                          <p:attrName>ppt_w</p:attrName>
                                        </p:attrNameLst>
                                      </p:cBhvr>
                                      <p:tavLst>
                                        <p:tav tm="0">
                                          <p:val>
                                            <p:fltVal val="0"/>
                                          </p:val>
                                        </p:tav>
                                        <p:tav tm="100000">
                                          <p:val>
                                            <p:strVal val="#ppt_w"/>
                                          </p:val>
                                        </p:tav>
                                      </p:tavLst>
                                    </p:anim>
                                    <p:anim calcmode="lin" valueType="num">
                                      <p:cBhvr>
                                        <p:cTn id="57" dur="500" fill="hold"/>
                                        <p:tgtEl>
                                          <p:spTgt spid="4107"/>
                                        </p:tgtEl>
                                        <p:attrNameLst>
                                          <p:attrName>ppt_h</p:attrName>
                                        </p:attrNameLst>
                                      </p:cBhvr>
                                      <p:tavLst>
                                        <p:tav tm="0">
                                          <p:val>
                                            <p:fltVal val="0"/>
                                          </p:val>
                                        </p:tav>
                                        <p:tav tm="100000">
                                          <p:val>
                                            <p:strVal val="#ppt_h"/>
                                          </p:val>
                                        </p:tav>
                                      </p:tavLst>
                                    </p:anim>
                                    <p:animEffect transition="in" filter="fade">
                                      <p:cBhvr>
                                        <p:cTn id="58" dur="500"/>
                                        <p:tgtEl>
                                          <p:spTgt spid="410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4108"/>
                                        </p:tgtEl>
                                        <p:attrNameLst>
                                          <p:attrName>style.visibility</p:attrName>
                                        </p:attrNameLst>
                                      </p:cBhvr>
                                      <p:to>
                                        <p:strVal val="visible"/>
                                      </p:to>
                                    </p:set>
                                    <p:anim calcmode="lin" valueType="num">
                                      <p:cBhvr>
                                        <p:cTn id="63" dur="500" fill="hold"/>
                                        <p:tgtEl>
                                          <p:spTgt spid="4108"/>
                                        </p:tgtEl>
                                        <p:attrNameLst>
                                          <p:attrName>ppt_w</p:attrName>
                                        </p:attrNameLst>
                                      </p:cBhvr>
                                      <p:tavLst>
                                        <p:tav tm="0">
                                          <p:val>
                                            <p:fltVal val="0"/>
                                          </p:val>
                                        </p:tav>
                                        <p:tav tm="100000">
                                          <p:val>
                                            <p:strVal val="#ppt_w"/>
                                          </p:val>
                                        </p:tav>
                                      </p:tavLst>
                                    </p:anim>
                                    <p:anim calcmode="lin" valueType="num">
                                      <p:cBhvr>
                                        <p:cTn id="64" dur="500" fill="hold"/>
                                        <p:tgtEl>
                                          <p:spTgt spid="4108"/>
                                        </p:tgtEl>
                                        <p:attrNameLst>
                                          <p:attrName>ppt_h</p:attrName>
                                        </p:attrNameLst>
                                      </p:cBhvr>
                                      <p:tavLst>
                                        <p:tav tm="0">
                                          <p:val>
                                            <p:fltVal val="0"/>
                                          </p:val>
                                        </p:tav>
                                        <p:tav tm="100000">
                                          <p:val>
                                            <p:strVal val="#ppt_h"/>
                                          </p:val>
                                        </p:tav>
                                      </p:tavLst>
                                    </p:anim>
                                    <p:animEffect transition="in" filter="fade">
                                      <p:cBhvr>
                                        <p:cTn id="65" dur="500"/>
                                        <p:tgtEl>
                                          <p:spTgt spid="410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4109"/>
                                        </p:tgtEl>
                                        <p:attrNameLst>
                                          <p:attrName>style.visibility</p:attrName>
                                        </p:attrNameLst>
                                      </p:cBhvr>
                                      <p:to>
                                        <p:strVal val="visible"/>
                                      </p:to>
                                    </p:set>
                                    <p:anim calcmode="lin" valueType="num">
                                      <p:cBhvr>
                                        <p:cTn id="70" dur="500" fill="hold"/>
                                        <p:tgtEl>
                                          <p:spTgt spid="4109"/>
                                        </p:tgtEl>
                                        <p:attrNameLst>
                                          <p:attrName>ppt_w</p:attrName>
                                        </p:attrNameLst>
                                      </p:cBhvr>
                                      <p:tavLst>
                                        <p:tav tm="0">
                                          <p:val>
                                            <p:fltVal val="0"/>
                                          </p:val>
                                        </p:tav>
                                        <p:tav tm="100000">
                                          <p:val>
                                            <p:strVal val="#ppt_w"/>
                                          </p:val>
                                        </p:tav>
                                      </p:tavLst>
                                    </p:anim>
                                    <p:anim calcmode="lin" valueType="num">
                                      <p:cBhvr>
                                        <p:cTn id="71" dur="500" fill="hold"/>
                                        <p:tgtEl>
                                          <p:spTgt spid="4109"/>
                                        </p:tgtEl>
                                        <p:attrNameLst>
                                          <p:attrName>ppt_h</p:attrName>
                                        </p:attrNameLst>
                                      </p:cBhvr>
                                      <p:tavLst>
                                        <p:tav tm="0">
                                          <p:val>
                                            <p:fltVal val="0"/>
                                          </p:val>
                                        </p:tav>
                                        <p:tav tm="100000">
                                          <p:val>
                                            <p:strVal val="#ppt_h"/>
                                          </p:val>
                                        </p:tav>
                                      </p:tavLst>
                                    </p:anim>
                                    <p:animEffect transition="in" filter="fade">
                                      <p:cBhvr>
                                        <p:cTn id="72" dur="500"/>
                                        <p:tgtEl>
                                          <p:spTgt spid="41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110"/>
                                        </p:tgtEl>
                                        <p:attrNameLst>
                                          <p:attrName>style.visibility</p:attrName>
                                        </p:attrNameLst>
                                      </p:cBhvr>
                                      <p:to>
                                        <p:strVal val="visible"/>
                                      </p:to>
                                    </p:set>
                                    <p:anim calcmode="lin" valueType="num">
                                      <p:cBhvr additive="base">
                                        <p:cTn id="77" dur="500" fill="hold"/>
                                        <p:tgtEl>
                                          <p:spTgt spid="4110"/>
                                        </p:tgtEl>
                                        <p:attrNameLst>
                                          <p:attrName>ppt_x</p:attrName>
                                        </p:attrNameLst>
                                      </p:cBhvr>
                                      <p:tavLst>
                                        <p:tav tm="0">
                                          <p:val>
                                            <p:strVal val="#ppt_x"/>
                                          </p:val>
                                        </p:tav>
                                        <p:tav tm="100000">
                                          <p:val>
                                            <p:strVal val="#ppt_x"/>
                                          </p:val>
                                        </p:tav>
                                      </p:tavLst>
                                    </p:anim>
                                    <p:anim calcmode="lin" valueType="num">
                                      <p:cBhvr additive="base">
                                        <p:cTn id="7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4104" grpId="0"/>
      <p:bldP spid="4105" grpId="0"/>
      <p:bldP spid="4106" grpId="0"/>
      <p:bldP spid="4107" grpId="0"/>
      <p:bldP spid="4108" grpId="0"/>
      <p:bldP spid="4109" grpId="0"/>
      <p:bldP spid="4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752600" y="152400"/>
            <a:ext cx="8915400" cy="990600"/>
          </a:xfrm>
        </p:spPr>
        <p:txBody>
          <a:bodyPr/>
          <a:lstStyle/>
          <a:p>
            <a:pPr algn="ctr" eaLnBrk="1" hangingPunct="1">
              <a:spcBef>
                <a:spcPct val="0"/>
              </a:spcBef>
              <a:spcAft>
                <a:spcPct val="50000"/>
              </a:spcAft>
              <a:buSzPct val="150000"/>
              <a:buFontTx/>
              <a:buNone/>
            </a:pPr>
            <a:r>
              <a:rPr lang="en-US" altLang="en-US" sz="2400">
                <a:solidFill>
                  <a:srgbClr val="990000"/>
                </a:solidFill>
                <a:latin typeface="Times New Roman" panose="02020603050405020304" pitchFamily="18" charset="0"/>
              </a:rPr>
              <a:t>The Light Bulb Demonstration</a:t>
            </a:r>
            <a:r>
              <a:rPr lang="en-US" altLang="en-US" sz="2400">
                <a:latin typeface="Times New Roman" panose="02020603050405020304" pitchFamily="18" charset="0"/>
              </a:rPr>
              <a:t>   </a:t>
            </a:r>
          </a:p>
          <a:p>
            <a:pPr eaLnBrk="1" hangingPunct="1">
              <a:spcBef>
                <a:spcPct val="0"/>
              </a:spcBef>
              <a:spcAft>
                <a:spcPct val="50000"/>
              </a:spcAft>
              <a:buSzPct val="150000"/>
              <a:buFontTx/>
              <a:buNone/>
            </a:pPr>
            <a:r>
              <a:rPr lang="en-US" altLang="en-US" sz="2400">
                <a:latin typeface="Times New Roman" panose="02020603050405020304" pitchFamily="18" charset="0"/>
              </a:rPr>
              <a:t>   </a:t>
            </a:r>
            <a:r>
              <a:rPr lang="en-US" altLang="en-US" sz="2400">
                <a:solidFill>
                  <a:srgbClr val="6600CC"/>
                </a:solidFill>
                <a:latin typeface="Times New Roman" panose="02020603050405020304" pitchFamily="18" charset="0"/>
              </a:rPr>
              <a:t>bright glow                      weak glow                          no glow</a:t>
            </a:r>
          </a:p>
        </p:txBody>
      </p:sp>
      <p:pic>
        <p:nvPicPr>
          <p:cNvPr id="24579" name="Picture 15" descr="strong electroly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38" y="1171576"/>
            <a:ext cx="2201862"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16" descr="weak electroly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950" y="1158876"/>
            <a:ext cx="2203450" cy="204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17" descr="weak electroly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163639"/>
            <a:ext cx="2209800" cy="204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Text Box 20"/>
          <p:cNvSpPr txBox="1">
            <a:spLocks noChangeArrowheads="1"/>
          </p:cNvSpPr>
          <p:nvPr/>
        </p:nvSpPr>
        <p:spPr bwMode="auto">
          <a:xfrm>
            <a:off x="1752600" y="33528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rPr>
              <a:t>Strong Electrolyte           Weak Electrolyte                 Nonelectrolyte</a:t>
            </a:r>
          </a:p>
        </p:txBody>
      </p:sp>
      <p:sp>
        <p:nvSpPr>
          <p:cNvPr id="24583" name="Text Box 22"/>
          <p:cNvSpPr txBox="1">
            <a:spLocks noChangeArrowheads="1"/>
          </p:cNvSpPr>
          <p:nvPr/>
        </p:nvSpPr>
        <p:spPr bwMode="auto">
          <a:xfrm>
            <a:off x="1600200" y="3886200"/>
            <a:ext cx="335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SzPct val="150000"/>
              <a:buFontTx/>
              <a:buChar char="•"/>
            </a:pPr>
            <a:r>
              <a:rPr lang="en-US" altLang="en-US" sz="2400">
                <a:latin typeface="Times New Roman" panose="02020603050405020304" pitchFamily="18" charset="0"/>
              </a:rPr>
              <a:t> completely dissociate into ions </a:t>
            </a:r>
          </a:p>
          <a:p>
            <a:pPr eaLnBrk="1" hangingPunct="1">
              <a:buSzPct val="150000"/>
              <a:buFontTx/>
              <a:buChar char="•"/>
            </a:pPr>
            <a:r>
              <a:rPr lang="en-US" altLang="en-US" sz="2400">
                <a:latin typeface="Times New Roman" panose="02020603050405020304" pitchFamily="18" charset="0"/>
              </a:rPr>
              <a:t> </a:t>
            </a:r>
            <a:r>
              <a:rPr lang="en-US" altLang="en-US" sz="2400">
                <a:solidFill>
                  <a:srgbClr val="008000"/>
                </a:solidFill>
                <a:latin typeface="Times New Roman" panose="02020603050405020304" pitchFamily="18" charset="0"/>
              </a:rPr>
              <a:t>Examples</a:t>
            </a:r>
            <a:r>
              <a:rPr lang="en-US" altLang="en-US" sz="2400">
                <a:latin typeface="Times New Roman" panose="02020603050405020304" pitchFamily="18" charset="0"/>
              </a:rPr>
              <a:t>: salt water, _______, drain cleaner</a:t>
            </a:r>
          </a:p>
        </p:txBody>
      </p:sp>
      <p:sp>
        <p:nvSpPr>
          <p:cNvPr id="24584" name="Text Box 23"/>
          <p:cNvSpPr txBox="1">
            <a:spLocks noChangeArrowheads="1"/>
          </p:cNvSpPr>
          <p:nvPr/>
        </p:nvSpPr>
        <p:spPr bwMode="auto">
          <a:xfrm>
            <a:off x="4953000" y="3886200"/>
            <a:ext cx="2667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SzPct val="150000"/>
              <a:buFontTx/>
              <a:buChar char="•"/>
            </a:pPr>
            <a:r>
              <a:rPr lang="en-US" altLang="en-US" sz="2400">
                <a:latin typeface="Times New Roman" panose="02020603050405020304" pitchFamily="18" charset="0"/>
              </a:rPr>
              <a:t> incompletely dissociate into ions </a:t>
            </a:r>
          </a:p>
          <a:p>
            <a:pPr eaLnBrk="1" hangingPunct="1">
              <a:buSzPct val="150000"/>
              <a:buFontTx/>
              <a:buChar char="•"/>
            </a:pPr>
            <a:r>
              <a:rPr lang="en-US" altLang="en-US" sz="2400">
                <a:latin typeface="Times New Roman" panose="02020603050405020304" pitchFamily="18" charset="0"/>
              </a:rPr>
              <a:t> </a:t>
            </a:r>
            <a:r>
              <a:rPr lang="en-US" altLang="en-US" sz="2400">
                <a:solidFill>
                  <a:srgbClr val="008000"/>
                </a:solidFill>
                <a:latin typeface="Times New Roman" panose="02020603050405020304" pitchFamily="18" charset="0"/>
              </a:rPr>
              <a:t>Examples</a:t>
            </a:r>
            <a:r>
              <a:rPr lang="en-US" altLang="en-US" sz="2400">
                <a:latin typeface="Times New Roman" panose="02020603050405020304" pitchFamily="18" charset="0"/>
              </a:rPr>
              <a:t>: tap water, __________ </a:t>
            </a:r>
          </a:p>
        </p:txBody>
      </p:sp>
      <p:sp>
        <p:nvSpPr>
          <p:cNvPr id="24585" name="Text Box 24"/>
          <p:cNvSpPr txBox="1">
            <a:spLocks noChangeArrowheads="1"/>
          </p:cNvSpPr>
          <p:nvPr/>
        </p:nvSpPr>
        <p:spPr bwMode="auto">
          <a:xfrm>
            <a:off x="7848600" y="3921126"/>
            <a:ext cx="2895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SzPct val="150000"/>
              <a:buFontTx/>
              <a:buChar char="•"/>
            </a:pPr>
            <a:r>
              <a:rPr lang="en-US" altLang="en-US" sz="2400">
                <a:latin typeface="Times New Roman" panose="02020603050405020304" pitchFamily="18" charset="0"/>
              </a:rPr>
              <a:t> no dissociation </a:t>
            </a:r>
          </a:p>
          <a:p>
            <a:pPr eaLnBrk="1" hangingPunct="1">
              <a:buSzPct val="150000"/>
              <a:buFontTx/>
              <a:buChar char="•"/>
            </a:pPr>
            <a:r>
              <a:rPr lang="en-US" altLang="en-US" sz="2400">
                <a:latin typeface="Times New Roman" panose="02020603050405020304" pitchFamily="18" charset="0"/>
              </a:rPr>
              <a:t> </a:t>
            </a:r>
            <a:r>
              <a:rPr lang="en-US" altLang="en-US" sz="2400">
                <a:solidFill>
                  <a:srgbClr val="008000"/>
                </a:solidFill>
                <a:latin typeface="Times New Roman" panose="02020603050405020304" pitchFamily="18" charset="0"/>
              </a:rPr>
              <a:t>Examples</a:t>
            </a:r>
            <a:r>
              <a:rPr lang="en-US" altLang="en-US" sz="2400">
                <a:latin typeface="Times New Roman" panose="02020603050405020304" pitchFamily="18" charset="0"/>
              </a:rPr>
              <a:t>: sugar in water, _____, alcohol</a:t>
            </a:r>
            <a:r>
              <a:rPr lang="en-US" altLang="en-US"/>
              <a:t> </a:t>
            </a:r>
          </a:p>
        </p:txBody>
      </p:sp>
      <p:sp>
        <p:nvSpPr>
          <p:cNvPr id="72729" name="Text Box 25"/>
          <p:cNvSpPr txBox="1">
            <a:spLocks noChangeArrowheads="1"/>
          </p:cNvSpPr>
          <p:nvPr/>
        </p:nvSpPr>
        <p:spPr bwMode="auto">
          <a:xfrm>
            <a:off x="1524000" y="4953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HCl</a:t>
            </a:r>
          </a:p>
        </p:txBody>
      </p:sp>
      <p:sp>
        <p:nvSpPr>
          <p:cNvPr id="72730" name="Text Box 26"/>
          <p:cNvSpPr txBox="1">
            <a:spLocks noChangeArrowheads="1"/>
          </p:cNvSpPr>
          <p:nvPr/>
        </p:nvSpPr>
        <p:spPr bwMode="auto">
          <a:xfrm>
            <a:off x="5791200" y="4953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vinegar</a:t>
            </a:r>
          </a:p>
        </p:txBody>
      </p:sp>
      <p:sp>
        <p:nvSpPr>
          <p:cNvPr id="72731" name="Text Box 27"/>
          <p:cNvSpPr txBox="1">
            <a:spLocks noChangeArrowheads="1"/>
          </p:cNvSpPr>
          <p:nvPr/>
        </p:nvSpPr>
        <p:spPr bwMode="auto">
          <a:xfrm>
            <a:off x="8229600" y="4648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99"/>
                </a:solidFill>
                <a:latin typeface="Times New Roman" panose="02020603050405020304" pitchFamily="18" charset="0"/>
              </a:rPr>
              <a:t>oil</a:t>
            </a:r>
          </a:p>
        </p:txBody>
      </p:sp>
    </p:spTree>
    <p:extLst>
      <p:ext uri="{BB962C8B-B14F-4D97-AF65-F5344CB8AC3E}">
        <p14:creationId xmlns:p14="http://schemas.microsoft.com/office/powerpoint/2010/main" val="891690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729"/>
                                        </p:tgtEl>
                                        <p:attrNameLst>
                                          <p:attrName>style.visibility</p:attrName>
                                        </p:attrNameLst>
                                      </p:cBhvr>
                                      <p:to>
                                        <p:strVal val="visible"/>
                                      </p:to>
                                    </p:set>
                                    <p:anim calcmode="lin" valueType="num">
                                      <p:cBhvr>
                                        <p:cTn id="7" dur="500" fill="hold"/>
                                        <p:tgtEl>
                                          <p:spTgt spid="72729"/>
                                        </p:tgtEl>
                                        <p:attrNameLst>
                                          <p:attrName>ppt_w</p:attrName>
                                        </p:attrNameLst>
                                      </p:cBhvr>
                                      <p:tavLst>
                                        <p:tav tm="0">
                                          <p:val>
                                            <p:fltVal val="0"/>
                                          </p:val>
                                        </p:tav>
                                        <p:tav tm="100000">
                                          <p:val>
                                            <p:strVal val="#ppt_w"/>
                                          </p:val>
                                        </p:tav>
                                      </p:tavLst>
                                    </p:anim>
                                    <p:anim calcmode="lin" valueType="num">
                                      <p:cBhvr>
                                        <p:cTn id="8" dur="500" fill="hold"/>
                                        <p:tgtEl>
                                          <p:spTgt spid="72729"/>
                                        </p:tgtEl>
                                        <p:attrNameLst>
                                          <p:attrName>ppt_h</p:attrName>
                                        </p:attrNameLst>
                                      </p:cBhvr>
                                      <p:tavLst>
                                        <p:tav tm="0">
                                          <p:val>
                                            <p:fltVal val="0"/>
                                          </p:val>
                                        </p:tav>
                                        <p:tav tm="100000">
                                          <p:val>
                                            <p:strVal val="#ppt_h"/>
                                          </p:val>
                                        </p:tav>
                                      </p:tavLst>
                                    </p:anim>
                                    <p:animEffect transition="in" filter="fade">
                                      <p:cBhvr>
                                        <p:cTn id="9" dur="500"/>
                                        <p:tgtEl>
                                          <p:spTgt spid="727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2730"/>
                                        </p:tgtEl>
                                        <p:attrNameLst>
                                          <p:attrName>style.visibility</p:attrName>
                                        </p:attrNameLst>
                                      </p:cBhvr>
                                      <p:to>
                                        <p:strVal val="visible"/>
                                      </p:to>
                                    </p:set>
                                    <p:anim calcmode="lin" valueType="num">
                                      <p:cBhvr>
                                        <p:cTn id="14" dur="500" fill="hold"/>
                                        <p:tgtEl>
                                          <p:spTgt spid="72730"/>
                                        </p:tgtEl>
                                        <p:attrNameLst>
                                          <p:attrName>ppt_w</p:attrName>
                                        </p:attrNameLst>
                                      </p:cBhvr>
                                      <p:tavLst>
                                        <p:tav tm="0">
                                          <p:val>
                                            <p:fltVal val="0"/>
                                          </p:val>
                                        </p:tav>
                                        <p:tav tm="100000">
                                          <p:val>
                                            <p:strVal val="#ppt_w"/>
                                          </p:val>
                                        </p:tav>
                                      </p:tavLst>
                                    </p:anim>
                                    <p:anim calcmode="lin" valueType="num">
                                      <p:cBhvr>
                                        <p:cTn id="15" dur="500" fill="hold"/>
                                        <p:tgtEl>
                                          <p:spTgt spid="72730"/>
                                        </p:tgtEl>
                                        <p:attrNameLst>
                                          <p:attrName>ppt_h</p:attrName>
                                        </p:attrNameLst>
                                      </p:cBhvr>
                                      <p:tavLst>
                                        <p:tav tm="0">
                                          <p:val>
                                            <p:fltVal val="0"/>
                                          </p:val>
                                        </p:tav>
                                        <p:tav tm="100000">
                                          <p:val>
                                            <p:strVal val="#ppt_h"/>
                                          </p:val>
                                        </p:tav>
                                      </p:tavLst>
                                    </p:anim>
                                    <p:animEffect transition="in" filter="fade">
                                      <p:cBhvr>
                                        <p:cTn id="16" dur="500"/>
                                        <p:tgtEl>
                                          <p:spTgt spid="727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2731"/>
                                        </p:tgtEl>
                                        <p:attrNameLst>
                                          <p:attrName>style.visibility</p:attrName>
                                        </p:attrNameLst>
                                      </p:cBhvr>
                                      <p:to>
                                        <p:strVal val="visible"/>
                                      </p:to>
                                    </p:set>
                                    <p:anim calcmode="lin" valueType="num">
                                      <p:cBhvr>
                                        <p:cTn id="21" dur="500" fill="hold"/>
                                        <p:tgtEl>
                                          <p:spTgt spid="72731"/>
                                        </p:tgtEl>
                                        <p:attrNameLst>
                                          <p:attrName>ppt_w</p:attrName>
                                        </p:attrNameLst>
                                      </p:cBhvr>
                                      <p:tavLst>
                                        <p:tav tm="0">
                                          <p:val>
                                            <p:fltVal val="0"/>
                                          </p:val>
                                        </p:tav>
                                        <p:tav tm="100000">
                                          <p:val>
                                            <p:strVal val="#ppt_w"/>
                                          </p:val>
                                        </p:tav>
                                      </p:tavLst>
                                    </p:anim>
                                    <p:anim calcmode="lin" valueType="num">
                                      <p:cBhvr>
                                        <p:cTn id="22" dur="500" fill="hold"/>
                                        <p:tgtEl>
                                          <p:spTgt spid="72731"/>
                                        </p:tgtEl>
                                        <p:attrNameLst>
                                          <p:attrName>ppt_h</p:attrName>
                                        </p:attrNameLst>
                                      </p:cBhvr>
                                      <p:tavLst>
                                        <p:tav tm="0">
                                          <p:val>
                                            <p:fltVal val="0"/>
                                          </p:val>
                                        </p:tav>
                                        <p:tav tm="100000">
                                          <p:val>
                                            <p:strVal val="#ppt_h"/>
                                          </p:val>
                                        </p:tav>
                                      </p:tavLst>
                                    </p:anim>
                                    <p:animEffect transition="in" filter="fade">
                                      <p:cBhvr>
                                        <p:cTn id="23" dur="500"/>
                                        <p:tgtEl>
                                          <p:spTgt spid="72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9" grpId="0"/>
      <p:bldP spid="72730" grpId="0"/>
      <p:bldP spid="727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Widescreen</PresentationFormat>
  <Paragraphs>222</Paragraphs>
  <Slides>23</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Office Theme</vt:lpstr>
      <vt:lpstr>Bitmap Image</vt:lpstr>
      <vt:lpstr>Agenda</vt:lpstr>
      <vt:lpstr>PowerPoint Presentation</vt:lpstr>
      <vt:lpstr>PowerPoint Presentation</vt:lpstr>
      <vt:lpstr>PowerPoint Presentation</vt:lpstr>
      <vt:lpstr>PowerPoint Presentation</vt:lpstr>
      <vt:lpstr>PowerPoint Presentation</vt:lpstr>
      <vt:lpstr>PowerPoint Presentation</vt:lpstr>
      <vt:lpstr>Solutions &amp; Electricity</vt:lpstr>
      <vt:lpstr>PowerPoint Presentation</vt:lpstr>
      <vt:lpstr>Types of Mixtures</vt:lpstr>
      <vt:lpstr>Water Vocabulary</vt:lpstr>
      <vt:lpstr>Ch. 18-- Solutions</vt:lpstr>
      <vt:lpstr>PowerPoint Presentation</vt:lpstr>
      <vt:lpstr>PowerPoint Presentation</vt:lpstr>
      <vt:lpstr>Factors that Affect Solubility</vt:lpstr>
      <vt:lpstr>Factors that Affect Solubility: Temperature</vt:lpstr>
      <vt:lpstr>Factors that Affect Solubility: Temperature</vt:lpstr>
      <vt:lpstr>Factors that Affect Solubility</vt:lpstr>
      <vt:lpstr>Factors that Affect Solubility: Pressure</vt:lpstr>
      <vt:lpstr>Measuring the Concentration of  a Solution</vt:lpstr>
      <vt:lpstr>Dilutions</vt:lpstr>
      <vt:lpstr>Quantitative Vocabulary: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Connor,Linda</dc:creator>
  <cp:lastModifiedBy>Connor,Linda</cp:lastModifiedBy>
  <cp:revision>1</cp:revision>
  <dcterms:created xsi:type="dcterms:W3CDTF">2016-04-27T22:37:06Z</dcterms:created>
  <dcterms:modified xsi:type="dcterms:W3CDTF">2016-04-27T22:37:51Z</dcterms:modified>
</cp:coreProperties>
</file>