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ADA10-C0FE-4EFD-84CA-BF1C4E35F3C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21D5-7775-4B79-A851-27D21095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8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3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1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2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3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5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5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63315E0-42B7-4863-9E4A-506C8752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0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8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6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72E0-9609-4E2C-A204-71DB145EE5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6C9-3CC1-4B3F-9B6A-DAC2A45E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Dual Credit Packets</a:t>
            </a:r>
          </a:p>
          <a:p>
            <a:r>
              <a:rPr lang="en-US" dirty="0" smtClean="0"/>
              <a:t>Collect Word Equations WS</a:t>
            </a:r>
          </a:p>
          <a:p>
            <a:r>
              <a:rPr lang="en-US" dirty="0" smtClean="0"/>
              <a:t>Notes Reaction types</a:t>
            </a:r>
          </a:p>
          <a:p>
            <a:r>
              <a:rPr lang="en-US" dirty="0" smtClean="0"/>
              <a:t>Demos Next Time</a:t>
            </a:r>
          </a:p>
          <a:p>
            <a:r>
              <a:rPr lang="en-US" dirty="0" smtClean="0"/>
              <a:t>HW: Single Replacement WS (Balancing too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  <p:pic>
        <p:nvPicPr>
          <p:cNvPr id="5" name="Content Placeholder 4" descr="Image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71762" y="1523762"/>
            <a:ext cx="4339039" cy="4375388"/>
          </a:xfrm>
        </p:spPr>
      </p:pic>
    </p:spTree>
    <p:extLst>
      <p:ext uri="{BB962C8B-B14F-4D97-AF65-F5344CB8AC3E}">
        <p14:creationId xmlns:p14="http://schemas.microsoft.com/office/powerpoint/2010/main" val="29733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57200"/>
            <a:ext cx="8839200" cy="6248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dirty="0">
                <a:latin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</a:rPr>
              <a:t>_____________ Replacement: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A reaction between ____ ______________ and ___ ____________ that produces a different _____________ and ______________.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endParaRPr lang="en-US" sz="900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General Forms: ____  +  __   </a:t>
            </a:r>
            <a:r>
              <a:rPr lang="en-US" sz="2400" dirty="0" err="1">
                <a:solidFill>
                  <a:srgbClr val="333399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 ____    +   __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				          ____  +  __   </a:t>
            </a:r>
            <a:r>
              <a:rPr lang="en-US" sz="2400" dirty="0" err="1">
                <a:solidFill>
                  <a:srgbClr val="333399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  ____   +   __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endParaRPr lang="en-US" sz="700" dirty="0">
              <a:solidFill>
                <a:srgbClr val="33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endParaRPr lang="en-US" sz="700" dirty="0">
              <a:solidFill>
                <a:srgbClr val="33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endParaRPr lang="en-US" sz="700" dirty="0">
              <a:solidFill>
                <a:srgbClr val="33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The element that is trying to replace the other must be ________ _______________ than the one it is replacing.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You must use the 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Activity Series</a:t>
            </a:r>
            <a:r>
              <a:rPr lang="en-US" sz="2400" dirty="0">
                <a:latin typeface="Times New Roman" pitchFamily="18" charset="0"/>
              </a:rPr>
              <a:t> to see if the reaction will happen.    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Table 8.2</a:t>
            </a:r>
            <a:r>
              <a:rPr lang="en-US" sz="2400" dirty="0">
                <a:latin typeface="Times New Roman" pitchFamily="18" charset="0"/>
              </a:rPr>
              <a:t>      _________ ___ = more reactive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Elements from ____ to ____ can displace hydrogen in water to form a metallic hydroxide and H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gas.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57200"/>
          </a:xfrm>
          <a:noFill/>
          <a:ln/>
        </p:spPr>
        <p:txBody>
          <a:bodyPr/>
          <a:lstStyle/>
          <a:p>
            <a:r>
              <a:rPr lang="en-US" sz="2400">
                <a:solidFill>
                  <a:srgbClr val="990000"/>
                </a:solidFill>
                <a:latin typeface="Times New Roman" pitchFamily="18" charset="0"/>
              </a:rPr>
              <a:t>General Types of Reactions </a:t>
            </a:r>
            <a:r>
              <a:rPr lang="en-US" sz="2400" i="1">
                <a:solidFill>
                  <a:srgbClr val="990000"/>
                </a:solidFill>
                <a:latin typeface="Times New Roman" pitchFamily="18" charset="0"/>
              </a:rPr>
              <a:t>(Continued)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209800" y="4572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Single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495800" y="9906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one      compound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7924800" y="9906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one    element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257800" y="13716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compound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7924800" y="13716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element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096000" y="2133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 Y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172200" y="2667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 B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8382000" y="2133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 X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8458200" y="2667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 A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181600" y="2133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AX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7239000" y="2133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AY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7391400" y="2667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BX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181600" y="2667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AX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89916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more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590800" y="4038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reactive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038600" y="51816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Higher    up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038600" y="5715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Li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5029200" y="5715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Na</a:t>
            </a:r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5181600" y="1889126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Oval 24"/>
          <p:cNvSpPr>
            <a:spLocks noChangeArrowheads="1"/>
          </p:cNvSpPr>
          <p:nvPr/>
        </p:nvSpPr>
        <p:spPr bwMode="auto">
          <a:xfrm>
            <a:off x="5486400" y="1889126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Oval 25"/>
          <p:cNvSpPr>
            <a:spLocks noChangeArrowheads="1"/>
          </p:cNvSpPr>
          <p:nvPr/>
        </p:nvSpPr>
        <p:spPr bwMode="auto">
          <a:xfrm>
            <a:off x="7239000" y="1905001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58" name="Oval 26"/>
          <p:cNvSpPr>
            <a:spLocks noChangeArrowheads="1"/>
          </p:cNvSpPr>
          <p:nvPr/>
        </p:nvSpPr>
        <p:spPr bwMode="auto">
          <a:xfrm>
            <a:off x="8610600" y="1905001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6781801" y="2057400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8077201" y="1752600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6324600" y="1905001"/>
            <a:ext cx="304800" cy="3206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7543800" y="1905001"/>
            <a:ext cx="304800" cy="3206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Oval 32"/>
          <p:cNvSpPr>
            <a:spLocks noChangeArrowheads="1"/>
          </p:cNvSpPr>
          <p:nvPr/>
        </p:nvSpPr>
        <p:spPr bwMode="auto">
          <a:xfrm>
            <a:off x="5257800" y="3138489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5562600" y="3138489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Oval 34"/>
          <p:cNvSpPr>
            <a:spLocks noChangeArrowheads="1"/>
          </p:cNvSpPr>
          <p:nvPr/>
        </p:nvSpPr>
        <p:spPr bwMode="auto">
          <a:xfrm>
            <a:off x="7315200" y="3154364"/>
            <a:ext cx="304800" cy="3206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67" name="Oval 35"/>
          <p:cNvSpPr>
            <a:spLocks noChangeArrowheads="1"/>
          </p:cNvSpPr>
          <p:nvPr/>
        </p:nvSpPr>
        <p:spPr bwMode="auto">
          <a:xfrm>
            <a:off x="8686800" y="3154364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6858001" y="3306763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8153401" y="3001964"/>
            <a:ext cx="549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44070" name="Oval 38"/>
          <p:cNvSpPr>
            <a:spLocks noChangeArrowheads="1"/>
          </p:cNvSpPr>
          <p:nvPr/>
        </p:nvSpPr>
        <p:spPr bwMode="auto">
          <a:xfrm>
            <a:off x="6400800" y="3154364"/>
            <a:ext cx="304800" cy="3206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7620000" y="3154364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42" grpId="0"/>
      <p:bldP spid="44043" grpId="0"/>
      <p:bldP spid="44044" grpId="0"/>
      <p:bldP spid="44045" grpId="0"/>
      <p:bldP spid="44046" grpId="0"/>
      <p:bldP spid="44047" grpId="0"/>
      <p:bldP spid="44048" grpId="0"/>
      <p:bldP spid="44049" grpId="0"/>
      <p:bldP spid="44050" grpId="0"/>
      <p:bldP spid="44051" grpId="0"/>
      <p:bldP spid="44052" grpId="0"/>
      <p:bldP spid="44053" grpId="0"/>
      <p:bldP spid="44054" grpId="0"/>
      <p:bldP spid="44055" grpId="0" animBg="1"/>
      <p:bldP spid="44056" grpId="0" animBg="1"/>
      <p:bldP spid="44057" grpId="0" animBg="1"/>
      <p:bldP spid="44058" grpId="0" animBg="1"/>
      <p:bldP spid="44059" grpId="0" animBg="1"/>
      <p:bldP spid="44060" grpId="0"/>
      <p:bldP spid="44061" grpId="0" animBg="1"/>
      <p:bldP spid="44062" grpId="0" animBg="1"/>
      <p:bldP spid="44064" grpId="0" animBg="1"/>
      <p:bldP spid="44065" grpId="0" animBg="1"/>
      <p:bldP spid="44066" grpId="0" animBg="1"/>
      <p:bldP spid="44067" grpId="0" animBg="1"/>
      <p:bldP spid="44068" grpId="0" animBg="1"/>
      <p:bldP spid="44069" grpId="0"/>
      <p:bldP spid="44070" grpId="0" animBg="1"/>
      <p:bldP spid="440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60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990000"/>
                </a:solidFill>
                <a:latin typeface="Times New Roman" pitchFamily="18" charset="0"/>
              </a:rPr>
              <a:t>Activity Series</a:t>
            </a:r>
          </a:p>
        </p:txBody>
      </p:sp>
      <p:pic>
        <p:nvPicPr>
          <p:cNvPr id="52229" name="Picture 5" descr="ch9_chart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457201"/>
            <a:ext cx="6781800" cy="63023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425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411163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990000"/>
                </a:solidFill>
                <a:latin typeface="Times New Roman" pitchFamily="18" charset="0"/>
              </a:rPr>
              <a:t>Single Replacement Reactions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685800"/>
            <a:ext cx="8991600" cy="6172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 i="1">
                <a:solidFill>
                  <a:srgbClr val="009900"/>
                </a:solidFill>
                <a:latin typeface="Times New Roman" pitchFamily="18" charset="0"/>
              </a:rPr>
              <a:t>Examples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:	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NaCl    +    F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   _____   + _____ 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FeCl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 +    K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  </a:t>
            </a:r>
            <a:r>
              <a:rPr lang="en-US" sz="2400">
                <a:latin typeface="Times New Roman" pitchFamily="18" charset="0"/>
              </a:rPr>
              <a:t>_____   + _____ 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HCl     +      Zn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 </a:t>
            </a:r>
            <a:r>
              <a:rPr lang="en-US" sz="2400">
                <a:latin typeface="Times New Roman" pitchFamily="18" charset="0"/>
              </a:rPr>
              <a:t>_____  + _____ 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HCl     +     Au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  </a:t>
            </a:r>
            <a:r>
              <a:rPr lang="en-US" sz="2400">
                <a:latin typeface="Times New Roman" pitchFamily="18" charset="0"/>
              </a:rPr>
              <a:t>_____  + _____ 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H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    +    Na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  </a:t>
            </a:r>
            <a:r>
              <a:rPr lang="en-US" sz="2400">
                <a:latin typeface="Times New Roman" pitchFamily="18" charset="0"/>
              </a:rPr>
              <a:t>_____  + _____ 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H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    +    Fe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   </a:t>
            </a:r>
            <a:r>
              <a:rPr lang="en-US" sz="2400">
                <a:latin typeface="Times New Roman" pitchFamily="18" charset="0"/>
              </a:rPr>
              <a:t>_____  + _____ </a:t>
            </a:r>
          </a:p>
          <a:p>
            <a:pPr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AgNO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  +  Cu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    _____ + _____</a:t>
            </a:r>
            <a:endParaRPr lang="en-US" sz="2400">
              <a:latin typeface="Times New Roman" pitchFamily="18" charset="0"/>
            </a:endParaRPr>
          </a:p>
          <a:p>
            <a:endParaRPr lang="en-US" sz="2000"/>
          </a:p>
        </p:txBody>
      </p:sp>
      <p:pic>
        <p:nvPicPr>
          <p:cNvPr id="50184" name="Picture 8" descr="PICTURE 8.4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81763" y="3581400"/>
            <a:ext cx="2049462" cy="3100388"/>
          </a:xfrm>
          <a:noFill/>
          <a:ln/>
        </p:spPr>
      </p:pic>
      <p:pic>
        <p:nvPicPr>
          <p:cNvPr id="50187" name="Picture 11" descr="PICTURE 8.4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580438" y="3581400"/>
            <a:ext cx="2011362" cy="3124200"/>
          </a:xfrm>
          <a:noFill/>
          <a:ln/>
        </p:spPr>
      </p:pic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8305800" y="5029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267200" y="1371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NaF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562600" y="1371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Cl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267200" y="2133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KCl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5486400" y="2133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Fe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191000" y="2819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ZnCl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562600" y="2819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343400" y="3581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no reaction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4191000" y="4343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NaOH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55626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4114800" y="57150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CuNO</a:t>
            </a:r>
            <a:r>
              <a:rPr lang="en-US" baseline="-25000">
                <a:solidFill>
                  <a:srgbClr val="6600CC"/>
                </a:solidFill>
              </a:rPr>
              <a:t>3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5562600" y="5715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Ag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1600200" y="4648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H(OH)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267200" y="50292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no reaction</a:t>
            </a:r>
          </a:p>
        </p:txBody>
      </p:sp>
      <p:sp>
        <p:nvSpPr>
          <p:cNvPr id="50210" name="Freeform 34"/>
          <p:cNvSpPr>
            <a:spLocks/>
          </p:cNvSpPr>
          <p:nvPr/>
        </p:nvSpPr>
        <p:spPr bwMode="auto">
          <a:xfrm>
            <a:off x="2286000" y="1143000"/>
            <a:ext cx="990600" cy="381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1" name="Freeform 35"/>
          <p:cNvSpPr>
            <a:spLocks/>
          </p:cNvSpPr>
          <p:nvPr/>
        </p:nvSpPr>
        <p:spPr bwMode="auto">
          <a:xfrm>
            <a:off x="1905000" y="1905000"/>
            <a:ext cx="1295400" cy="304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2" name="Freeform 36"/>
          <p:cNvSpPr>
            <a:spLocks/>
          </p:cNvSpPr>
          <p:nvPr/>
        </p:nvSpPr>
        <p:spPr bwMode="auto">
          <a:xfrm>
            <a:off x="1828800" y="2667000"/>
            <a:ext cx="1524000" cy="304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3" name="Freeform 37"/>
          <p:cNvSpPr>
            <a:spLocks/>
          </p:cNvSpPr>
          <p:nvPr/>
        </p:nvSpPr>
        <p:spPr bwMode="auto">
          <a:xfrm>
            <a:off x="1828800" y="4191000"/>
            <a:ext cx="1295400" cy="304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4" name="Freeform 38"/>
          <p:cNvSpPr>
            <a:spLocks/>
          </p:cNvSpPr>
          <p:nvPr/>
        </p:nvSpPr>
        <p:spPr bwMode="auto">
          <a:xfrm>
            <a:off x="1981200" y="5638800"/>
            <a:ext cx="1371600" cy="304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5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 animBg="1"/>
      <p:bldP spid="50190" grpId="0"/>
      <p:bldP spid="50191" grpId="0"/>
      <p:bldP spid="50192" grpId="0"/>
      <p:bldP spid="50193" grpId="0"/>
      <p:bldP spid="50194" grpId="0"/>
      <p:bldP spid="50195" grpId="0"/>
      <p:bldP spid="50196" grpId="0"/>
      <p:bldP spid="50198" grpId="0"/>
      <p:bldP spid="50199" grpId="0"/>
      <p:bldP spid="50202" grpId="0"/>
      <p:bldP spid="50203" grpId="0"/>
      <p:bldP spid="50204" grpId="0"/>
      <p:bldP spid="50205" grpId="0"/>
      <p:bldP spid="50210" grpId="0" animBg="1"/>
      <p:bldP spid="50211" grpId="0" animBg="1"/>
      <p:bldP spid="50212" grpId="0" animBg="1"/>
      <p:bldP spid="50213" grpId="0" animBg="1"/>
      <p:bldP spid="502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Dual Credit Packet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33600" y="1417639"/>
            <a:ext cx="8229600" cy="45259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Packets</a:t>
            </a:r>
            <a:r>
              <a:rPr lang="en-US" dirty="0" smtClean="0">
                <a:solidFill>
                  <a:srgbClr val="FF0000"/>
                </a:solidFill>
              </a:rPr>
              <a:t> are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February 26</a:t>
            </a:r>
            <a:r>
              <a:rPr lang="en-US" b="1" u="sng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  <a:r>
              <a:rPr lang="en-US" dirty="0" smtClean="0">
                <a:solidFill>
                  <a:srgbClr val="00B050"/>
                </a:solidFill>
              </a:rPr>
              <a:t> is </a:t>
            </a: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May 13</a:t>
            </a:r>
            <a:r>
              <a:rPr lang="en-US" b="1" u="sng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/>
          </a:p>
          <a:p>
            <a:r>
              <a:rPr lang="en-US" dirty="0" smtClean="0"/>
              <a:t>You may rip off the front and back page</a:t>
            </a:r>
          </a:p>
          <a:p>
            <a:r>
              <a:rPr lang="en-US" dirty="0" smtClean="0"/>
              <a:t>You will need to fill out the front page that says Dual Credit Registration Form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ubject: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# 101/101L 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Section: 004D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Credits: 4</a:t>
            </a:r>
          </a:p>
        </p:txBody>
      </p:sp>
    </p:spTree>
    <p:extLst>
      <p:ext uri="{BB962C8B-B14F-4D97-AF65-F5344CB8AC3E}">
        <p14:creationId xmlns:p14="http://schemas.microsoft.com/office/powerpoint/2010/main" val="4429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Dual Credit Packet (</a:t>
            </a:r>
            <a:r>
              <a:rPr lang="en-US" dirty="0" err="1" smtClean="0">
                <a:solidFill>
                  <a:srgbClr val="FF0000"/>
                </a:solidFill>
              </a:rPr>
              <a:t>Con’t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a cosigner on the back if you are under 18 (This is a parent/guardian)</a:t>
            </a:r>
          </a:p>
          <a:p>
            <a:r>
              <a:rPr lang="en-US" dirty="0" smtClean="0"/>
              <a:t>Records Release  and Consent Form</a:t>
            </a:r>
          </a:p>
          <a:p>
            <a:r>
              <a:rPr lang="en-US" dirty="0" smtClean="0"/>
              <a:t>I would check the box for Academic Records</a:t>
            </a:r>
          </a:p>
          <a:p>
            <a:r>
              <a:rPr lang="en-US" dirty="0" smtClean="0"/>
              <a:t>You do not need to fill out anything for the Certificate of Residency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Sophomores ONLY </a:t>
            </a:r>
            <a:r>
              <a:rPr lang="en-US" dirty="0" smtClean="0"/>
              <a:t>will need to fill out the last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State Money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go back on and delegate where you want your money to go if you haven’t used it all up already</a:t>
            </a:r>
          </a:p>
          <a:p>
            <a:r>
              <a:rPr lang="en-US" dirty="0" smtClean="0"/>
              <a:t>You are responsible for paying for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By the end of the day you should be able to…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Recognize, set-up and predict products for the following types of reactions:</a:t>
            </a:r>
          </a:p>
          <a:p>
            <a:pPr lvl="1"/>
            <a:r>
              <a:rPr lang="en-US" dirty="0"/>
              <a:t>Synthesis reactions</a:t>
            </a:r>
          </a:p>
          <a:p>
            <a:pPr lvl="1"/>
            <a:r>
              <a:rPr lang="en-US" dirty="0"/>
              <a:t>Decomposition reactions</a:t>
            </a:r>
          </a:p>
          <a:p>
            <a:pPr lvl="1"/>
            <a:r>
              <a:rPr lang="en-US" dirty="0"/>
              <a:t>Combustions reactions</a:t>
            </a:r>
          </a:p>
          <a:p>
            <a:pPr lvl="1"/>
            <a:r>
              <a:rPr lang="en-US" dirty="0"/>
              <a:t>Single-replacement reaction</a:t>
            </a:r>
          </a:p>
          <a:p>
            <a:pPr>
              <a:buFont typeface="Arial"/>
              <a:buChar char="•"/>
            </a:pPr>
            <a:r>
              <a:rPr lang="en-US" dirty="0"/>
              <a:t>Determine if a single replacement reaction will occur using an activity series of metals chart.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990000"/>
                </a:solidFill>
                <a:latin typeface="Times New Roman" pitchFamily="18" charset="0"/>
              </a:rPr>
              <a:t>Five General Types of Reactions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533400"/>
            <a:ext cx="8915400" cy="6324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1) ________________________: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>
                <a:latin typeface="Times New Roman" pitchFamily="18" charset="0"/>
              </a:rPr>
              <a:t> A reaction that breaks apart ______ ______________ into simpler substances, (usually two elements or an element and a smaller compound.)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>
                <a:solidFill>
                  <a:srgbClr val="333399"/>
                </a:solidFill>
                <a:latin typeface="Times New Roman" pitchFamily="18" charset="0"/>
              </a:rPr>
              <a:t>General Form:	_____   </a:t>
            </a:r>
            <a:r>
              <a:rPr lang="en-US" sz="2400">
                <a:solidFill>
                  <a:srgbClr val="333399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333399"/>
                </a:solidFill>
                <a:latin typeface="Times New Roman" pitchFamily="18" charset="0"/>
              </a:rPr>
              <a:t>  ___   +  ___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			</a:t>
            </a:r>
            <a:r>
              <a:rPr lang="en-US" sz="2400" i="1">
                <a:solidFill>
                  <a:srgbClr val="009900"/>
                </a:solidFill>
                <a:latin typeface="Times New Roman" pitchFamily="18" charset="0"/>
              </a:rPr>
              <a:t>Examples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en-US" sz="2400">
                <a:latin typeface="Times New Roman" pitchFamily="18" charset="0"/>
              </a:rPr>
              <a:t>       	     H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_____   +  _____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					  KClO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_____   +  _____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Remember that “HONClBrIF” elements are diatomic when alone!!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00200" y="5334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Decomposition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257800" y="10668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     one           compound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638800" y="23622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AX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010400" y="23622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           X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7086600" y="28194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8305800" y="28194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7010400" y="3429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KCl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8382000" y="3352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5638800" y="1965326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5943600" y="1965326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7162800" y="1981201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8153400" y="1981201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6400801" y="2133600"/>
            <a:ext cx="669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7604126" y="1905000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060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3" grpId="0"/>
      <p:bldP spid="41994" grpId="0"/>
      <p:bldP spid="41995" grpId="0"/>
      <p:bldP spid="41996" grpId="0"/>
      <p:bldP spid="42000" grpId="0"/>
      <p:bldP spid="42001" grpId="0"/>
      <p:bldP spid="42003" grpId="0" animBg="1"/>
      <p:bldP spid="42004" grpId="0" animBg="1"/>
      <p:bldP spid="42005" grpId="0" animBg="1"/>
      <p:bldP spid="42006" grpId="0" animBg="1"/>
      <p:bldP spid="42007" grpId="0" animBg="1"/>
      <p:bldP spid="420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sz="2800">
                <a:solidFill>
                  <a:srgbClr val="990000"/>
                </a:solidFill>
                <a:latin typeface="Times New Roman" pitchFamily="18" charset="0"/>
              </a:rPr>
              <a:t>Categories of Decomposition (and Composition ) Reactions</a:t>
            </a:r>
            <a:endParaRPr lang="en-US" sz="20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15400" cy="5867400"/>
          </a:xfrm>
        </p:spPr>
        <p:txBody>
          <a:bodyPr/>
          <a:lstStyle/>
          <a:p>
            <a:pPr marL="533400" indent="-533400">
              <a:spcBef>
                <a:spcPct val="0"/>
              </a:spcBef>
              <a:spcAft>
                <a:spcPct val="100000"/>
              </a:spcAft>
              <a:buNone/>
            </a:pPr>
            <a:r>
              <a:rPr lang="en-US" sz="2400">
                <a:latin typeface="Times New Roman" pitchFamily="18" charset="0"/>
              </a:rPr>
              <a:t>a) carbonates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metallic oxide + CO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CaCO</a:t>
            </a:r>
            <a:r>
              <a:rPr lang="en-US" sz="2400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_____ + _____</a:t>
            </a:r>
          </a:p>
          <a:p>
            <a:pPr marL="533400" indent="-533400">
              <a:spcBef>
                <a:spcPct val="0"/>
              </a:spcBef>
              <a:spcAft>
                <a:spcPct val="100000"/>
              </a:spcAft>
              <a:buNone/>
            </a:pPr>
            <a:r>
              <a:rPr lang="en-US" sz="2400">
                <a:latin typeface="Times New Roman" pitchFamily="18" charset="0"/>
              </a:rPr>
              <a:t>b) chlorates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metallic chloride + O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 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NaClO</a:t>
            </a:r>
            <a:r>
              <a:rPr lang="en-US" sz="2400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_____ + _____</a:t>
            </a:r>
          </a:p>
          <a:p>
            <a:pPr marL="533400" indent="-533400">
              <a:spcBef>
                <a:spcPct val="0"/>
              </a:spcBef>
              <a:spcAft>
                <a:spcPct val="100000"/>
              </a:spcAft>
              <a:buNone/>
            </a:pPr>
            <a:r>
              <a:rPr lang="en-US" sz="2400">
                <a:latin typeface="Times New Roman" pitchFamily="18" charset="0"/>
              </a:rPr>
              <a:t>c) hydroxides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metallic oxide + H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 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Mg(OH)</a:t>
            </a:r>
            <a:r>
              <a:rPr lang="en-US" sz="24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_____ + _____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marL="533400" indent="-533400">
              <a:spcBef>
                <a:spcPct val="0"/>
              </a:spcBef>
              <a:spcAft>
                <a:spcPct val="100000"/>
              </a:spcAft>
              <a:buNone/>
            </a:pPr>
            <a:r>
              <a:rPr lang="en-US" sz="2400">
                <a:latin typeface="Times New Roman" pitchFamily="18" charset="0"/>
              </a:rPr>
              <a:t>d) oxy acids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nonmetal oxide + H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  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24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SO</a:t>
            </a:r>
            <a:r>
              <a:rPr lang="en-US" sz="2400" baseline="-25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_____ + _____</a:t>
            </a: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533400" indent="-533400">
              <a:spcBef>
                <a:spcPct val="0"/>
              </a:spcBef>
              <a:spcAft>
                <a:spcPct val="100000"/>
              </a:spcAft>
              <a:buNone/>
            </a:pPr>
            <a:r>
              <a:rPr lang="en-US" sz="2400">
                <a:latin typeface="Times New Roman" pitchFamily="18" charset="0"/>
              </a:rPr>
              <a:t>e) binary compounds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latin typeface="Times New Roman" pitchFamily="18" charset="0"/>
              </a:rPr>
              <a:t> 2 elements	    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NaCl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_____ + _____</a:t>
            </a:r>
          </a:p>
          <a:p>
            <a:pPr marL="533400" indent="-533400"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>
                <a:latin typeface="Times New Roman" pitchFamily="18" charset="0"/>
              </a:rPr>
              <a:t> Every time you try to write the formula for a new compound, you must look up the ___________ of the ions and ___________ them if they are different!!  </a:t>
            </a:r>
          </a:p>
          <a:p>
            <a:pPr marL="533400" indent="-533400"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>
                <a:latin typeface="Times New Roman" pitchFamily="18" charset="0"/>
              </a:rPr>
              <a:t>Balance it _________ you get all the correct formulas written first!</a:t>
            </a:r>
          </a:p>
          <a:p>
            <a:pPr marL="533400" indent="-533400"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>
                <a:latin typeface="Times New Roman" pitchFamily="18" charset="0"/>
              </a:rPr>
              <a:t>Don’t forget about the HONClBrIF’s!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229600" y="685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CaO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372600" y="685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8305800" y="1371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NaCl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9601200" y="1371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8534400" y="2057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MgO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9677400" y="2057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8305800" y="2743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SO</a:t>
            </a:r>
            <a:r>
              <a:rPr lang="en-US" baseline="-25000">
                <a:solidFill>
                  <a:srgbClr val="6600CC"/>
                </a:solidFill>
              </a:rPr>
              <a:t>3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8229600" y="3429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Na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9296400" y="3429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Cl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800600" y="4495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charges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8534400" y="4495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cross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810000" y="5410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AFTER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9372600" y="2743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17787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  <p:bldP spid="49159" grpId="0"/>
      <p:bldP spid="49160" grpId="0"/>
      <p:bldP spid="49161" grpId="0"/>
      <p:bldP spid="49162" grpId="0"/>
      <p:bldP spid="49164" grpId="0"/>
      <p:bldP spid="49165" grpId="0"/>
      <p:bldP spid="49166" grpId="0"/>
      <p:bldP spid="49167" grpId="0"/>
      <p:bldP spid="49168" grpId="0"/>
      <p:bldP spid="491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609600"/>
            <a:ext cx="8839200" cy="6172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dirty="0">
                <a:latin typeface="Times New Roman" pitchFamily="18" charset="0"/>
              </a:rPr>
              <a:t>2) _______________: </a:t>
            </a:r>
            <a:r>
              <a:rPr lang="en-US" sz="2200" dirty="0">
                <a:latin typeface="Times New Roman" pitchFamily="18" charset="0"/>
              </a:rPr>
              <a:t>(sometimes called “Combination” or </a:t>
            </a:r>
            <a:r>
              <a:rPr lang="en-US" sz="2200" dirty="0">
                <a:latin typeface="Times New Roman" pitchFamily="18" charset="0"/>
              </a:rPr>
              <a:t>“Composition”)</a:t>
            </a:r>
            <a:endParaRPr lang="en-US" sz="2200" dirty="0"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 A reaction of _____ __________________, typically a metal and a nonmetal to form ______ ______________. 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It is the opposite of decomposition.  (The same categories of reactions from above apply, just in reverse.)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endParaRPr lang="en-US" sz="1400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General Form:	      ___   +   ___ 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_____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endParaRPr lang="en-US" sz="1400" dirty="0">
              <a:solidFill>
                <a:srgbClr val="33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latin typeface="Times New Roman" pitchFamily="18" charset="0"/>
              </a:rPr>
              <a:t>		</a:t>
            </a:r>
            <a:r>
              <a:rPr lang="en-US" sz="2400" i="1" dirty="0">
                <a:solidFill>
                  <a:srgbClr val="009900"/>
                </a:solidFill>
                <a:latin typeface="Times New Roman" pitchFamily="18" charset="0"/>
              </a:rPr>
              <a:t>Examples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>	                  Al    +    Cl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  _______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latin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latin typeface="Times New Roman" pitchFamily="18" charset="0"/>
              </a:rPr>
              <a:t>			                            </a:t>
            </a:r>
            <a:r>
              <a:rPr lang="en-US" sz="2400" dirty="0" err="1">
                <a:latin typeface="Times New Roman" pitchFamily="18" charset="0"/>
              </a:rPr>
              <a:t>PbO</a:t>
            </a:r>
            <a:r>
              <a:rPr lang="en-US" sz="2400" dirty="0">
                <a:latin typeface="Times New Roman" pitchFamily="18" charset="0"/>
              </a:rPr>
              <a:t>  +   H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O 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latin typeface="Times New Roman" pitchFamily="18" charset="0"/>
              </a:rPr>
              <a:t> ______</a:t>
            </a:r>
          </a:p>
          <a:p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457200"/>
          </a:xfrm>
          <a:noFill/>
          <a:ln/>
        </p:spPr>
        <p:txBody>
          <a:bodyPr/>
          <a:lstStyle/>
          <a:p>
            <a:r>
              <a:rPr lang="en-US" sz="2400">
                <a:solidFill>
                  <a:srgbClr val="990000"/>
                </a:solidFill>
                <a:latin typeface="Times New Roman" pitchFamily="18" charset="0"/>
              </a:rPr>
              <a:t>General Types of Reactions </a:t>
            </a:r>
            <a:r>
              <a:rPr lang="en-US" sz="2400" i="1">
                <a:solidFill>
                  <a:srgbClr val="990000"/>
                </a:solidFill>
                <a:latin typeface="Times New Roman" pitchFamily="18" charset="0"/>
              </a:rPr>
              <a:t>(Continued)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76400" y="6096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Synthesis</a:t>
            </a:r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886200" y="1430337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two            substances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419600" y="1813446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one       compound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715000" y="3578083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  A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918325" y="3634285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X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891865" y="3646286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AX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8061325" y="438849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AlCl</a:t>
            </a:r>
            <a:r>
              <a:rPr lang="en-US" baseline="-25000" dirty="0">
                <a:solidFill>
                  <a:srgbClr val="6600CC"/>
                </a:solidFill>
              </a:rPr>
              <a:t>3</a:t>
            </a:r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7908925" y="5600902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6600CC"/>
                </a:solidFill>
              </a:rPr>
              <a:t>Pb</a:t>
            </a:r>
            <a:r>
              <a:rPr lang="en-US" dirty="0">
                <a:solidFill>
                  <a:srgbClr val="6600CC"/>
                </a:solidFill>
              </a:rPr>
              <a:t>(OH)</a:t>
            </a:r>
            <a:r>
              <a:rPr lang="en-US" baseline="-25000" dirty="0">
                <a:solidFill>
                  <a:srgbClr val="6600CC"/>
                </a:solidFill>
              </a:rPr>
              <a:t>2</a:t>
            </a:r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5943600" y="3210897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>
            <a:off x="6921524" y="3237411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7908925" y="3183110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249029" y="3200945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7391400" y="3397747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392437" y="3081514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+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4495800" y="6070103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            </a:t>
            </a:r>
            <a:r>
              <a:rPr lang="en-US" b="1" dirty="0"/>
              <a:t>metallic  +    water </a:t>
            </a:r>
          </a:p>
          <a:p>
            <a:r>
              <a:rPr lang="en-US" b="1" dirty="0"/>
              <a:t>                   oxide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877429" y="6104696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   </a:t>
            </a:r>
            <a:r>
              <a:rPr lang="en-US" dirty="0">
                <a:sym typeface="Wingdings" pitchFamily="2" charset="2"/>
              </a:rPr>
              <a:t>     </a:t>
            </a:r>
            <a:r>
              <a:rPr lang="en-US" b="1" dirty="0"/>
              <a:t>hydroxide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5410200" y="4932611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        2 elements</a:t>
            </a:r>
            <a:r>
              <a:rPr lang="en-US" dirty="0"/>
              <a:t>      </a:t>
            </a:r>
            <a:r>
              <a:rPr lang="en-US" dirty="0">
                <a:sym typeface="Wingdings" pitchFamily="2" charset="2"/>
              </a:rPr>
              <a:t></a:t>
            </a:r>
            <a:endParaRPr lang="en-US" b="1" dirty="0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772400" y="489743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binary compound</a:t>
            </a:r>
          </a:p>
        </p:txBody>
      </p:sp>
    </p:spTree>
    <p:extLst>
      <p:ext uri="{BB962C8B-B14F-4D97-AF65-F5344CB8AC3E}">
        <p14:creationId xmlns:p14="http://schemas.microsoft.com/office/powerpoint/2010/main" val="30391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5" grpId="0"/>
      <p:bldP spid="43016" grpId="0"/>
      <p:bldP spid="43017" grpId="0"/>
      <p:bldP spid="43018" grpId="0"/>
      <p:bldP spid="43020" grpId="0"/>
      <p:bldP spid="43025" grpId="0" animBg="1"/>
      <p:bldP spid="43026" grpId="0" animBg="1"/>
      <p:bldP spid="43027" grpId="0" animBg="1"/>
      <p:bldP spid="43028" grpId="0" animBg="1"/>
      <p:bldP spid="43029" grpId="0" animBg="1"/>
      <p:bldP spid="43030" grpId="0"/>
      <p:bldP spid="43031" grpId="0"/>
      <p:bldP spid="43032" grpId="0"/>
      <p:bldP spid="43033" grpId="0"/>
      <p:bldP spid="430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411163"/>
          </a:xfrm>
        </p:spPr>
        <p:txBody>
          <a:bodyPr>
            <a:normAutofit fontScale="90000"/>
          </a:bodyPr>
          <a:lstStyle/>
          <a:p>
            <a:r>
              <a:rPr lang="en-US" sz="2400">
                <a:solidFill>
                  <a:srgbClr val="990000"/>
                </a:solidFill>
                <a:latin typeface="Times New Roman" pitchFamily="18" charset="0"/>
              </a:rPr>
              <a:t>General Types of Reactions </a:t>
            </a:r>
            <a:r>
              <a:rPr lang="en-US" sz="2400" i="1">
                <a:solidFill>
                  <a:srgbClr val="990000"/>
                </a:solidFill>
                <a:latin typeface="Times New Roman" pitchFamily="18" charset="0"/>
              </a:rPr>
              <a:t>(Continued)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57200"/>
            <a:ext cx="8839200" cy="6400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</a:rPr>
              <a:t>_________________: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A reaction between a Carbon/Hydrogen (and sometimes Oxygen) _________________ with _____. 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The products are </a:t>
            </a:r>
            <a:r>
              <a:rPr lang="en-US" sz="2400" b="1" u="sng" dirty="0">
                <a:latin typeface="Times New Roman" pitchFamily="18" charset="0"/>
              </a:rPr>
              <a:t>always</a:t>
            </a:r>
            <a:r>
              <a:rPr lang="en-US" sz="2400" dirty="0">
                <a:latin typeface="Times New Roman" pitchFamily="18" charset="0"/>
              </a:rPr>
              <a:t> the same… ________ + ________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This reaction is too easy!!  Don’t miss it!  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General Form:     </a:t>
            </a:r>
            <a:r>
              <a:rPr lang="en-US" sz="2400" dirty="0" err="1">
                <a:solidFill>
                  <a:srgbClr val="333399"/>
                </a:solidFill>
                <a:latin typeface="Times New Roman" pitchFamily="18" charset="0"/>
              </a:rPr>
              <a:t>C</a:t>
            </a:r>
            <a:r>
              <a:rPr lang="en-US" sz="2400" baseline="-25000" dirty="0" err="1">
                <a:solidFill>
                  <a:srgbClr val="333399"/>
                </a:solidFill>
                <a:latin typeface="Times New Roman" pitchFamily="18" charset="0"/>
              </a:rPr>
              <a:t>x</a:t>
            </a:r>
            <a:r>
              <a:rPr lang="en-US" sz="2400" dirty="0" err="1">
                <a:solidFill>
                  <a:srgbClr val="333399"/>
                </a:solidFill>
                <a:latin typeface="Times New Roman" pitchFamily="18" charset="0"/>
              </a:rPr>
              <a:t>H</a:t>
            </a:r>
            <a:r>
              <a:rPr lang="en-US" sz="2400" baseline="-25000" dirty="0" err="1">
                <a:solidFill>
                  <a:srgbClr val="333399"/>
                </a:solidFill>
                <a:latin typeface="Times New Roman" pitchFamily="18" charset="0"/>
              </a:rPr>
              <a:t>y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 +   O</a:t>
            </a:r>
            <a:r>
              <a:rPr lang="en-US" sz="2400" baseline="-25000" dirty="0">
                <a:solidFill>
                  <a:srgbClr val="333399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____  + ____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dirty="0">
                <a:latin typeface="Times New Roman" pitchFamily="18" charset="0"/>
              </a:rPr>
              <a:t>		</a:t>
            </a:r>
            <a:r>
              <a:rPr lang="en-US" sz="2400" i="1" dirty="0">
                <a:solidFill>
                  <a:srgbClr val="009900"/>
                </a:solidFill>
                <a:latin typeface="Times New Roman" pitchFamily="18" charset="0"/>
              </a:rPr>
              <a:t>Examples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> 	C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 +    O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000" dirty="0">
                <a:latin typeface="Times New Roman" pitchFamily="18" charset="0"/>
              </a:rPr>
              <a:t>_______   +  _______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dirty="0">
                <a:latin typeface="Times New Roman" pitchFamily="18" charset="0"/>
              </a:rPr>
              <a:t>				C</a:t>
            </a:r>
            <a:r>
              <a:rPr lang="en-US" sz="2400" baseline="-25000" dirty="0">
                <a:latin typeface="Times New Roman" pitchFamily="18" charset="0"/>
              </a:rPr>
              <a:t>7</a:t>
            </a:r>
            <a:r>
              <a:rPr lang="en-US" sz="2400" dirty="0">
                <a:latin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</a:rPr>
              <a:t>O   +    O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000" dirty="0">
                <a:latin typeface="Times New Roman" pitchFamily="18" charset="0"/>
              </a:rPr>
              <a:t>_______   +  _______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90800" y="4572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Combustion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514600" y="13716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compound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562600" y="12954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934200" y="1828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8458200" y="1828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315200" y="2971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8382000" y="2971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858000" y="3581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8229600" y="3581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9342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CO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83058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374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  <p:bldP spid="46086" grpId="0"/>
      <p:bldP spid="46087" grpId="0"/>
      <p:bldP spid="46088" grpId="0"/>
      <p:bldP spid="46089" grpId="0"/>
      <p:bldP spid="46090" grpId="0"/>
      <p:bldP spid="46091" grpId="0"/>
      <p:bldP spid="46092" grpId="0"/>
      <p:bldP spid="46093" grpId="0"/>
      <p:bldP spid="460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Widescreen</PresentationFormat>
  <Paragraphs>177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Agenda</vt:lpstr>
      <vt:lpstr>Dual Credit Packet</vt:lpstr>
      <vt:lpstr>Dual Credit Packet (Con’t)</vt:lpstr>
      <vt:lpstr>State Money</vt:lpstr>
      <vt:lpstr>By the end of the day you should be able to…</vt:lpstr>
      <vt:lpstr>Five General Types of Reactions</vt:lpstr>
      <vt:lpstr>Categories of Decomposition (and Composition ) Reactions</vt:lpstr>
      <vt:lpstr>General Types of Reactions (Continued)</vt:lpstr>
      <vt:lpstr>General Types of Reactions (Continued)</vt:lpstr>
      <vt:lpstr>General Types of Reactions (Continued)</vt:lpstr>
      <vt:lpstr>Activity Series</vt:lpstr>
      <vt:lpstr>Single Replacement Reactions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Linda spencer</dc:creator>
  <cp:lastModifiedBy>Linda spencer</cp:lastModifiedBy>
  <cp:revision>1</cp:revision>
  <dcterms:created xsi:type="dcterms:W3CDTF">2016-01-26T01:04:29Z</dcterms:created>
  <dcterms:modified xsi:type="dcterms:W3CDTF">2016-01-26T01:05:24Z</dcterms:modified>
</cp:coreProperties>
</file>