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C2A52C-EA1E-444F-99E5-81FCF61DF957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4"/>
            <p14:sldId id="263"/>
            <p14:sldId id="266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9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1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5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7A07-9AAC-43F9-8261-148EDEF682F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0443-3D70-4B75-A5B1-19B8874D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3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Review for Molecular Shape and Types of Reactions Test</a:t>
            </a:r>
          </a:p>
          <a:p>
            <a:r>
              <a:rPr lang="en-US" dirty="0" smtClean="0"/>
              <a:t>Go over Chemistry Valentine Instructions</a:t>
            </a:r>
          </a:p>
          <a:p>
            <a:r>
              <a:rPr lang="en-US" dirty="0" smtClean="0"/>
              <a:t>Work on Study Guide</a:t>
            </a:r>
            <a:endParaRPr lang="en-US" dirty="0"/>
          </a:p>
        </p:txBody>
      </p:sp>
      <p:pic>
        <p:nvPicPr>
          <p:cNvPr id="1026" name="Picture 2" descr="http://ih0.redbubble.net/image.31851459.3144/flat,1000x1000,075,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958" y="1137920"/>
            <a:ext cx="5571625" cy="477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8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 Vs. Non-Polar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molecules have a slightly negative end and slightly positive end</a:t>
            </a:r>
          </a:p>
          <a:p>
            <a:r>
              <a:rPr lang="en-US" dirty="0" smtClean="0"/>
              <a:t>Polar molecules are </a:t>
            </a:r>
            <a:r>
              <a:rPr lang="en-US" dirty="0" err="1" smtClean="0"/>
              <a:t>assymetrical</a:t>
            </a:r>
            <a:r>
              <a:rPr lang="en-US" dirty="0" smtClean="0"/>
              <a:t> (does not look the same at the end of each bond)</a:t>
            </a:r>
          </a:p>
          <a:p>
            <a:r>
              <a:rPr lang="en-US" dirty="0" smtClean="0"/>
              <a:t>Non-polar molecules are symmetrical (look the same at the end of each bond)</a:t>
            </a:r>
          </a:p>
          <a:p>
            <a:r>
              <a:rPr lang="en-US" dirty="0" smtClean="0"/>
              <a:t>Lone pairs will cause the molecule to have a polar end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Lewis Dot structure, determine the shape, geometry, and if the molecule is polar or non-polar. 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Br</a:t>
            </a:r>
          </a:p>
          <a:p>
            <a:r>
              <a:rPr lang="en-US" dirty="0" smtClean="0"/>
              <a:t>HCN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Reactions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own list the 5 types of reactions without the use of a phone, computer or notes</a:t>
            </a:r>
          </a:p>
          <a:p>
            <a:r>
              <a:rPr lang="en-US" dirty="0" smtClean="0"/>
              <a:t>Think about how you would describe the 5 types of reactions to someone who has never taken a chemistry class before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Reactions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Synthesis/Combination: </a:t>
            </a:r>
            <a:r>
              <a:rPr lang="en-US" dirty="0" smtClean="0"/>
              <a:t>adding 2 elements to make a compound</a:t>
            </a:r>
          </a:p>
          <a:p>
            <a:pPr lvl="1"/>
            <a:r>
              <a:rPr lang="en-US" dirty="0" smtClean="0"/>
              <a:t>Example: 2H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r>
              <a:rPr lang="en-US" b="1" u="sng" dirty="0" smtClean="0"/>
              <a:t>Decomposition: </a:t>
            </a:r>
            <a:r>
              <a:rPr lang="en-US" dirty="0" smtClean="0"/>
              <a:t>Breaking a compound into smaller compounds or elements</a:t>
            </a:r>
          </a:p>
          <a:p>
            <a:pPr lvl="1"/>
            <a:r>
              <a:rPr lang="en-US" dirty="0" smtClean="0"/>
              <a:t>Example: CaCO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CaO</a:t>
            </a:r>
            <a:r>
              <a:rPr lang="en-US" dirty="0" smtClean="0">
                <a:sym typeface="Wingdings" panose="05000000000000000000" pitchFamily="2" charset="2"/>
              </a:rPr>
              <a:t> + CO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</a:p>
          <a:p>
            <a:r>
              <a:rPr lang="en-US" b="1" u="sng" dirty="0" smtClean="0"/>
              <a:t>Combustion: </a:t>
            </a:r>
            <a:r>
              <a:rPr lang="en-US" dirty="0" smtClean="0"/>
              <a:t>a hydrocarbon added to oxygen to produce carbon dioxide and water. </a:t>
            </a:r>
          </a:p>
          <a:p>
            <a:pPr lvl="1"/>
            <a:r>
              <a:rPr lang="en-US" dirty="0" smtClean="0"/>
              <a:t>Example: CH</a:t>
            </a:r>
            <a:r>
              <a:rPr lang="en-US" baseline="-25000" dirty="0" smtClean="0"/>
              <a:t>4 </a:t>
            </a:r>
            <a:r>
              <a:rPr lang="en-US" dirty="0" smtClean="0"/>
              <a:t>+ 2O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 panose="05000000000000000000" pitchFamily="2" charset="2"/>
              </a:rPr>
              <a:t> CO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+ 2H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and Double Replacement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Single Replacement: </a:t>
            </a:r>
            <a:r>
              <a:rPr lang="en-US" dirty="0" smtClean="0"/>
              <a:t>when an element is added a compound to produce a new compound and an element</a:t>
            </a:r>
          </a:p>
          <a:p>
            <a:pPr lvl="1"/>
            <a:r>
              <a:rPr lang="en-US" dirty="0" smtClean="0"/>
              <a:t>Example: Cu + AgNO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CuNO</a:t>
            </a:r>
            <a:r>
              <a:rPr lang="en-US" baseline="-25000" dirty="0" smtClean="0">
                <a:sym typeface="Wingdings" panose="05000000000000000000" pitchFamily="2" charset="2"/>
              </a:rPr>
              <a:t>3 </a:t>
            </a:r>
            <a:r>
              <a:rPr lang="en-US" dirty="0" smtClean="0">
                <a:sym typeface="Wingdings" panose="05000000000000000000" pitchFamily="2" charset="2"/>
              </a:rPr>
              <a:t>+ Ag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Only metals will replace metals and halogens (F, Cl, Br, and I) will replace halogens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Must look at the activity series to determine if the metal/halogen will replace</a:t>
            </a:r>
          </a:p>
          <a:p>
            <a:r>
              <a:rPr lang="en-US" b="1" u="sng" dirty="0" smtClean="0">
                <a:sym typeface="Wingdings" panose="05000000000000000000" pitchFamily="2" charset="2"/>
              </a:rPr>
              <a:t>Double Replacement: </a:t>
            </a:r>
            <a:r>
              <a:rPr lang="en-US" dirty="0" smtClean="0">
                <a:sym typeface="Wingdings" panose="05000000000000000000" pitchFamily="2" charset="2"/>
              </a:rPr>
              <a:t>When 2 aqueous solutions are added together to form a solid and an aqueous solution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Example: CuSO</a:t>
            </a:r>
            <a:r>
              <a:rPr lang="en-US" baseline="-25000" dirty="0" smtClean="0">
                <a:sym typeface="Wingdings" panose="05000000000000000000" pitchFamily="2" charset="2"/>
              </a:rPr>
              <a:t>4 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+ </a:t>
            </a:r>
            <a:r>
              <a:rPr lang="en-US" dirty="0" err="1" smtClean="0">
                <a:sym typeface="Wingdings" panose="05000000000000000000" pitchFamily="2" charset="2"/>
              </a:rPr>
              <a:t>NaOH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 </a:t>
            </a:r>
            <a:r>
              <a:rPr lang="en-US" dirty="0" smtClean="0">
                <a:sym typeface="Wingdings" panose="05000000000000000000" pitchFamily="2" charset="2"/>
              </a:rPr>
              <a:t> Cu(OH)</a:t>
            </a:r>
            <a:r>
              <a:rPr lang="en-US" baseline="-25000" dirty="0" smtClean="0">
                <a:sym typeface="Wingdings" panose="05000000000000000000" pitchFamily="2" charset="2"/>
              </a:rPr>
              <a:t>2 (s)</a:t>
            </a:r>
            <a:r>
              <a:rPr lang="en-US" dirty="0" smtClean="0">
                <a:sym typeface="Wingdings" panose="05000000000000000000" pitchFamily="2" charset="2"/>
              </a:rPr>
              <a:t> + Na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 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determine if a solid is formed by looking at the solubility rules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on the rules we read that something is slightly soluble or insoluble then we have a </a:t>
            </a:r>
            <a:r>
              <a:rPr lang="en-US" dirty="0" err="1" smtClean="0">
                <a:sym typeface="Wingdings" panose="05000000000000000000" pitchFamily="2" charset="2"/>
              </a:rPr>
              <a:t>solide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reaction are the following?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 + 8O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5CO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+ 6H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2Na + I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</a:t>
            </a:r>
            <a:r>
              <a:rPr lang="en-US" baseline="-25000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2NaI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(NH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CO</a:t>
            </a:r>
            <a:r>
              <a:rPr lang="en-US" baseline="-25000" dirty="0" smtClean="0">
                <a:sym typeface="Wingdings" panose="05000000000000000000" pitchFamily="2" charset="2"/>
              </a:rPr>
              <a:t>3 </a:t>
            </a:r>
            <a:r>
              <a:rPr lang="en-US" dirty="0" smtClean="0">
                <a:sym typeface="Wingdings" panose="05000000000000000000" pitchFamily="2" charset="2"/>
              </a:rPr>
              <a:t> 2NH</a:t>
            </a:r>
            <a:r>
              <a:rPr lang="en-US" baseline="-25000" dirty="0" smtClean="0">
                <a:sym typeface="Wingdings" panose="05000000000000000000" pitchFamily="2" charset="2"/>
              </a:rPr>
              <a:t>3 </a:t>
            </a:r>
            <a:r>
              <a:rPr lang="en-US" dirty="0" smtClean="0">
                <a:sym typeface="Wingdings" panose="05000000000000000000" pitchFamily="2" charset="2"/>
              </a:rPr>
              <a:t>+ CO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+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KCl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 </a:t>
            </a:r>
            <a:r>
              <a:rPr lang="en-US" dirty="0" smtClean="0">
                <a:sym typeface="Wingdings" panose="05000000000000000000" pitchFamily="2" charset="2"/>
              </a:rPr>
              <a:t>+ </a:t>
            </a:r>
            <a:r>
              <a:rPr lang="en-US" dirty="0" err="1" smtClean="0">
                <a:sym typeface="Wingdings" panose="05000000000000000000" pitchFamily="2" charset="2"/>
              </a:rPr>
              <a:t>Pb</a:t>
            </a:r>
            <a:r>
              <a:rPr lang="en-US" dirty="0" smtClean="0">
                <a:sym typeface="Wingdings" panose="05000000000000000000" pitchFamily="2" charset="2"/>
              </a:rPr>
              <a:t>(NO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baseline="-25000" dirty="0" smtClean="0">
                <a:sym typeface="Wingdings" panose="05000000000000000000" pitchFamily="2" charset="2"/>
              </a:rPr>
              <a:t>2 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  KNO</a:t>
            </a:r>
            <a:r>
              <a:rPr lang="en-US" baseline="-25000" dirty="0" smtClean="0">
                <a:sym typeface="Wingdings" panose="05000000000000000000" pitchFamily="2" charset="2"/>
              </a:rPr>
              <a:t>3 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 </a:t>
            </a:r>
            <a:r>
              <a:rPr lang="en-US" dirty="0" smtClean="0">
                <a:sym typeface="Wingdings" panose="05000000000000000000" pitchFamily="2" charset="2"/>
              </a:rPr>
              <a:t>+ PbCl</a:t>
            </a:r>
            <a:r>
              <a:rPr lang="en-US" baseline="-25000" dirty="0" smtClean="0">
                <a:sym typeface="Wingdings" panose="05000000000000000000" pitchFamily="2" charset="2"/>
              </a:rPr>
              <a:t>2 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2Na + 2HOH  2NaOH + H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Ionic Equations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double replacement reactions we will right a net ionic equation for the solid that is formed</a:t>
            </a:r>
          </a:p>
          <a:p>
            <a:r>
              <a:rPr lang="en-US" dirty="0" smtClean="0"/>
              <a:t>This is where we right the ions that make the solid as reactants and the solid compound as a product. </a:t>
            </a:r>
          </a:p>
          <a:p>
            <a:r>
              <a:rPr lang="en-US" dirty="0" smtClean="0"/>
              <a:t>Example: Pb</a:t>
            </a:r>
            <a:r>
              <a:rPr lang="en-US" baseline="30000" dirty="0" smtClean="0"/>
              <a:t>2+</a:t>
            </a:r>
            <a:r>
              <a:rPr lang="en-US" dirty="0" smtClean="0"/>
              <a:t> + 2Cl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PbCl</a:t>
            </a:r>
            <a:r>
              <a:rPr lang="en-US" baseline="-25000" dirty="0" smtClean="0">
                <a:sym typeface="Wingdings" panose="05000000000000000000" pitchFamily="2" charset="2"/>
              </a:rPr>
              <a:t>2 (s)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6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Equations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word equation we right out the reactants with their states of matter (s, l, g, </a:t>
            </a:r>
            <a:r>
              <a:rPr lang="en-US" dirty="0" err="1" smtClean="0"/>
              <a:t>aq</a:t>
            </a:r>
            <a:r>
              <a:rPr lang="en-US" dirty="0" smtClean="0"/>
              <a:t>) and the products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baseline="-25000" dirty="0" smtClean="0"/>
              <a:t>(s)</a:t>
            </a:r>
            <a:r>
              <a:rPr lang="en-US" dirty="0" smtClean="0"/>
              <a:t> + 2Al 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Al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(s)</a:t>
            </a:r>
            <a:r>
              <a:rPr lang="en-US" dirty="0" smtClean="0">
                <a:sym typeface="Wingdings" panose="05000000000000000000" pitchFamily="2" charset="2"/>
              </a:rPr>
              <a:t> + 2Fe </a:t>
            </a:r>
            <a:r>
              <a:rPr lang="en-US" baseline="-25000" dirty="0" smtClean="0">
                <a:sym typeface="Wingdings" panose="05000000000000000000" pitchFamily="2" charset="2"/>
              </a:rPr>
              <a:t>(s)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Solid aluminum is added to solid iron (III) oxide to yield solid aluminum oxide and solid iron.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5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word equation for the following equations: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NaCl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 +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 </a:t>
            </a:r>
            <a:r>
              <a:rPr lang="en-US" baseline="-25000" dirty="0" smtClean="0">
                <a:sym typeface="Wingdings" panose="05000000000000000000" pitchFamily="2" charset="2"/>
              </a:rPr>
              <a:t>(l)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 </a:t>
            </a:r>
            <a:r>
              <a:rPr lang="en-US" baseline="-25000" dirty="0" smtClean="0">
                <a:sym typeface="Wingdings" panose="05000000000000000000" pitchFamily="2" charset="2"/>
              </a:rPr>
              <a:t>(l)</a:t>
            </a:r>
            <a:r>
              <a:rPr lang="en-US" dirty="0" smtClean="0">
                <a:sym typeface="Wingdings" panose="05000000000000000000" pitchFamily="2" charset="2"/>
              </a:rPr>
              <a:t>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Balancing Equations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have the same number of elements on both sides of the reaction</a:t>
            </a:r>
          </a:p>
          <a:p>
            <a:r>
              <a:rPr lang="en-US" dirty="0" smtClean="0"/>
              <a:t>This is because of the Law of Conservation of Mass</a:t>
            </a:r>
          </a:p>
          <a:p>
            <a:r>
              <a:rPr lang="en-US" dirty="0" smtClean="0"/>
              <a:t>In order to make have the same number of elements on both sides we will add coefficients to the front of compounds thus making more that one compound</a:t>
            </a:r>
          </a:p>
          <a:p>
            <a:r>
              <a:rPr lang="en-US" dirty="0" smtClean="0"/>
              <a:t>When balancing with </a:t>
            </a:r>
            <a:r>
              <a:rPr lang="en-US" dirty="0" err="1" smtClean="0"/>
              <a:t>polyatomics</a:t>
            </a:r>
            <a:r>
              <a:rPr lang="en-US" dirty="0" smtClean="0"/>
              <a:t> on both sides of the arrow its important to think of the polyatomic as a whole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 Questions and Concerns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683465">
            <a:off x="313543" y="1960512"/>
            <a:ext cx="41984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>
                  <a:solidFill>
                    <a:srgbClr val="444A84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Naming acids</a:t>
            </a:r>
            <a:endParaRPr lang="en-US" sz="5400" b="0" cap="none" spc="0" dirty="0">
              <a:ln w="0">
                <a:solidFill>
                  <a:srgbClr val="444A8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742949">
            <a:off x="5943812" y="2331032"/>
            <a:ext cx="5131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Type of Reactions</a:t>
            </a:r>
            <a:endParaRPr lang="en-US" sz="5400" b="0" cap="none" spc="0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8428" y="3420604"/>
            <a:ext cx="69250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Single Replacement</a:t>
            </a:r>
            <a:endParaRPr lang="en-US" sz="6600" b="0" cap="none" spc="0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8428" y="1423434"/>
            <a:ext cx="8249952" cy="5016758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Double Replacement and Balancing Equations </a:t>
            </a:r>
            <a:endParaRPr lang="en-US" sz="8000" b="0" cap="none" spc="0" dirty="0">
              <a:ln w="0"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3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Li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-25000" dirty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  Ca(OH)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 </a:t>
            </a:r>
            <a:r>
              <a:rPr lang="en-US" dirty="0" err="1" smtClean="0">
                <a:sym typeface="Wingdings" panose="05000000000000000000" pitchFamily="2" charset="2"/>
              </a:rPr>
              <a:t>LiOH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</a:t>
            </a:r>
            <a:r>
              <a:rPr lang="en-US" baseline="-25000" dirty="0" err="1" smtClean="0">
                <a:sym typeface="Wingdings" panose="05000000000000000000" pitchFamily="2" charset="2"/>
              </a:rPr>
              <a:t>aq</a:t>
            </a:r>
            <a:r>
              <a:rPr lang="en-US" baseline="-25000" dirty="0" smtClean="0">
                <a:sym typeface="Wingdings" panose="05000000000000000000" pitchFamily="2" charset="2"/>
              </a:rPr>
              <a:t>) </a:t>
            </a:r>
            <a:r>
              <a:rPr lang="en-US" dirty="0" smtClean="0">
                <a:sym typeface="Wingdings" panose="05000000000000000000" pitchFamily="2" charset="2"/>
              </a:rPr>
              <a:t>+   Ca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(PO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(s)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__RbNO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__ </a:t>
            </a:r>
            <a:r>
              <a:rPr lang="en-US" dirty="0"/>
              <a:t>BeF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 </a:t>
            </a:r>
            <a:r>
              <a:rPr lang="en-US" dirty="0"/>
              <a:t>Be(NO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__ </a:t>
            </a:r>
            <a:r>
              <a:rPr lang="en-US" dirty="0" err="1" smtClean="0"/>
              <a:t>RbF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 </a:t>
            </a:r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14</a:t>
            </a:r>
            <a:r>
              <a:rPr lang="en-US" dirty="0"/>
              <a:t> + </a:t>
            </a:r>
            <a:r>
              <a:rPr lang="en-US" dirty="0" smtClean="0"/>
              <a:t>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__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__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__NF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 </a:t>
            </a:r>
            <a:r>
              <a:rPr lang="en-US" dirty="0" err="1"/>
              <a:t>Pb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__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+ </a:t>
            </a:r>
            <a:r>
              <a:rPr lang="en-US" dirty="0" smtClean="0"/>
              <a:t>__ PbCl</a:t>
            </a:r>
            <a:r>
              <a:rPr lang="en-US" baseline="-25000" dirty="0" smtClean="0"/>
              <a:t>2 </a:t>
            </a:r>
            <a:r>
              <a:rPr lang="en-US" dirty="0" smtClean="0"/>
              <a:t>(hint: HOH)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 </a:t>
            </a:r>
            <a:r>
              <a:rPr lang="en-US" dirty="0" err="1"/>
              <a:t>BaS</a:t>
            </a:r>
            <a:r>
              <a:rPr lang="en-US" dirty="0"/>
              <a:t> + </a:t>
            </a:r>
            <a:r>
              <a:rPr lang="en-US" dirty="0" smtClean="0"/>
              <a:t>__ </a:t>
            </a:r>
            <a:r>
              <a:rPr lang="en-US" dirty="0"/>
              <a:t>PtF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 </a:t>
            </a:r>
            <a:r>
              <a:rPr lang="en-US" dirty="0"/>
              <a:t>BaF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__ </a:t>
            </a:r>
            <a:r>
              <a:rPr lang="en-US" dirty="0" err="1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 Valentine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a chemistry valentine (like you would in grade school)</a:t>
            </a:r>
          </a:p>
          <a:p>
            <a:r>
              <a:rPr lang="en-US" dirty="0" smtClean="0"/>
              <a:t>You must have AT LEAST 2 chemistry references in the card</a:t>
            </a:r>
          </a:p>
          <a:p>
            <a:r>
              <a:rPr lang="en-US" dirty="0" smtClean="0"/>
              <a:t>They MUST be school appropriate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You may decorate it as you choose </a:t>
            </a:r>
          </a:p>
          <a:p>
            <a:r>
              <a:rPr lang="en-US" dirty="0" smtClean="0"/>
              <a:t>Be creative and have FUN!!!</a:t>
            </a:r>
            <a:endParaRPr lang="en-US" dirty="0"/>
          </a:p>
        </p:txBody>
      </p:sp>
      <p:pic>
        <p:nvPicPr>
          <p:cNvPr id="1026" name="Picture 2" descr="http://clipartsign.com/upload/2016/01/29/valentines-day-snoop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055" y="1825625"/>
            <a:ext cx="370588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8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 Valentine Examples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a Group 1 Valentine you always give me a positive charge.</a:t>
            </a:r>
          </a:p>
          <a:p>
            <a:r>
              <a:rPr lang="en-US" sz="3600" dirty="0" smtClean="0"/>
              <a:t>You are like Fluorine, Iodine, and Neon. </a:t>
            </a:r>
            <a:r>
              <a:rPr lang="en-US" sz="3600" dirty="0" err="1" smtClean="0"/>
              <a:t>FINe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Hey Copper. I Cu in my dreams.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2027" y="1326022"/>
            <a:ext cx="4521773" cy="509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 Questions and Concerns</a:t>
            </a:r>
            <a:endParaRPr 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20613173">
            <a:off x="-65142" y="1625401"/>
            <a:ext cx="50429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 </a:t>
            </a:r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Ionic</a:t>
            </a:r>
            <a:r>
              <a:rPr lang="en-US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Equations</a:t>
            </a:r>
            <a:endParaRPr lang="en-US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306866">
            <a:off x="6778420" y="1715300"/>
            <a:ext cx="5839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Combustion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Reactions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6762" y="2143041"/>
            <a:ext cx="656596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Molecular Shape/Geometry</a:t>
            </a:r>
          </a:p>
          <a:p>
            <a:pPr algn="ctr"/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Polarity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Lewis Dot Structures</a:t>
            </a:r>
            <a:endParaRPr lang="en-U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474230">
            <a:off x="33218" y="4509574"/>
            <a:ext cx="48461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Naming Compounds</a:t>
            </a:r>
            <a:endParaRPr lang="en-U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580908">
            <a:off x="4673986" y="5340056"/>
            <a:ext cx="7450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Single and Double Replacement</a:t>
            </a:r>
            <a:endParaRPr lang="en-U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433653">
            <a:off x="2329577" y="2856702"/>
            <a:ext cx="6816418" cy="1323439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0">
                  <a:solidFill>
                    <a:srgbClr val="00B05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 Equations</a:t>
            </a:r>
            <a:endParaRPr lang="en-US" sz="8000" b="0" cap="none" spc="0" dirty="0">
              <a:ln w="0">
                <a:solidFill>
                  <a:srgbClr val="00B05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003" y="2375403"/>
            <a:ext cx="11658897" cy="1785104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000" b="0" cap="none" spc="0" dirty="0" smtClean="0">
                <a:ln w="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Balancing Equations</a:t>
            </a:r>
            <a:endParaRPr lang="en-US" sz="11000" b="0" cap="none" spc="0" dirty="0">
              <a:ln w="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39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Covalent Compounds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the</a:t>
            </a:r>
            <a:r>
              <a:rPr lang="en-US" dirty="0" smtClean="0">
                <a:solidFill>
                  <a:srgbClr val="00B050"/>
                </a:solidFill>
              </a:rPr>
              <a:t> first nonmetal </a:t>
            </a:r>
            <a:r>
              <a:rPr lang="en-US" dirty="0" smtClean="0"/>
              <a:t>in the compound with prefix (if more than one)</a:t>
            </a:r>
          </a:p>
          <a:p>
            <a:r>
              <a:rPr lang="en-US" dirty="0" smtClean="0"/>
              <a:t>Name the </a:t>
            </a:r>
            <a:r>
              <a:rPr lang="en-US" dirty="0" smtClean="0">
                <a:solidFill>
                  <a:srgbClr val="0070C0"/>
                </a:solidFill>
              </a:rPr>
              <a:t>second nonmetal with prefix </a:t>
            </a:r>
            <a:r>
              <a:rPr lang="en-US" dirty="0" smtClean="0"/>
              <a:t>with and ending of </a:t>
            </a:r>
            <a:r>
              <a:rPr lang="en-US" dirty="0" smtClean="0">
                <a:solidFill>
                  <a:srgbClr val="0070C0"/>
                </a:solidFill>
              </a:rPr>
              <a:t>–ide</a:t>
            </a:r>
          </a:p>
          <a:p>
            <a:r>
              <a:rPr lang="en-US" dirty="0" smtClean="0"/>
              <a:t>Example:	</a:t>
            </a:r>
          </a:p>
          <a:p>
            <a:pPr lvl="1"/>
            <a:r>
              <a:rPr lang="en-US" dirty="0" smtClean="0"/>
              <a:t>SF</a:t>
            </a:r>
            <a:r>
              <a:rPr lang="en-US" baseline="-25000" dirty="0" smtClean="0"/>
              <a:t>6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Sulfur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Hexa</a:t>
            </a:r>
            <a:r>
              <a:rPr lang="en-US" dirty="0" smtClean="0"/>
              <a:t>fluor</a:t>
            </a:r>
            <a:r>
              <a:rPr lang="en-US" dirty="0" smtClean="0">
                <a:solidFill>
                  <a:srgbClr val="0070C0"/>
                </a:solidFill>
              </a:rPr>
              <a:t>ide</a:t>
            </a:r>
          </a:p>
          <a:p>
            <a:r>
              <a:rPr lang="en-US" dirty="0" smtClean="0"/>
              <a:t>Prefixes:</a:t>
            </a:r>
          </a:p>
          <a:p>
            <a:pPr lvl="1"/>
            <a:r>
              <a:rPr lang="en-US" dirty="0" smtClean="0"/>
              <a:t>Mono-</a:t>
            </a:r>
          </a:p>
          <a:p>
            <a:pPr lvl="1"/>
            <a:r>
              <a:rPr lang="en-US" dirty="0" smtClean="0"/>
              <a:t>Di-</a:t>
            </a:r>
          </a:p>
          <a:p>
            <a:pPr lvl="1"/>
            <a:r>
              <a:rPr lang="en-US" dirty="0" smtClean="0"/>
              <a:t>Tri-</a:t>
            </a:r>
          </a:p>
          <a:p>
            <a:pPr lvl="1"/>
            <a:r>
              <a:rPr lang="en-US" dirty="0" smtClean="0"/>
              <a:t>Tetra-</a:t>
            </a:r>
          </a:p>
          <a:p>
            <a:pPr lvl="1"/>
            <a:r>
              <a:rPr lang="en-US" dirty="0" err="1" smtClean="0"/>
              <a:t>Penta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7915" y="4237971"/>
            <a:ext cx="3492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Hexa-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Hepta</a:t>
            </a:r>
            <a:r>
              <a:rPr lang="en-US" sz="2400" dirty="0" smtClean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Octa</a:t>
            </a:r>
            <a:r>
              <a:rPr lang="en-US" sz="2400" dirty="0" smtClean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Nona-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Deka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4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Ionic Compounds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First</a:t>
            </a:r>
            <a:r>
              <a:rPr lang="en-US" sz="3200" dirty="0" smtClean="0">
                <a:solidFill>
                  <a:srgbClr val="00B050"/>
                </a:solidFill>
              </a:rPr>
              <a:t> name the metal </a:t>
            </a:r>
            <a:r>
              <a:rPr lang="en-US" sz="3200" dirty="0" smtClean="0"/>
              <a:t>or ammonium by its name </a:t>
            </a:r>
          </a:p>
          <a:p>
            <a:r>
              <a:rPr lang="en-US" sz="3200" dirty="0" smtClean="0"/>
              <a:t>Second:</a:t>
            </a:r>
          </a:p>
          <a:p>
            <a:pPr lvl="1"/>
            <a:r>
              <a:rPr lang="en-US" dirty="0" smtClean="0"/>
              <a:t> </a:t>
            </a:r>
            <a:r>
              <a:rPr lang="en-US" sz="2800" dirty="0" smtClean="0"/>
              <a:t>if attached to a </a:t>
            </a:r>
            <a:r>
              <a:rPr lang="en-US" sz="2800" dirty="0" smtClean="0">
                <a:solidFill>
                  <a:srgbClr val="00B0F0"/>
                </a:solidFill>
              </a:rPr>
              <a:t>single non-metal </a:t>
            </a:r>
            <a:r>
              <a:rPr lang="en-US" sz="2800" dirty="0" smtClean="0"/>
              <a:t>name the nonmetal and change ending to </a:t>
            </a:r>
            <a:r>
              <a:rPr lang="en-US" sz="2800" dirty="0" smtClean="0">
                <a:solidFill>
                  <a:srgbClr val="00B0F0"/>
                </a:solidFill>
              </a:rPr>
              <a:t>-ide</a:t>
            </a:r>
          </a:p>
          <a:p>
            <a:pPr lvl="2"/>
            <a:r>
              <a:rPr lang="en-US" sz="2400" dirty="0" smtClean="0"/>
              <a:t>Example: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00B050"/>
                </a:solidFill>
              </a:rPr>
              <a:t>sodium</a:t>
            </a:r>
            <a:r>
              <a:rPr lang="en-US" sz="2400" dirty="0" smtClean="0"/>
              <a:t> sulf</a:t>
            </a:r>
            <a:r>
              <a:rPr lang="en-US" sz="2400" dirty="0" smtClean="0">
                <a:solidFill>
                  <a:srgbClr val="00B0F0"/>
                </a:solidFill>
              </a:rPr>
              <a:t>ide</a:t>
            </a:r>
          </a:p>
          <a:p>
            <a:pPr lvl="1"/>
            <a:r>
              <a:rPr lang="en-US" sz="2800" dirty="0" smtClean="0"/>
              <a:t>If attached to a</a:t>
            </a:r>
            <a:r>
              <a:rPr lang="en-US" sz="2800" dirty="0" smtClean="0">
                <a:solidFill>
                  <a:srgbClr val="7030A0"/>
                </a:solidFill>
              </a:rPr>
              <a:t> polyatomic </a:t>
            </a:r>
            <a:r>
              <a:rPr lang="en-US" sz="2800" dirty="0" smtClean="0"/>
              <a:t>ion then name the ion</a:t>
            </a:r>
          </a:p>
          <a:p>
            <a:pPr lvl="2"/>
            <a:r>
              <a:rPr lang="en-US" sz="2400" dirty="0" smtClean="0"/>
              <a:t>Example: NaNO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sodium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nitrate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3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Acids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with no oxygen attached </a:t>
            </a:r>
          </a:p>
          <a:p>
            <a:pPr lvl="1"/>
            <a:r>
              <a:rPr lang="en-US" dirty="0" smtClean="0"/>
              <a:t>Add prefix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hydro-</a:t>
            </a:r>
            <a:r>
              <a:rPr lang="en-US" dirty="0" smtClean="0"/>
              <a:t> to the root of the nonmetal </a:t>
            </a:r>
          </a:p>
          <a:p>
            <a:pPr lvl="1"/>
            <a:r>
              <a:rPr lang="en-US" dirty="0" smtClean="0"/>
              <a:t>Add suffix </a:t>
            </a:r>
            <a:r>
              <a:rPr lang="en-US" dirty="0" smtClean="0">
                <a:solidFill>
                  <a:srgbClr val="7030A0"/>
                </a:solidFill>
              </a:rPr>
              <a:t>–</a:t>
            </a:r>
            <a:r>
              <a:rPr lang="en-US" dirty="0" err="1" smtClean="0">
                <a:solidFill>
                  <a:srgbClr val="7030A0"/>
                </a:solidFill>
              </a:rPr>
              <a:t>ic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to the end and then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 at the end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hydro</a:t>
            </a:r>
            <a:r>
              <a:rPr lang="en-US" dirty="0" smtClean="0"/>
              <a:t>chlor</a:t>
            </a:r>
            <a:r>
              <a:rPr lang="en-US" dirty="0" smtClean="0">
                <a:solidFill>
                  <a:srgbClr val="7030A0"/>
                </a:solidFill>
              </a:rPr>
              <a:t>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</a:p>
          <a:p>
            <a:r>
              <a:rPr lang="en-US" dirty="0" smtClean="0"/>
              <a:t>Acids with oxygen attached</a:t>
            </a:r>
          </a:p>
          <a:p>
            <a:pPr lvl="1"/>
            <a:r>
              <a:rPr lang="en-US" dirty="0" smtClean="0"/>
              <a:t>Name the beginning of the polyatomic ion </a:t>
            </a:r>
          </a:p>
          <a:p>
            <a:pPr lvl="1"/>
            <a:r>
              <a:rPr lang="en-US" dirty="0" smtClean="0"/>
              <a:t>If the ion ends in </a:t>
            </a:r>
            <a:r>
              <a:rPr lang="en-US" dirty="0" smtClean="0">
                <a:solidFill>
                  <a:srgbClr val="00B050"/>
                </a:solidFill>
              </a:rPr>
              <a:t>–ate </a:t>
            </a:r>
            <a:r>
              <a:rPr lang="en-US" dirty="0" smtClean="0"/>
              <a:t>then change the end to </a:t>
            </a:r>
            <a:r>
              <a:rPr lang="en-US" dirty="0" smtClean="0">
                <a:solidFill>
                  <a:srgbClr val="00B050"/>
                </a:solidFill>
              </a:rPr>
              <a:t>–</a:t>
            </a:r>
            <a:r>
              <a:rPr lang="en-US" dirty="0" err="1" smtClean="0">
                <a:solidFill>
                  <a:srgbClr val="00B050"/>
                </a:solidFill>
              </a:rPr>
              <a:t>ic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 smtClean="0"/>
              <a:t>If the ion ends in </a:t>
            </a:r>
            <a:r>
              <a:rPr lang="en-US" dirty="0" smtClean="0">
                <a:solidFill>
                  <a:srgbClr val="7030A0"/>
                </a:solidFill>
              </a:rPr>
              <a:t>–</a:t>
            </a:r>
            <a:r>
              <a:rPr lang="en-US" dirty="0" err="1" smtClean="0">
                <a:solidFill>
                  <a:srgbClr val="7030A0"/>
                </a:solidFill>
              </a:rPr>
              <a:t>ite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then change the end to </a:t>
            </a:r>
            <a:r>
              <a:rPr lang="en-US" dirty="0" smtClean="0">
                <a:solidFill>
                  <a:srgbClr val="7030A0"/>
                </a:solidFill>
              </a:rPr>
              <a:t>–</a:t>
            </a:r>
            <a:r>
              <a:rPr lang="en-US" dirty="0" err="1" smtClean="0">
                <a:solidFill>
                  <a:srgbClr val="7030A0"/>
                </a:solidFill>
              </a:rPr>
              <a:t>ous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 at the end</a:t>
            </a:r>
          </a:p>
          <a:p>
            <a:pPr lvl="1"/>
            <a:r>
              <a:rPr lang="en-US" dirty="0" smtClean="0"/>
              <a:t>Example: HNO</a:t>
            </a:r>
            <a:r>
              <a:rPr lang="en-US" baseline="-25000" dirty="0" smtClean="0"/>
              <a:t>3</a:t>
            </a:r>
            <a:r>
              <a:rPr lang="en-US" dirty="0" smtClean="0"/>
              <a:t> nitr</a:t>
            </a:r>
            <a:r>
              <a:rPr lang="en-US" dirty="0" smtClean="0">
                <a:solidFill>
                  <a:srgbClr val="00B050"/>
                </a:solidFill>
              </a:rPr>
              <a:t>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sulfur</a:t>
            </a:r>
            <a:r>
              <a:rPr lang="en-US" dirty="0" smtClean="0">
                <a:solidFill>
                  <a:srgbClr val="7030A0"/>
                </a:solidFill>
              </a:rPr>
              <a:t>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Ca(HCO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/>
              <a:t>4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PbI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HF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Sodium sulfite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Calcium bicarbonate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Sulfuric acid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Silicon trioxide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Iron (III) acetate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 (II) Iodide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Hydrofluoric acid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Lewis Dot Structure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up the total number of valence electrons for all the elements within the compound</a:t>
            </a:r>
          </a:p>
          <a:p>
            <a:r>
              <a:rPr lang="en-US" dirty="0" smtClean="0"/>
              <a:t>Place the central atom in the middle with the remaining elements around it. </a:t>
            </a:r>
          </a:p>
          <a:p>
            <a:r>
              <a:rPr lang="en-US" dirty="0" smtClean="0"/>
              <a:t>Place one bond between the central atom and the surrounding atoms </a:t>
            </a:r>
          </a:p>
          <a:p>
            <a:r>
              <a:rPr lang="en-US" dirty="0" smtClean="0"/>
              <a:t>Each bond holds 2 electrons </a:t>
            </a:r>
          </a:p>
          <a:p>
            <a:r>
              <a:rPr lang="en-US" dirty="0" smtClean="0"/>
              <a:t>Total the remaining electrons and place them around the outside elements first then leftovers go on the central atom</a:t>
            </a:r>
          </a:p>
          <a:p>
            <a:r>
              <a:rPr lang="en-US" dirty="0" smtClean="0"/>
              <a:t>Check to make sure all elements have 8 electrons around them (Boron is ok with 6 and Hydrogen only wants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Shape and Geometry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Molecular Geometry: total amount of everything around the central atom (total of both bonds and lone pairs)</a:t>
            </a:r>
          </a:p>
          <a:p>
            <a:pPr lvl="1"/>
            <a:r>
              <a:rPr lang="en-US" dirty="0" smtClean="0"/>
              <a:t>4 (tetrahedral)</a:t>
            </a:r>
          </a:p>
          <a:p>
            <a:pPr lvl="1"/>
            <a:r>
              <a:rPr lang="en-US" dirty="0" smtClean="0"/>
              <a:t>3 (trigonal planar)</a:t>
            </a:r>
          </a:p>
          <a:p>
            <a:pPr lvl="1"/>
            <a:r>
              <a:rPr lang="en-US" dirty="0" smtClean="0"/>
              <a:t>2 (linear)</a:t>
            </a:r>
          </a:p>
          <a:p>
            <a:r>
              <a:rPr lang="en-US" dirty="0" smtClean="0"/>
              <a:t>Molecular Shape: based off the number of lone pairs vs. bonds</a:t>
            </a:r>
          </a:p>
          <a:p>
            <a:pPr lvl="1"/>
            <a:r>
              <a:rPr lang="en-US" dirty="0" smtClean="0"/>
              <a:t>4 bonds 0 lone pairs = tetrahedral</a:t>
            </a:r>
          </a:p>
          <a:p>
            <a:pPr lvl="1"/>
            <a:r>
              <a:rPr lang="en-US" dirty="0" smtClean="0"/>
              <a:t>3 bonds 1 lone pairs = trigonal pyramidal </a:t>
            </a:r>
          </a:p>
          <a:p>
            <a:pPr lvl="1"/>
            <a:r>
              <a:rPr lang="en-US" dirty="0" smtClean="0"/>
              <a:t>2 bonds 2 lone pairs = bent</a:t>
            </a:r>
          </a:p>
          <a:p>
            <a:pPr lvl="1"/>
            <a:r>
              <a:rPr lang="en-US" dirty="0" smtClean="0"/>
              <a:t>2 bonds 0 lone pairs = linear</a:t>
            </a:r>
          </a:p>
          <a:p>
            <a:pPr lvl="1"/>
            <a:r>
              <a:rPr lang="en-US" dirty="0" smtClean="0"/>
              <a:t>1 bond = linear</a:t>
            </a:r>
          </a:p>
          <a:p>
            <a:pPr lvl="1"/>
            <a:r>
              <a:rPr lang="en-US" dirty="0" smtClean="0"/>
              <a:t>3 bonds 0 lone pairs = trigonal planar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1219</Words>
  <Application>Microsoft Office PowerPoint</Application>
  <PresentationFormat>Widescreen</PresentationFormat>
  <Paragraphs>162</Paragraphs>
  <Slides>23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Agenda</vt:lpstr>
      <vt:lpstr>1A Questions and Concerns</vt:lpstr>
      <vt:lpstr>1B Questions and Concerns</vt:lpstr>
      <vt:lpstr>Naming Covalent Compounds</vt:lpstr>
      <vt:lpstr>Naming Ionic Compounds</vt:lpstr>
      <vt:lpstr>Naming Acids</vt:lpstr>
      <vt:lpstr>Practice</vt:lpstr>
      <vt:lpstr>Lewis Dot Structure</vt:lpstr>
      <vt:lpstr>Molecular Shape and Geometry</vt:lpstr>
      <vt:lpstr>Polar Vs. Non-Polar</vt:lpstr>
      <vt:lpstr>Practice</vt:lpstr>
      <vt:lpstr>Types of Reactions</vt:lpstr>
      <vt:lpstr>Types of Reactions</vt:lpstr>
      <vt:lpstr>Single and Double Replacement</vt:lpstr>
      <vt:lpstr>Practice</vt:lpstr>
      <vt:lpstr>Net Ionic Equations</vt:lpstr>
      <vt:lpstr>Word Equations</vt:lpstr>
      <vt:lpstr>Practice</vt:lpstr>
      <vt:lpstr>Balancing Equations</vt:lpstr>
      <vt:lpstr>Example</vt:lpstr>
      <vt:lpstr>Practice</vt:lpstr>
      <vt:lpstr>Chemistry Valentine</vt:lpstr>
      <vt:lpstr>Chemistry Valentine 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Connor,Linda</dc:creator>
  <cp:lastModifiedBy>Connor,Linda</cp:lastModifiedBy>
  <cp:revision>27</cp:revision>
  <dcterms:created xsi:type="dcterms:W3CDTF">2016-02-02T17:56:12Z</dcterms:created>
  <dcterms:modified xsi:type="dcterms:W3CDTF">2016-02-03T20:32:44Z</dcterms:modified>
</cp:coreProperties>
</file>