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66" r:id="rId2"/>
    <p:sldId id="367" r:id="rId3"/>
    <p:sldId id="368" r:id="rId4"/>
    <p:sldId id="369" r:id="rId5"/>
    <p:sldId id="370" r:id="rId6"/>
    <p:sldId id="371" r:id="rId7"/>
    <p:sldId id="376" r:id="rId8"/>
    <p:sldId id="372" r:id="rId9"/>
    <p:sldId id="373" r:id="rId10"/>
    <p:sldId id="374" r:id="rId11"/>
    <p:sldId id="263" r:id="rId12"/>
    <p:sldId id="319" r:id="rId13"/>
    <p:sldId id="323" r:id="rId14"/>
    <p:sldId id="324" r:id="rId15"/>
    <p:sldId id="325" r:id="rId16"/>
    <p:sldId id="375" r:id="rId17"/>
    <p:sldId id="326" r:id="rId18"/>
    <p:sldId id="327" r:id="rId19"/>
    <p:sldId id="363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64" r:id="rId35"/>
    <p:sldId id="343" r:id="rId36"/>
    <p:sldId id="344" r:id="rId37"/>
    <p:sldId id="345" r:id="rId38"/>
    <p:sldId id="346" r:id="rId39"/>
    <p:sldId id="36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99FF99"/>
    <a:srgbClr val="33CCCC"/>
    <a:srgbClr val="CC9900"/>
    <a:srgbClr val="FF0000"/>
    <a:srgbClr val="00CC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41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8.wmf"/><Relationship Id="rId7" Type="http://schemas.openxmlformats.org/officeDocument/2006/relationships/image" Target="../media/image61.wmf"/><Relationship Id="rId2" Type="http://schemas.openxmlformats.org/officeDocument/2006/relationships/image" Target="../media/image57.wmf"/><Relationship Id="rId1" Type="http://schemas.openxmlformats.org/officeDocument/2006/relationships/image" Target="../media/image117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10" Type="http://schemas.openxmlformats.org/officeDocument/2006/relationships/image" Target="../media/image64.wmf"/><Relationship Id="rId4" Type="http://schemas.openxmlformats.org/officeDocument/2006/relationships/image" Target="../media/image119.wmf"/><Relationship Id="rId9" Type="http://schemas.openxmlformats.org/officeDocument/2006/relationships/image" Target="../media/image12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9.wmf"/><Relationship Id="rId7" Type="http://schemas.openxmlformats.org/officeDocument/2006/relationships/image" Target="../media/image8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1.wmf"/><Relationship Id="rId5" Type="http://schemas.openxmlformats.org/officeDocument/2006/relationships/image" Target="../media/image16.wmf"/><Relationship Id="rId10" Type="http://schemas.openxmlformats.org/officeDocument/2006/relationships/image" Target="../media/image134.wmf"/><Relationship Id="rId4" Type="http://schemas.openxmlformats.org/officeDocument/2006/relationships/image" Target="../media/image130.wmf"/><Relationship Id="rId9" Type="http://schemas.openxmlformats.org/officeDocument/2006/relationships/image" Target="../media/image13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16.wmf"/><Relationship Id="rId10" Type="http://schemas.openxmlformats.org/officeDocument/2006/relationships/image" Target="../media/image29.wmf"/><Relationship Id="rId4" Type="http://schemas.openxmlformats.org/officeDocument/2006/relationships/image" Target="../media/image24.wmf"/><Relationship Id="rId9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3.wmf"/><Relationship Id="rId7" Type="http://schemas.openxmlformats.org/officeDocument/2006/relationships/image" Target="../media/image36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16.wmf"/><Relationship Id="rId10" Type="http://schemas.openxmlformats.org/officeDocument/2006/relationships/image" Target="../media/image39.wmf"/><Relationship Id="rId4" Type="http://schemas.openxmlformats.org/officeDocument/2006/relationships/image" Target="../media/image34.wmf"/><Relationship Id="rId9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1.wmf"/><Relationship Id="rId3" Type="http://schemas.openxmlformats.org/officeDocument/2006/relationships/image" Target="../media/image43.wmf"/><Relationship Id="rId7" Type="http://schemas.openxmlformats.org/officeDocument/2006/relationships/image" Target="../media/image46.wmf"/><Relationship Id="rId12" Type="http://schemas.openxmlformats.org/officeDocument/2006/relationships/image" Target="../media/image3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16.wmf"/><Relationship Id="rId15" Type="http://schemas.openxmlformats.org/officeDocument/2006/relationships/image" Target="../media/image53.wmf"/><Relationship Id="rId10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image" Target="../media/image48.wmf"/><Relationship Id="rId14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8.wmf"/><Relationship Id="rId7" Type="http://schemas.openxmlformats.org/officeDocument/2006/relationships/image" Target="../media/image61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5" Type="http://schemas.openxmlformats.org/officeDocument/2006/relationships/image" Target="../media/image16.wmf"/><Relationship Id="rId10" Type="http://schemas.openxmlformats.org/officeDocument/2006/relationships/image" Target="../media/image64.wmf"/><Relationship Id="rId4" Type="http://schemas.openxmlformats.org/officeDocument/2006/relationships/image" Target="../media/image59.wmf"/><Relationship Id="rId9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8.wmf"/><Relationship Id="rId7" Type="http://schemas.openxmlformats.org/officeDocument/2006/relationships/image" Target="../media/image36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16.wmf"/><Relationship Id="rId10" Type="http://schemas.openxmlformats.org/officeDocument/2006/relationships/image" Target="../media/image73.wmf"/><Relationship Id="rId4" Type="http://schemas.openxmlformats.org/officeDocument/2006/relationships/image" Target="../media/image69.wmf"/><Relationship Id="rId9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6.wmf"/><Relationship Id="rId7" Type="http://schemas.openxmlformats.org/officeDocument/2006/relationships/image" Target="../media/image89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8.wmf"/><Relationship Id="rId5" Type="http://schemas.openxmlformats.org/officeDocument/2006/relationships/image" Target="../media/image16.wmf"/><Relationship Id="rId10" Type="http://schemas.openxmlformats.org/officeDocument/2006/relationships/image" Target="../media/image92.wmf"/><Relationship Id="rId4" Type="http://schemas.openxmlformats.org/officeDocument/2006/relationships/image" Target="../media/image87.wmf"/><Relationship Id="rId9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6.wmf"/><Relationship Id="rId7" Type="http://schemas.openxmlformats.org/officeDocument/2006/relationships/image" Target="../media/image89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8.wmf"/><Relationship Id="rId5" Type="http://schemas.openxmlformats.org/officeDocument/2006/relationships/image" Target="../media/image16.wmf"/><Relationship Id="rId10" Type="http://schemas.openxmlformats.org/officeDocument/2006/relationships/image" Target="../media/image101.wmf"/><Relationship Id="rId4" Type="http://schemas.openxmlformats.org/officeDocument/2006/relationships/image" Target="../media/image97.wmf"/><Relationship Id="rId9" Type="http://schemas.openxmlformats.org/officeDocument/2006/relationships/image" Target="../media/image10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4.wmf"/><Relationship Id="rId7" Type="http://schemas.openxmlformats.org/officeDocument/2006/relationships/image" Target="../media/image89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6.wmf"/><Relationship Id="rId5" Type="http://schemas.openxmlformats.org/officeDocument/2006/relationships/image" Target="../media/image16.wmf"/><Relationship Id="rId10" Type="http://schemas.openxmlformats.org/officeDocument/2006/relationships/image" Target="../media/image109.wmf"/><Relationship Id="rId4" Type="http://schemas.openxmlformats.org/officeDocument/2006/relationships/image" Target="../media/image105.wmf"/><Relationship Id="rId9" Type="http://schemas.openxmlformats.org/officeDocument/2006/relationships/image" Target="../media/image10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31CA1-FF8C-4FFE-B974-DB6FCF9D618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78DE-B282-4121-A705-23792AA0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2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B5AE1-37A9-4E5C-9E94-0C07C2F2E36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Objectives: </a:t>
            </a:r>
          </a:p>
          <a:p>
            <a:r>
              <a:rPr lang="en-US" altLang="en-US"/>
              <a:t>	To state the value of Avogadro’s number:  6.02 x10</a:t>
            </a:r>
            <a:r>
              <a:rPr lang="en-US" altLang="en-US" baseline="30000"/>
              <a:t>23</a:t>
            </a:r>
            <a:r>
              <a:rPr lang="en-US" altLang="en-US"/>
              <a:t>.</a:t>
            </a:r>
          </a:p>
          <a:p>
            <a:r>
              <a:rPr lang="en-US" altLang="en-US"/>
              <a:t>	To state the mass of Avogadro’s number of atoms for any element by referring to the periodic table.</a:t>
            </a:r>
          </a:p>
          <a:p>
            <a:r>
              <a:rPr lang="en-US" altLang="en-US"/>
              <a:t>	To relate the moles of a substance to the number of particles.</a:t>
            </a:r>
          </a:p>
          <a:p>
            <a:endParaRPr lang="en-US" altLang="en-US"/>
          </a:p>
          <a:p>
            <a:r>
              <a:rPr lang="en-US" altLang="en-US"/>
              <a:t>http://www.birdxcanada.com/sonic/mole_400.jpg</a:t>
            </a:r>
          </a:p>
        </p:txBody>
      </p:sp>
    </p:spTree>
    <p:extLst>
      <p:ext uri="{BB962C8B-B14F-4D97-AF65-F5344CB8AC3E}">
        <p14:creationId xmlns:p14="http://schemas.microsoft.com/office/powerpoint/2010/main" val="169315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E61D2-BD09-46DF-930D-39F8546C88B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http://web.syr.edu/~nstefanc/New%20Counting.JPG</a:t>
            </a:r>
          </a:p>
          <a:p>
            <a:r>
              <a:rPr lang="en-US" altLang="en-US"/>
              <a:t>http://www.wildcru.org/research/farming/moles/mole1.jpg</a:t>
            </a:r>
          </a:p>
        </p:txBody>
      </p:sp>
    </p:spTree>
    <p:extLst>
      <p:ext uri="{BB962C8B-B14F-4D97-AF65-F5344CB8AC3E}">
        <p14:creationId xmlns:p14="http://schemas.microsoft.com/office/powerpoint/2010/main" val="9190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63C14-FB4A-42C1-956B-A8DD6EF1029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http://dbhs.wvusd.k12.ca.us/webdocs/ChemTeamIndex2.html  (link for Avogadro paper)</a:t>
            </a:r>
          </a:p>
        </p:txBody>
      </p:sp>
    </p:spTree>
    <p:extLst>
      <p:ext uri="{BB962C8B-B14F-4D97-AF65-F5344CB8AC3E}">
        <p14:creationId xmlns:p14="http://schemas.microsoft.com/office/powerpoint/2010/main" val="360716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FEB07-E234-4A62-BE52-844F985CFA6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more precise value of Avagadro’s number = 6.022045 E23.</a:t>
            </a:r>
          </a:p>
          <a:p>
            <a:endParaRPr lang="en-US" altLang="en-US"/>
          </a:p>
          <a:p>
            <a:r>
              <a:rPr lang="en-US" altLang="en-US"/>
              <a:t>How could you determine the number of sugar crystals in a bowl of sugar?</a:t>
            </a:r>
          </a:p>
          <a:p>
            <a:r>
              <a:rPr lang="en-US" altLang="en-US"/>
              <a:t>	Is it possible to get a reasonably close estimate?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91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1A375-E0C2-4EA6-A8C1-0EA69BD6619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Cray-1 supercomputer prototype was built by Cray Research, Inc. The Cray-1 contained 200,000 integrated circuits and could perform 100 million floating point operations per second (100 MFLOPS).   Using this machine it would still take 200 million years to count to 1 mole!</a:t>
            </a:r>
          </a:p>
        </p:txBody>
      </p:sp>
    </p:spTree>
    <p:extLst>
      <p:ext uri="{BB962C8B-B14F-4D97-AF65-F5344CB8AC3E}">
        <p14:creationId xmlns:p14="http://schemas.microsoft.com/office/powerpoint/2010/main" val="34884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221FF-2545-4CF6-BDD4-82D5E2517C1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39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B3C97-D283-44EC-9D8B-232AB28185D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6.02 x 10</a:t>
            </a:r>
            <a:r>
              <a:rPr lang="en-US" altLang="en-US" baseline="30000"/>
              <a:t>23 </a:t>
            </a:r>
            <a:r>
              <a:rPr lang="en-US" altLang="en-US"/>
              <a:t>softballs  = volume of Earth</a:t>
            </a:r>
          </a:p>
          <a:p>
            <a:r>
              <a:rPr lang="en-US" altLang="en-US"/>
              <a:t>6.02 x 10</a:t>
            </a:r>
            <a:r>
              <a:rPr lang="en-US" altLang="en-US" baseline="30000"/>
              <a:t>23 </a:t>
            </a:r>
            <a:r>
              <a:rPr lang="en-US" altLang="en-US"/>
              <a:t>Olympic shot puts  = mass of Earth</a:t>
            </a:r>
          </a:p>
          <a:p>
            <a:r>
              <a:rPr lang="en-US" altLang="en-US"/>
              <a:t>6.02 x 10</a:t>
            </a:r>
            <a:r>
              <a:rPr lang="en-US" altLang="en-US" baseline="30000"/>
              <a:t>23 </a:t>
            </a:r>
            <a:r>
              <a:rPr lang="en-US" altLang="en-US"/>
              <a:t>atoms H laid side by side would encircle Earth ~1,000,000 times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8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ACA42-7D0B-41F0-84E9-41A92BC7E1F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54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B7A49-7790-4A4E-BFD9-314DEE624BA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3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53C65-7337-4A9C-BBAF-66BC814E0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3B98A-4AF4-49A4-9342-7FBA98B94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28EA0-BDB2-4BDD-97E4-9C2146992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F8767-869A-4A10-80C2-07940A34E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7B459-AC67-40C9-832F-134F5D600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C67E4-5DC8-4393-AA45-1156BD6F4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4C443-296A-455E-8D7B-DC915E8F4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ED04-ED9B-4831-975F-279B8E7DA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AE699-5900-4ED5-BCD3-EFCE5E5B1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00983-0B82-4965-B7E6-E618B0F8E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9A8DC-D57F-4E79-99F0-78C1282D5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0B86D58-DB97-4A68-AF16-D6AE966C32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w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30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40.wmf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7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4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50.wmf"/><Relationship Id="rId32" Type="http://schemas.openxmlformats.org/officeDocument/2006/relationships/image" Target="../media/image53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51.wmf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39.bin"/><Relationship Id="rId31" Type="http://schemas.openxmlformats.org/officeDocument/2006/relationships/oleObject" Target="../embeddings/oleObject45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43.bin"/><Relationship Id="rId30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image" Target="../media/image65.wmf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image" Target="../media/image74.wmf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0.wmf"/><Relationship Id="rId22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Atom%20Word/Avogadro%20paper.doc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9.wmf"/><Relationship Id="rId3" Type="http://schemas.openxmlformats.org/officeDocument/2006/relationships/hyperlink" Target="http://images.google.com/imgres?imgurl=http://swg.stratics.com/content/lore/personas/images/chewbacca.gif&amp;imgrefurl=http://swg.stratics.com/content/lore/lore.php?Cat%3D102%26uid%3D123&amp;h=268&amp;w=230&amp;sz=37&amp;hl=en&amp;start=6&amp;tbnid=rgSdDY8Pd5TKkM:&amp;tbnh=113&amp;tbnw=97&amp;prev=/images?q%3DChewbacca%26gbv%3D2%26ndsp%3D20%26svnum%3D10%26hl%3Den%26sa%3DN" TargetMode="External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92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93.jpe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16.wmf"/><Relationship Id="rId22" Type="http://schemas.openxmlformats.org/officeDocument/2006/relationships/image" Target="../media/image9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89.wmf"/><Relationship Id="rId3" Type="http://schemas.openxmlformats.org/officeDocument/2006/relationships/hyperlink" Target="http://images.google.com/imgres?imgurl=http://swg.stratics.com/content/lore/personas/images/chewbacca.gif&amp;imgrefurl=http://swg.stratics.com/content/lore/lore.php?Cat%3D102%26uid%3D123&amp;h=268&amp;w=230&amp;sz=37&amp;hl=en&amp;start=6&amp;tbnid=rgSdDY8Pd5TKkM:&amp;tbnh=113&amp;tbnw=97&amp;prev=/images?q%3DChewbacca%26gbv%3D2%26ndsp%3D20%26svnum%3D10%26hl%3Den%26sa%3DN" TargetMode="External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8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101.wmf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5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93.jpeg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6.wmf"/><Relationship Id="rId22" Type="http://schemas.openxmlformats.org/officeDocument/2006/relationships/image" Target="../media/image10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89.wmf"/><Relationship Id="rId3" Type="http://schemas.openxmlformats.org/officeDocument/2006/relationships/hyperlink" Target="http://images.google.com/imgres?imgurl=http://swg.stratics.com/content/lore/personas/images/chewbacca.gif&amp;imgrefurl=http://swg.stratics.com/content/lore/lore.php?Cat%3D102%26uid%3D123&amp;h=268&amp;w=230&amp;sz=37&amp;hl=en&amp;start=6&amp;tbnid=rgSdDY8Pd5TKkM:&amp;tbnh=113&amp;tbnw=97&amp;prev=/images?q%3DChewbacca%26gbv%3D2%26ndsp%3D20%26svnum%3D10%26hl%3Den%26sa%3DN" TargetMode="External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6.wmf"/><Relationship Id="rId20" Type="http://schemas.openxmlformats.org/officeDocument/2006/relationships/image" Target="../media/image10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109.wmf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10" Type="http://schemas.openxmlformats.org/officeDocument/2006/relationships/image" Target="../media/image104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93.jpeg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6.wmf"/><Relationship Id="rId22" Type="http://schemas.openxmlformats.org/officeDocument/2006/relationships/image" Target="../media/image10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1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22.wmf"/><Relationship Id="rId3" Type="http://schemas.openxmlformats.org/officeDocument/2006/relationships/oleObject" Target="../embeddings/oleObject103.bin"/><Relationship Id="rId21" Type="http://schemas.openxmlformats.org/officeDocument/2006/relationships/oleObject" Target="../embeddings/oleObject112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1.wmf"/><Relationship Id="rId20" Type="http://schemas.openxmlformats.org/officeDocument/2006/relationships/image" Target="../media/image12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23" Type="http://schemas.openxmlformats.org/officeDocument/2006/relationships/image" Target="../media/image124.wmf"/><Relationship Id="rId10" Type="http://schemas.openxmlformats.org/officeDocument/2006/relationships/image" Target="../media/image119.wmf"/><Relationship Id="rId19" Type="http://schemas.openxmlformats.org/officeDocument/2006/relationships/oleObject" Target="../embeddings/oleObject111.bin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21.wmf"/><Relationship Id="rId22" Type="http://schemas.openxmlformats.org/officeDocument/2006/relationships/image" Target="../media/image6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peedysigns.com/images/osha/large/DANGER23.gif&amp;imgrefurl=http://www.speedysigns.com/signs/DANGER_Chlorine_Gas_Authorized_Personnel_Only.asp&amp;h=285&amp;w=400&amp;sz=16&amp;hl=en&amp;start=5&amp;tbnid=l9woJ4HHEPovxM:&amp;tbnh=88&amp;tbnw=124&amp;prev=/images?q%3Dchlorine%2Bgas%26gbv%3D2%26svnum%3D10%26hl%3Den" TargetMode="External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89.wmf"/><Relationship Id="rId3" Type="http://schemas.openxmlformats.org/officeDocument/2006/relationships/hyperlink" Target="http://images.google.com/imgres?imgurl=http://swg.stratics.com/content/lore/personas/images/chewbacca.gif&amp;imgrefurl=http://swg.stratics.com/content/lore/lore.php?Cat%3D102%26uid%3D123&amp;h=268&amp;w=230&amp;sz=37&amp;hl=en&amp;start=6&amp;tbnid=rgSdDY8Pd5TKkM:&amp;tbnh=113&amp;tbnw=97&amp;prev=/images?q%3DChewbacca%26gbv%3D2%26ndsp%3D20%26svnum%3D10%26hl%3Den%26sa%3DN" TargetMode="External"/><Relationship Id="rId21" Type="http://schemas.openxmlformats.org/officeDocument/2006/relationships/oleObject" Target="../embeddings/oleObject121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30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1.wmf"/><Relationship Id="rId20" Type="http://schemas.openxmlformats.org/officeDocument/2006/relationships/image" Target="../media/image13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16.bin"/><Relationship Id="rId24" Type="http://schemas.openxmlformats.org/officeDocument/2006/relationships/image" Target="../media/image134.wmf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2.bin"/><Relationship Id="rId10" Type="http://schemas.openxmlformats.org/officeDocument/2006/relationships/image" Target="../media/image129.wmf"/><Relationship Id="rId19" Type="http://schemas.openxmlformats.org/officeDocument/2006/relationships/oleObject" Target="../embeddings/oleObject120.bin"/><Relationship Id="rId4" Type="http://schemas.openxmlformats.org/officeDocument/2006/relationships/image" Target="../media/image93.jpeg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6.wmf"/><Relationship Id="rId22" Type="http://schemas.openxmlformats.org/officeDocument/2006/relationships/image" Target="../media/image13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odrow.org/teachers/ci/1992/Avogadro.html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El4jeETVm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The </a:t>
            </a:r>
            <a:r>
              <a:rPr lang="en-US" altLang="en-US" dirty="0" smtClean="0">
                <a:solidFill>
                  <a:schemeClr val="bg1"/>
                </a:solidFill>
              </a:rPr>
              <a:t>Mole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38200" y="5338763"/>
            <a:ext cx="7470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chemeClr val="bg1"/>
                </a:solidFill>
              </a:rPr>
              <a:t>Avogadro’s Number  =  6.022 x 10</a:t>
            </a:r>
            <a:r>
              <a:rPr lang="en-US" altLang="en-US" sz="3600" baseline="3000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56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5" name="Picture 5" descr="mole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600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56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 Mole of Particles</a:t>
            </a:r>
          </a:p>
        </p:txBody>
      </p:sp>
      <p:pic>
        <p:nvPicPr>
          <p:cNvPr id="44035" name="Picture 3" descr="1 mole of particl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EF3"/>
              </a:clrFrom>
              <a:clrTo>
                <a:srgbClr val="EFEEF3">
                  <a:alpha val="0"/>
                </a:srgbClr>
              </a:clrTo>
            </a:clrChange>
            <a:lum bright="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8820" r="2942" b="11398"/>
          <a:stretch>
            <a:fillRect/>
          </a:stretch>
        </p:blipFill>
        <p:spPr bwMode="auto">
          <a:xfrm>
            <a:off x="609600" y="1828800"/>
            <a:ext cx="7924800" cy="40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50988" y="2179638"/>
            <a:ext cx="58832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Unit 6:</a:t>
            </a:r>
          </a:p>
          <a:p>
            <a:pPr algn="ctr"/>
            <a:r>
              <a:rPr lang="en-US" sz="4800">
                <a:solidFill>
                  <a:srgbClr val="FF0000"/>
                </a:solidFill>
              </a:rPr>
              <a:t>The Mathematics of</a:t>
            </a:r>
          </a:p>
          <a:p>
            <a:pPr algn="ctr"/>
            <a:r>
              <a:rPr lang="en-US" sz="4800">
                <a:solidFill>
                  <a:srgbClr val="FF0000"/>
                </a:solidFill>
              </a:rPr>
              <a:t>Chemical Formulas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33700" y="1219200"/>
            <a:ext cx="31670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Chemistry</a:t>
            </a:r>
          </a:p>
        </p:txBody>
      </p:sp>
      <p:pic>
        <p:nvPicPr>
          <p:cNvPr id="3080" name="Picture 8" descr="j042422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549275"/>
            <a:ext cx="1444625" cy="2073275"/>
          </a:xfrm>
          <a:prstGeom prst="rect">
            <a:avLst/>
          </a:prstGeom>
          <a:noFill/>
        </p:spPr>
      </p:pic>
      <p:grpSp>
        <p:nvGrpSpPr>
          <p:cNvPr id="3190" name="Group 118"/>
          <p:cNvGrpSpPr>
            <a:grpSpLocks/>
          </p:cNvGrpSpPr>
          <p:nvPr/>
        </p:nvGrpSpPr>
        <p:grpSpPr bwMode="auto">
          <a:xfrm>
            <a:off x="481013" y="4637088"/>
            <a:ext cx="4410075" cy="1714500"/>
            <a:chOff x="727" y="2262"/>
            <a:chExt cx="4424" cy="1720"/>
          </a:xfrm>
        </p:grpSpPr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464" y="2999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10" y="2999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956" y="2999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202" y="2999"/>
              <a:ext cx="245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973" y="2508"/>
              <a:ext cx="246" cy="147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727" y="2262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2447" y="2999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693" y="2999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3431" y="2999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676" y="2508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3922" y="2508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4168" y="2508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414" y="2508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4659" y="2508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905" y="2508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3185" y="2999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2939" y="2999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973" y="29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727" y="3245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973" y="3490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3676" y="2753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727" y="22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727" y="2508"/>
              <a:ext cx="492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1219" y="2999"/>
              <a:ext cx="245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727" y="2999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727" y="3736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4905" y="22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727" y="3736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973" y="3736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973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727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973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727" y="2753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973" y="2508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727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973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727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973" y="2753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727" y="2508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3676" y="2508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3676" y="2753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3922" y="2753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3676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3676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3676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3922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3922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3922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4168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4168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4168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32" name="Group 60"/>
            <p:cNvGrpSpPr>
              <a:grpSpLocks/>
            </p:cNvGrpSpPr>
            <p:nvPr/>
          </p:nvGrpSpPr>
          <p:grpSpPr bwMode="auto">
            <a:xfrm>
              <a:off x="727" y="2262"/>
              <a:ext cx="4424" cy="1474"/>
              <a:chOff x="727" y="2262"/>
              <a:chExt cx="4424" cy="1474"/>
            </a:xfrm>
          </p:grpSpPr>
          <p:sp>
            <p:nvSpPr>
              <p:cNvPr id="3133" name="Rectangle 61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4659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4414" y="3245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4414" y="3490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3431" y="29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3431" y="3245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Rectangle 83"/>
            <p:cNvSpPr>
              <a:spLocks noChangeArrowheads="1"/>
            </p:cNvSpPr>
            <p:nvPr/>
          </p:nvSpPr>
          <p:spPr bwMode="auto">
            <a:xfrm>
              <a:off x="3431" y="3490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3185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3185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3185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2939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2939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2939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1219" y="29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1219" y="3245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1219" y="3490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1219" y="3736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Rectangle 94"/>
            <p:cNvSpPr>
              <a:spLocks noChangeArrowheads="1"/>
            </p:cNvSpPr>
            <p:nvPr/>
          </p:nvSpPr>
          <p:spPr bwMode="auto">
            <a:xfrm>
              <a:off x="1464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1464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1464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1464" y="3736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Rectangle 98"/>
            <p:cNvSpPr>
              <a:spLocks noChangeArrowheads="1"/>
            </p:cNvSpPr>
            <p:nvPr/>
          </p:nvSpPr>
          <p:spPr bwMode="auto">
            <a:xfrm>
              <a:off x="1710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1710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1710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1710" y="3736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Rectangle 102"/>
            <p:cNvSpPr>
              <a:spLocks noChangeArrowheads="1"/>
            </p:cNvSpPr>
            <p:nvPr/>
          </p:nvSpPr>
          <p:spPr bwMode="auto">
            <a:xfrm>
              <a:off x="1956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1956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1956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Rectangle 105"/>
            <p:cNvSpPr>
              <a:spLocks noChangeArrowheads="1"/>
            </p:cNvSpPr>
            <p:nvPr/>
          </p:nvSpPr>
          <p:spPr bwMode="auto">
            <a:xfrm>
              <a:off x="1956" y="3736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Rectangle 106"/>
            <p:cNvSpPr>
              <a:spLocks noChangeArrowheads="1"/>
            </p:cNvSpPr>
            <p:nvPr/>
          </p:nvSpPr>
          <p:spPr bwMode="auto">
            <a:xfrm>
              <a:off x="2202" y="29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2202" y="3245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Rectangle 108"/>
            <p:cNvSpPr>
              <a:spLocks noChangeArrowheads="1"/>
            </p:cNvSpPr>
            <p:nvPr/>
          </p:nvSpPr>
          <p:spPr bwMode="auto">
            <a:xfrm>
              <a:off x="2202" y="3490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Rectangle 109"/>
            <p:cNvSpPr>
              <a:spLocks noChangeArrowheads="1"/>
            </p:cNvSpPr>
            <p:nvPr/>
          </p:nvSpPr>
          <p:spPr bwMode="auto">
            <a:xfrm>
              <a:off x="2202" y="3736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Rectangle 110"/>
            <p:cNvSpPr>
              <a:spLocks noChangeArrowheads="1"/>
            </p:cNvSpPr>
            <p:nvPr/>
          </p:nvSpPr>
          <p:spPr bwMode="auto">
            <a:xfrm>
              <a:off x="2447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2447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2447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Rectangle 113"/>
            <p:cNvSpPr>
              <a:spLocks noChangeArrowheads="1"/>
            </p:cNvSpPr>
            <p:nvPr/>
          </p:nvSpPr>
          <p:spPr bwMode="auto">
            <a:xfrm>
              <a:off x="2447" y="3736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Rectangle 114"/>
            <p:cNvSpPr>
              <a:spLocks noChangeArrowheads="1"/>
            </p:cNvSpPr>
            <p:nvPr/>
          </p:nvSpPr>
          <p:spPr bwMode="auto">
            <a:xfrm>
              <a:off x="2693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2693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2693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2693" y="3736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01" name="Rectangle 129"/>
          <p:cNvSpPr>
            <a:spLocks noChangeArrowheads="1"/>
          </p:cNvSpPr>
          <p:nvPr/>
        </p:nvSpPr>
        <p:spPr bwMode="auto">
          <a:xfrm rot="-2035531">
            <a:off x="5297488" y="5021263"/>
            <a:ext cx="3946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0"/>
              <a:t>Na</a:t>
            </a:r>
            <a:r>
              <a:rPr lang="en-US" sz="3600" b="0" baseline="-25000"/>
              <a:t>2</a:t>
            </a:r>
            <a:r>
              <a:rPr lang="en-US" sz="3600" b="0"/>
              <a:t>CO</a:t>
            </a:r>
            <a:r>
              <a:rPr lang="en-US" sz="3600" b="0" baseline="-25000"/>
              <a:t>3 </a:t>
            </a:r>
            <a:r>
              <a:rPr lang="en-US" sz="3600" baseline="30000"/>
              <a:t>. </a:t>
            </a:r>
            <a:r>
              <a:rPr lang="en-US" sz="3600" b="0"/>
              <a:t>10 H</a:t>
            </a:r>
            <a:r>
              <a:rPr lang="en-US" sz="3600" b="0" baseline="-25000"/>
              <a:t>2</a:t>
            </a:r>
            <a:r>
              <a:rPr lang="en-US" sz="3600" b="0"/>
              <a:t>O</a:t>
            </a:r>
            <a:endParaRPr lang="en-US" sz="3600" b="0" baseline="-25000"/>
          </a:p>
        </p:txBody>
      </p:sp>
      <p:grpSp>
        <p:nvGrpSpPr>
          <p:cNvPr id="3204" name="Group 132"/>
          <p:cNvGrpSpPr>
            <a:grpSpLocks/>
          </p:cNvGrpSpPr>
          <p:nvPr/>
        </p:nvGrpSpPr>
        <p:grpSpPr bwMode="auto">
          <a:xfrm>
            <a:off x="249238" y="806450"/>
            <a:ext cx="2732087" cy="1965325"/>
            <a:chOff x="157" y="508"/>
            <a:chExt cx="1721" cy="1238"/>
          </a:xfrm>
        </p:grpSpPr>
        <p:grpSp>
          <p:nvGrpSpPr>
            <p:cNvPr id="3191" name="Group 119"/>
            <p:cNvGrpSpPr>
              <a:grpSpLocks/>
            </p:cNvGrpSpPr>
            <p:nvPr/>
          </p:nvGrpSpPr>
          <p:grpSpPr bwMode="auto">
            <a:xfrm>
              <a:off x="172" y="508"/>
              <a:ext cx="1586" cy="1238"/>
              <a:chOff x="2215" y="1727"/>
              <a:chExt cx="982" cy="766"/>
            </a:xfrm>
          </p:grpSpPr>
          <p:sp>
            <p:nvSpPr>
              <p:cNvPr id="3192" name="Oval 120"/>
              <p:cNvSpPr>
                <a:spLocks noChangeArrowheads="1"/>
              </p:cNvSpPr>
              <p:nvPr/>
            </p:nvSpPr>
            <p:spPr bwMode="auto">
              <a:xfrm>
                <a:off x="2320" y="1727"/>
                <a:ext cx="251" cy="25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Oval 121"/>
              <p:cNvSpPr>
                <a:spLocks noChangeArrowheads="1"/>
              </p:cNvSpPr>
              <p:nvPr/>
            </p:nvSpPr>
            <p:spPr bwMode="auto">
              <a:xfrm>
                <a:off x="2333" y="2273"/>
                <a:ext cx="220" cy="22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Oval 122"/>
              <p:cNvSpPr>
                <a:spLocks noChangeArrowheads="1"/>
              </p:cNvSpPr>
              <p:nvPr/>
            </p:nvSpPr>
            <p:spPr bwMode="auto">
              <a:xfrm>
                <a:off x="2939" y="1998"/>
                <a:ext cx="258" cy="25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Freeform 123"/>
              <p:cNvSpPr>
                <a:spLocks/>
              </p:cNvSpPr>
              <p:nvPr/>
            </p:nvSpPr>
            <p:spPr bwMode="auto">
              <a:xfrm>
                <a:off x="2545" y="2181"/>
                <a:ext cx="404" cy="163"/>
              </a:xfrm>
              <a:custGeom>
                <a:avLst/>
                <a:gdLst/>
                <a:ahLst/>
                <a:cxnLst>
                  <a:cxn ang="0">
                    <a:pos x="0" y="751"/>
                  </a:cxn>
                  <a:cxn ang="0">
                    <a:pos x="1853" y="0"/>
                  </a:cxn>
                </a:cxnLst>
                <a:rect l="0" t="0" r="r" b="b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Freeform 124"/>
              <p:cNvSpPr>
                <a:spLocks/>
              </p:cNvSpPr>
              <p:nvPr/>
            </p:nvSpPr>
            <p:spPr bwMode="auto">
              <a:xfrm>
                <a:off x="2560" y="1908"/>
                <a:ext cx="392" cy="1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2" y="172"/>
                  </a:cxn>
                </a:cxnLst>
                <a:rect l="0" t="0" r="r" b="b"/>
                <a:pathLst>
                  <a:path w="392" h="172">
                    <a:moveTo>
                      <a:pt x="0" y="0"/>
                    </a:moveTo>
                    <a:lnTo>
                      <a:pt x="392" y="172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Freeform 125"/>
              <p:cNvSpPr>
                <a:spLocks/>
              </p:cNvSpPr>
              <p:nvPr/>
            </p:nvSpPr>
            <p:spPr bwMode="auto">
              <a:xfrm>
                <a:off x="2464" y="2129"/>
                <a:ext cx="47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94" y="1"/>
                  </a:cxn>
                </a:cxnLst>
                <a:rect l="0" t="0" r="r" b="b"/>
                <a:pathLst>
                  <a:path w="2194" h="1">
                    <a:moveTo>
                      <a:pt x="0" y="0"/>
                    </a:moveTo>
                    <a:lnTo>
                      <a:pt x="2194" y="1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Oval 126"/>
              <p:cNvSpPr>
                <a:spLocks noChangeArrowheads="1"/>
              </p:cNvSpPr>
              <p:nvPr/>
            </p:nvSpPr>
            <p:spPr bwMode="auto">
              <a:xfrm>
                <a:off x="2215" y="2001"/>
                <a:ext cx="251" cy="25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323" y="1384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p</a:t>
              </a:r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157" y="971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v</a:t>
              </a:r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1236" y="1026"/>
              <a:ext cx="6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0"/>
                <a:t>MOL</a:t>
              </a:r>
            </a:p>
          </p:txBody>
        </p:sp>
        <p:sp>
          <p:nvSpPr>
            <p:cNvPr id="3203" name="Rectangle 131"/>
            <p:cNvSpPr>
              <a:spLocks noChangeArrowheads="1"/>
            </p:cNvSpPr>
            <p:nvPr/>
          </p:nvSpPr>
          <p:spPr bwMode="auto">
            <a:xfrm>
              <a:off x="323" y="523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m</a:t>
              </a:r>
            </a:p>
          </p:txBody>
        </p:sp>
      </p:grpSp>
      <p:sp>
        <p:nvSpPr>
          <p:cNvPr id="3205" name="Rectangle 133"/>
          <p:cNvSpPr>
            <a:spLocks noChangeArrowheads="1"/>
          </p:cNvSpPr>
          <p:nvPr/>
        </p:nvSpPr>
        <p:spPr bwMode="auto">
          <a:xfrm>
            <a:off x="6678613" y="5951538"/>
            <a:ext cx="2297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0"/>
              <a:t>Cu(OH)</a:t>
            </a:r>
            <a:r>
              <a:rPr lang="en-US" sz="3600" b="0" baseline="-25000"/>
              <a:t>2</a:t>
            </a:r>
          </a:p>
        </p:txBody>
      </p:sp>
      <p:sp>
        <p:nvSpPr>
          <p:cNvPr id="3206" name="Rectangle 134"/>
          <p:cNvSpPr>
            <a:spLocks noChangeArrowheads="1"/>
          </p:cNvSpPr>
          <p:nvPr/>
        </p:nvSpPr>
        <p:spPr bwMode="auto">
          <a:xfrm rot="1111392">
            <a:off x="5614988" y="4611688"/>
            <a:ext cx="126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0"/>
              <a:t>SO</a:t>
            </a:r>
            <a:r>
              <a:rPr lang="en-US" sz="3600" b="0" baseline="-2500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49" name="Group 149"/>
          <p:cNvGraphicFramePr>
            <a:graphicFrameLocks noGrp="1"/>
          </p:cNvGraphicFramePr>
          <p:nvPr/>
        </p:nvGraphicFramePr>
        <p:xfrm>
          <a:off x="727075" y="703263"/>
          <a:ext cx="7689850" cy="3683320"/>
        </p:xfrm>
        <a:graphic>
          <a:graphicData uri="http://schemas.openxmlformats.org/drawingml/2006/table">
            <a:tbl>
              <a:tblPr/>
              <a:tblGrid>
                <a:gridCol w="2563813"/>
                <a:gridCol w="2562225"/>
                <a:gridCol w="2563812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 of H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 molecules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 of H atoms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 of O atoms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6.02 x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6826" name="Group 26"/>
          <p:cNvGrpSpPr>
            <a:grpSpLocks/>
          </p:cNvGrpSpPr>
          <p:nvPr/>
        </p:nvGrpSpPr>
        <p:grpSpPr bwMode="auto">
          <a:xfrm>
            <a:off x="2009775" y="1704975"/>
            <a:ext cx="525463" cy="374650"/>
            <a:chOff x="5670" y="8190"/>
            <a:chExt cx="630" cy="450"/>
          </a:xfrm>
        </p:grpSpPr>
        <p:sp>
          <p:nvSpPr>
            <p:cNvPr id="76829" name="Oval 29"/>
            <p:cNvSpPr>
              <a:spLocks noChangeArrowheads="1"/>
            </p:cNvSpPr>
            <p:nvPr/>
          </p:nvSpPr>
          <p:spPr bwMode="auto">
            <a:xfrm>
              <a:off x="5670" y="819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Oval 28"/>
            <p:cNvSpPr>
              <a:spLocks noChangeArrowheads="1"/>
            </p:cNvSpPr>
            <p:nvPr/>
          </p:nvSpPr>
          <p:spPr bwMode="auto">
            <a:xfrm>
              <a:off x="6120" y="828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Oval 27"/>
            <p:cNvSpPr>
              <a:spLocks noChangeArrowheads="1"/>
            </p:cNvSpPr>
            <p:nvPr/>
          </p:nvSpPr>
          <p:spPr bwMode="auto">
            <a:xfrm>
              <a:off x="5760" y="8280"/>
              <a:ext cx="360" cy="3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8" name="Group 18"/>
          <p:cNvGrpSpPr>
            <a:grpSpLocks/>
          </p:cNvGrpSpPr>
          <p:nvPr/>
        </p:nvGrpSpPr>
        <p:grpSpPr bwMode="auto">
          <a:xfrm>
            <a:off x="1747838" y="2276475"/>
            <a:ext cx="525462" cy="374650"/>
            <a:chOff x="5670" y="8190"/>
            <a:chExt cx="630" cy="450"/>
          </a:xfrm>
        </p:grpSpPr>
        <p:sp>
          <p:nvSpPr>
            <p:cNvPr id="76821" name="Oval 21"/>
            <p:cNvSpPr>
              <a:spLocks noChangeArrowheads="1"/>
            </p:cNvSpPr>
            <p:nvPr/>
          </p:nvSpPr>
          <p:spPr bwMode="auto">
            <a:xfrm>
              <a:off x="5670" y="819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Oval 20"/>
            <p:cNvSpPr>
              <a:spLocks noChangeArrowheads="1"/>
            </p:cNvSpPr>
            <p:nvPr/>
          </p:nvSpPr>
          <p:spPr bwMode="auto">
            <a:xfrm>
              <a:off x="6120" y="828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Oval 19"/>
            <p:cNvSpPr>
              <a:spLocks noChangeArrowheads="1"/>
            </p:cNvSpPr>
            <p:nvPr/>
          </p:nvSpPr>
          <p:spPr bwMode="auto">
            <a:xfrm>
              <a:off x="5760" y="8280"/>
              <a:ext cx="360" cy="3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2" name="Group 22"/>
          <p:cNvGrpSpPr>
            <a:grpSpLocks/>
          </p:cNvGrpSpPr>
          <p:nvPr/>
        </p:nvGrpSpPr>
        <p:grpSpPr bwMode="auto">
          <a:xfrm>
            <a:off x="2349500" y="2286000"/>
            <a:ext cx="527050" cy="374650"/>
            <a:chOff x="5670" y="8190"/>
            <a:chExt cx="630" cy="450"/>
          </a:xfrm>
        </p:grpSpPr>
        <p:sp>
          <p:nvSpPr>
            <p:cNvPr id="76825" name="Oval 25"/>
            <p:cNvSpPr>
              <a:spLocks noChangeArrowheads="1"/>
            </p:cNvSpPr>
            <p:nvPr/>
          </p:nvSpPr>
          <p:spPr bwMode="auto">
            <a:xfrm>
              <a:off x="5670" y="819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Oval 24"/>
            <p:cNvSpPr>
              <a:spLocks noChangeArrowheads="1"/>
            </p:cNvSpPr>
            <p:nvPr/>
          </p:nvSpPr>
          <p:spPr bwMode="auto">
            <a:xfrm>
              <a:off x="6120" y="828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Oval 23"/>
            <p:cNvSpPr>
              <a:spLocks noChangeArrowheads="1"/>
            </p:cNvSpPr>
            <p:nvPr/>
          </p:nvSpPr>
          <p:spPr bwMode="auto">
            <a:xfrm>
              <a:off x="5760" y="8280"/>
              <a:ext cx="360" cy="3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1401763" y="2822575"/>
            <a:ext cx="525462" cy="374650"/>
            <a:chOff x="5670" y="8190"/>
            <a:chExt cx="630" cy="450"/>
          </a:xfrm>
        </p:grpSpPr>
        <p:sp>
          <p:nvSpPr>
            <p:cNvPr id="76809" name="Oval 9"/>
            <p:cNvSpPr>
              <a:spLocks noChangeArrowheads="1"/>
            </p:cNvSpPr>
            <p:nvPr/>
          </p:nvSpPr>
          <p:spPr bwMode="auto">
            <a:xfrm>
              <a:off x="5670" y="819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Oval 8"/>
            <p:cNvSpPr>
              <a:spLocks noChangeArrowheads="1"/>
            </p:cNvSpPr>
            <p:nvPr/>
          </p:nvSpPr>
          <p:spPr bwMode="auto">
            <a:xfrm>
              <a:off x="6120" y="828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auto">
            <a:xfrm>
              <a:off x="5760" y="8280"/>
              <a:ext cx="360" cy="3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2035175" y="2822575"/>
            <a:ext cx="527050" cy="374650"/>
            <a:chOff x="5670" y="8190"/>
            <a:chExt cx="630" cy="450"/>
          </a:xfrm>
        </p:grpSpPr>
        <p:sp>
          <p:nvSpPr>
            <p:cNvPr id="76813" name="Oval 13"/>
            <p:cNvSpPr>
              <a:spLocks noChangeArrowheads="1"/>
            </p:cNvSpPr>
            <p:nvPr/>
          </p:nvSpPr>
          <p:spPr bwMode="auto">
            <a:xfrm>
              <a:off x="5670" y="819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Oval 12"/>
            <p:cNvSpPr>
              <a:spLocks noChangeArrowheads="1"/>
            </p:cNvSpPr>
            <p:nvPr/>
          </p:nvSpPr>
          <p:spPr bwMode="auto">
            <a:xfrm>
              <a:off x="6120" y="828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Oval 11"/>
            <p:cNvSpPr>
              <a:spLocks noChangeArrowheads="1"/>
            </p:cNvSpPr>
            <p:nvPr/>
          </p:nvSpPr>
          <p:spPr bwMode="auto">
            <a:xfrm>
              <a:off x="5760" y="8280"/>
              <a:ext cx="360" cy="3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4" name="Group 14"/>
          <p:cNvGrpSpPr>
            <a:grpSpLocks/>
          </p:cNvGrpSpPr>
          <p:nvPr/>
        </p:nvGrpSpPr>
        <p:grpSpPr bwMode="auto">
          <a:xfrm>
            <a:off x="2670175" y="2822575"/>
            <a:ext cx="525463" cy="374650"/>
            <a:chOff x="5670" y="8190"/>
            <a:chExt cx="630" cy="450"/>
          </a:xfrm>
        </p:grpSpPr>
        <p:sp>
          <p:nvSpPr>
            <p:cNvPr id="76817" name="Oval 17"/>
            <p:cNvSpPr>
              <a:spLocks noChangeArrowheads="1"/>
            </p:cNvSpPr>
            <p:nvPr/>
          </p:nvSpPr>
          <p:spPr bwMode="auto">
            <a:xfrm>
              <a:off x="5670" y="819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auto">
            <a:xfrm>
              <a:off x="6120" y="8280"/>
              <a:ext cx="180" cy="1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auto">
            <a:xfrm>
              <a:off x="5760" y="8280"/>
              <a:ext cx="360" cy="3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50" name="Rectangle 150"/>
          <p:cNvSpPr>
            <a:spLocks noChangeArrowheads="1"/>
          </p:cNvSpPr>
          <p:nvPr/>
        </p:nvSpPr>
        <p:spPr bwMode="auto">
          <a:xfrm>
            <a:off x="6735763" y="16541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1</a:t>
            </a:r>
          </a:p>
        </p:txBody>
      </p:sp>
      <p:sp>
        <p:nvSpPr>
          <p:cNvPr id="76951" name="Rectangle 151"/>
          <p:cNvSpPr>
            <a:spLocks noChangeArrowheads="1"/>
          </p:cNvSpPr>
          <p:nvPr/>
        </p:nvSpPr>
        <p:spPr bwMode="auto">
          <a:xfrm>
            <a:off x="4195763" y="16541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2</a:t>
            </a:r>
          </a:p>
        </p:txBody>
      </p:sp>
      <p:sp>
        <p:nvSpPr>
          <p:cNvPr id="76956" name="Rectangle 156"/>
          <p:cNvSpPr>
            <a:spLocks noChangeArrowheads="1"/>
          </p:cNvSpPr>
          <p:nvPr/>
        </p:nvSpPr>
        <p:spPr bwMode="auto">
          <a:xfrm>
            <a:off x="4167188" y="21923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4</a:t>
            </a:r>
          </a:p>
        </p:txBody>
      </p:sp>
      <p:sp>
        <p:nvSpPr>
          <p:cNvPr id="76957" name="Rectangle 157"/>
          <p:cNvSpPr>
            <a:spLocks noChangeArrowheads="1"/>
          </p:cNvSpPr>
          <p:nvPr/>
        </p:nvSpPr>
        <p:spPr bwMode="auto">
          <a:xfrm>
            <a:off x="6405563" y="4803775"/>
            <a:ext cx="1455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16.0 g</a:t>
            </a:r>
          </a:p>
        </p:txBody>
      </p:sp>
      <p:sp>
        <p:nvSpPr>
          <p:cNvPr id="76958" name="Rectangle 158"/>
          <p:cNvSpPr>
            <a:spLocks noChangeArrowheads="1"/>
          </p:cNvSpPr>
          <p:nvPr/>
        </p:nvSpPr>
        <p:spPr bwMode="auto">
          <a:xfrm>
            <a:off x="6737350" y="22193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2</a:t>
            </a:r>
          </a:p>
        </p:txBody>
      </p:sp>
      <p:sp>
        <p:nvSpPr>
          <p:cNvPr id="76959" name="Rectangle 159"/>
          <p:cNvSpPr>
            <a:spLocks noChangeArrowheads="1"/>
          </p:cNvSpPr>
          <p:nvPr/>
        </p:nvSpPr>
        <p:spPr bwMode="auto">
          <a:xfrm>
            <a:off x="4167188" y="27590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6</a:t>
            </a:r>
          </a:p>
        </p:txBody>
      </p:sp>
      <p:sp>
        <p:nvSpPr>
          <p:cNvPr id="76960" name="Rectangle 160"/>
          <p:cNvSpPr>
            <a:spLocks noChangeArrowheads="1"/>
          </p:cNvSpPr>
          <p:nvPr/>
        </p:nvSpPr>
        <p:spPr bwMode="auto">
          <a:xfrm>
            <a:off x="6735763" y="27590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3</a:t>
            </a:r>
          </a:p>
        </p:txBody>
      </p:sp>
      <p:sp>
        <p:nvSpPr>
          <p:cNvPr id="76961" name="Rectangle 161"/>
          <p:cNvSpPr>
            <a:spLocks noChangeArrowheads="1"/>
          </p:cNvSpPr>
          <p:nvPr/>
        </p:nvSpPr>
        <p:spPr bwMode="auto">
          <a:xfrm>
            <a:off x="6492875" y="3311525"/>
            <a:ext cx="1062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100</a:t>
            </a:r>
          </a:p>
        </p:txBody>
      </p:sp>
      <p:sp>
        <p:nvSpPr>
          <p:cNvPr id="76962" name="Rectangle 162"/>
          <p:cNvSpPr>
            <a:spLocks noChangeArrowheads="1"/>
          </p:cNvSpPr>
          <p:nvPr/>
        </p:nvSpPr>
        <p:spPr bwMode="auto">
          <a:xfrm>
            <a:off x="3997325" y="3311525"/>
            <a:ext cx="1062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200</a:t>
            </a:r>
          </a:p>
        </p:txBody>
      </p:sp>
      <p:sp>
        <p:nvSpPr>
          <p:cNvPr id="76963" name="Rectangle 163"/>
          <p:cNvSpPr>
            <a:spLocks noChangeArrowheads="1"/>
          </p:cNvSpPr>
          <p:nvPr/>
        </p:nvSpPr>
        <p:spPr bwMode="auto">
          <a:xfrm>
            <a:off x="3330575" y="3848100"/>
            <a:ext cx="2559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2 (6.02 x 10</a:t>
            </a:r>
            <a:r>
              <a:rPr lang="en-US" sz="2800" b="0" baseline="30000"/>
              <a:t>23</a:t>
            </a:r>
            <a:r>
              <a:rPr lang="en-US" sz="2800" b="0"/>
              <a:t>)</a:t>
            </a:r>
          </a:p>
        </p:txBody>
      </p:sp>
      <p:sp>
        <p:nvSpPr>
          <p:cNvPr id="76964" name="Rectangle 164"/>
          <p:cNvSpPr>
            <a:spLocks noChangeArrowheads="1"/>
          </p:cNvSpPr>
          <p:nvPr/>
        </p:nvSpPr>
        <p:spPr bwMode="auto">
          <a:xfrm>
            <a:off x="6042025" y="3848100"/>
            <a:ext cx="2181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6.02 x 10</a:t>
            </a:r>
            <a:r>
              <a:rPr lang="en-US" sz="2800" b="0" baseline="30000"/>
              <a:t>23</a:t>
            </a:r>
            <a:endParaRPr lang="en-US" sz="2800" b="0"/>
          </a:p>
        </p:txBody>
      </p:sp>
      <p:grpSp>
        <p:nvGrpSpPr>
          <p:cNvPr id="76998" name="Group 198"/>
          <p:cNvGrpSpPr>
            <a:grpSpLocks/>
          </p:cNvGrpSpPr>
          <p:nvPr/>
        </p:nvGrpSpPr>
        <p:grpSpPr bwMode="auto">
          <a:xfrm>
            <a:off x="725488" y="4738688"/>
            <a:ext cx="7678737" cy="654050"/>
            <a:chOff x="457" y="2661"/>
            <a:chExt cx="4837" cy="412"/>
          </a:xfrm>
        </p:grpSpPr>
        <p:sp>
          <p:nvSpPr>
            <p:cNvPr id="76995" name="Rectangle 195"/>
            <p:cNvSpPr>
              <a:spLocks noChangeArrowheads="1"/>
            </p:cNvSpPr>
            <p:nvPr/>
          </p:nvSpPr>
          <p:spPr bwMode="auto">
            <a:xfrm>
              <a:off x="457" y="2661"/>
              <a:ext cx="4837" cy="4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96" name="Line 196"/>
            <p:cNvSpPr>
              <a:spLocks noChangeShapeType="1"/>
            </p:cNvSpPr>
            <p:nvPr/>
          </p:nvSpPr>
          <p:spPr bwMode="auto">
            <a:xfrm>
              <a:off x="2066" y="2661"/>
              <a:ext cx="0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97" name="Line 197"/>
            <p:cNvSpPr>
              <a:spLocks noChangeShapeType="1"/>
            </p:cNvSpPr>
            <p:nvPr/>
          </p:nvSpPr>
          <p:spPr bwMode="auto">
            <a:xfrm>
              <a:off x="3693" y="2662"/>
              <a:ext cx="0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99" name="Rectangle 199"/>
          <p:cNvSpPr>
            <a:spLocks noChangeArrowheads="1"/>
          </p:cNvSpPr>
          <p:nvPr/>
        </p:nvSpPr>
        <p:spPr bwMode="auto">
          <a:xfrm>
            <a:off x="3822700" y="4803775"/>
            <a:ext cx="1455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2.0 g</a:t>
            </a:r>
          </a:p>
        </p:txBody>
      </p:sp>
      <p:sp>
        <p:nvSpPr>
          <p:cNvPr id="77000" name="Rectangle 200"/>
          <p:cNvSpPr>
            <a:spLocks noChangeArrowheads="1"/>
          </p:cNvSpPr>
          <p:nvPr/>
        </p:nvSpPr>
        <p:spPr bwMode="auto">
          <a:xfrm>
            <a:off x="1268413" y="4789488"/>
            <a:ext cx="1455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18.0 g</a:t>
            </a:r>
          </a:p>
        </p:txBody>
      </p:sp>
      <p:sp>
        <p:nvSpPr>
          <p:cNvPr id="77001" name="Rectangle 201"/>
          <p:cNvSpPr>
            <a:spLocks noChangeArrowheads="1"/>
          </p:cNvSpPr>
          <p:nvPr/>
        </p:nvSpPr>
        <p:spPr bwMode="auto">
          <a:xfrm>
            <a:off x="417513" y="5734050"/>
            <a:ext cx="222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 u="sng">
                <a:solidFill>
                  <a:srgbClr val="FF0000"/>
                </a:solidFill>
              </a:rPr>
              <a:t>molar mass</a:t>
            </a:r>
            <a:r>
              <a:rPr lang="en-US" sz="2800" b="0">
                <a:solidFill>
                  <a:srgbClr val="FF0000"/>
                </a:solidFill>
              </a:rPr>
              <a:t>: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7002" name="Rectangle 202"/>
          <p:cNvSpPr>
            <a:spLocks noChangeArrowheads="1"/>
          </p:cNvSpPr>
          <p:nvPr/>
        </p:nvSpPr>
        <p:spPr bwMode="auto">
          <a:xfrm>
            <a:off x="2551113" y="5741988"/>
            <a:ext cx="6102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the mass of one mole of a substance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3000"/>
                                        <p:tgtEl>
                                          <p:spTgt spid="7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0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0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7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50" grpId="0"/>
      <p:bldP spid="76951" grpId="0"/>
      <p:bldP spid="76956" grpId="0"/>
      <p:bldP spid="76957" grpId="0"/>
      <p:bldP spid="76958" grpId="0"/>
      <p:bldP spid="76959" grpId="0"/>
      <p:bldP spid="76960" grpId="0"/>
      <p:bldP spid="76961" grpId="0"/>
      <p:bldP spid="76962" grpId="0"/>
      <p:bldP spid="76963" grpId="0"/>
      <p:bldP spid="76964" grpId="0"/>
      <p:bldP spid="76999" grpId="0"/>
      <p:bldP spid="77000" grpId="0"/>
      <p:bldP spid="77001" grpId="0"/>
      <p:bldP spid="770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7270750" y="652463"/>
            <a:ext cx="1481138" cy="5953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Rectangle 22"/>
          <p:cNvSpPr>
            <a:spLocks noChangeArrowheads="1"/>
          </p:cNvSpPr>
          <p:nvPr/>
        </p:nvSpPr>
        <p:spPr bwMode="auto">
          <a:xfrm>
            <a:off x="7350125" y="2357438"/>
            <a:ext cx="1250950" cy="62388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Rectangle 23"/>
          <p:cNvSpPr>
            <a:spLocks noChangeArrowheads="1"/>
          </p:cNvSpPr>
          <p:nvPr/>
        </p:nvSpPr>
        <p:spPr bwMode="auto">
          <a:xfrm>
            <a:off x="7315200" y="5110163"/>
            <a:ext cx="1465263" cy="6080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12763" y="441325"/>
            <a:ext cx="1147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A50021"/>
                </a:solidFill>
              </a:rPr>
              <a:t>Pb</a:t>
            </a:r>
            <a:r>
              <a:rPr lang="en-US" sz="2800">
                <a:solidFill>
                  <a:srgbClr val="000066"/>
                </a:solidFill>
              </a:rPr>
              <a:t>O</a:t>
            </a:r>
            <a:r>
              <a:rPr lang="en-US" sz="2800" baseline="-25000">
                <a:solidFill>
                  <a:srgbClr val="FF0000"/>
                </a:solidFill>
              </a:rPr>
              <a:t>2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19113" y="1852613"/>
            <a:ext cx="1208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969696"/>
                </a:solidFill>
              </a:rPr>
              <a:t>H</a:t>
            </a:r>
            <a:r>
              <a:rPr lang="en-US" sz="2800">
                <a:solidFill>
                  <a:srgbClr val="009900"/>
                </a:solidFill>
              </a:rPr>
              <a:t>NO</a:t>
            </a:r>
            <a:r>
              <a:rPr lang="en-US" sz="2800" baseline="-25000">
                <a:solidFill>
                  <a:srgbClr val="009900"/>
                </a:solidFill>
              </a:rPr>
              <a:t>3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14350" y="3695700"/>
            <a:ext cx="4079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ammonium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phosphate 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2293938" y="439738"/>
            <a:ext cx="801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Pb</a:t>
            </a:r>
            <a:r>
              <a:rPr lang="en-US" sz="2800" b="0"/>
              <a:t>: </a:t>
            </a:r>
            <a:endParaRPr lang="en-US" sz="2800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3236913" y="441325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</a:t>
            </a:r>
            <a:r>
              <a:rPr lang="en-US" sz="2800"/>
              <a:t> 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482975" y="438150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(207.2 g)</a:t>
            </a:r>
            <a:r>
              <a:rPr lang="en-US" sz="2800"/>
              <a:t> 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5026025" y="442913"/>
            <a:ext cx="187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207.2 g</a:t>
            </a:r>
            <a:r>
              <a:rPr lang="en-US" sz="2800"/>
              <a:t> 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2466975" y="1035050"/>
            <a:ext cx="65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/>
              <a:t>:</a:t>
            </a:r>
            <a:r>
              <a:rPr lang="en-US" sz="2800"/>
              <a:t> 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3225800" y="1036638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2</a:t>
            </a:r>
            <a:r>
              <a:rPr lang="en-US" sz="2800"/>
              <a:t> </a:t>
            </a: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3532188" y="10366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(16.0 g)</a:t>
            </a:r>
            <a:r>
              <a:rPr lang="en-US" sz="2800"/>
              <a:t> 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5013325" y="1035050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32.0 g</a:t>
            </a:r>
            <a:r>
              <a:rPr lang="en-US" sz="2800"/>
              <a:t> </a:t>
            </a:r>
          </a:p>
        </p:txBody>
      </p:sp>
      <p:sp>
        <p:nvSpPr>
          <p:cNvPr id="80914" name="AutoShape 18"/>
          <p:cNvSpPr>
            <a:spLocks/>
          </p:cNvSpPr>
          <p:nvPr/>
        </p:nvSpPr>
        <p:spPr bwMode="auto">
          <a:xfrm>
            <a:off x="6794500" y="479425"/>
            <a:ext cx="330200" cy="996950"/>
          </a:xfrm>
          <a:prstGeom prst="rightBrace">
            <a:avLst>
              <a:gd name="adj1" fmla="val 2516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7343775" y="695325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239.3 g</a:t>
            </a:r>
            <a:r>
              <a:rPr lang="en-US" sz="2800"/>
              <a:t> </a:t>
            </a: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2489200" y="1835150"/>
            <a:ext cx="801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H</a:t>
            </a:r>
            <a:r>
              <a:rPr lang="en-US" sz="2800" b="0"/>
              <a:t>: </a:t>
            </a:r>
            <a:endParaRPr lang="en-US" sz="2800"/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3246438" y="1836738"/>
            <a:ext cx="481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</a:t>
            </a:r>
            <a:r>
              <a:rPr lang="en-US" sz="2800"/>
              <a:t> </a:t>
            </a:r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3621088" y="1833563"/>
            <a:ext cx="1312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(1.0 g)</a:t>
            </a:r>
            <a:r>
              <a:rPr lang="en-US" sz="2800"/>
              <a:t> </a:t>
            </a:r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>
            <a:off x="5021263" y="1838325"/>
            <a:ext cx="157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 1.0 g</a:t>
            </a:r>
            <a:r>
              <a:rPr lang="en-US" sz="2800"/>
              <a:t> </a:t>
            </a:r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2476500" y="2430463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N:</a:t>
            </a:r>
            <a:r>
              <a:rPr lang="en-US" sz="2800"/>
              <a:t> </a:t>
            </a:r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3235325" y="243205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</a:t>
            </a:r>
            <a:r>
              <a:rPr lang="en-US" sz="2800"/>
              <a:t> </a:t>
            </a:r>
          </a:p>
        </p:txBody>
      </p:sp>
      <p:sp>
        <p:nvSpPr>
          <p:cNvPr id="80928" name="Rectangle 32"/>
          <p:cNvSpPr>
            <a:spLocks noChangeArrowheads="1"/>
          </p:cNvSpPr>
          <p:nvPr/>
        </p:nvSpPr>
        <p:spPr bwMode="auto">
          <a:xfrm>
            <a:off x="3541713" y="243205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(14.0 g)</a:t>
            </a:r>
            <a:r>
              <a:rPr lang="en-US" sz="2800"/>
              <a:t> </a:t>
            </a:r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auto">
          <a:xfrm>
            <a:off x="5022850" y="2430463"/>
            <a:ext cx="167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14.0 g</a:t>
            </a:r>
            <a:r>
              <a:rPr lang="en-US" sz="2800"/>
              <a:t> </a:t>
            </a:r>
          </a:p>
        </p:txBody>
      </p:sp>
      <p:sp>
        <p:nvSpPr>
          <p:cNvPr id="80930" name="AutoShape 34"/>
          <p:cNvSpPr>
            <a:spLocks/>
          </p:cNvSpPr>
          <p:nvPr/>
        </p:nvSpPr>
        <p:spPr bwMode="auto">
          <a:xfrm>
            <a:off x="6804025" y="1874838"/>
            <a:ext cx="330200" cy="1636712"/>
          </a:xfrm>
          <a:prstGeom prst="rightBrace">
            <a:avLst>
              <a:gd name="adj1" fmla="val 4130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1" name="Rectangle 35"/>
          <p:cNvSpPr>
            <a:spLocks noChangeArrowheads="1"/>
          </p:cNvSpPr>
          <p:nvPr/>
        </p:nvSpPr>
        <p:spPr bwMode="auto">
          <a:xfrm>
            <a:off x="7396163" y="2419350"/>
            <a:ext cx="127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63.0 g</a:t>
            </a:r>
            <a:r>
              <a:rPr lang="en-US" sz="2800"/>
              <a:t> </a:t>
            </a:r>
          </a:p>
        </p:txBody>
      </p:sp>
      <p:sp>
        <p:nvSpPr>
          <p:cNvPr id="80934" name="Rectangle 38"/>
          <p:cNvSpPr>
            <a:spLocks noChangeArrowheads="1"/>
          </p:cNvSpPr>
          <p:nvPr/>
        </p:nvSpPr>
        <p:spPr bwMode="auto">
          <a:xfrm>
            <a:off x="2471738" y="3025775"/>
            <a:ext cx="65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O:</a:t>
            </a:r>
            <a:r>
              <a:rPr lang="en-US" sz="2800"/>
              <a:t> </a:t>
            </a:r>
          </a:p>
        </p:txBody>
      </p:sp>
      <p:sp>
        <p:nvSpPr>
          <p:cNvPr id="80935" name="Rectangle 39"/>
          <p:cNvSpPr>
            <a:spLocks noChangeArrowheads="1"/>
          </p:cNvSpPr>
          <p:nvPr/>
        </p:nvSpPr>
        <p:spPr bwMode="auto">
          <a:xfrm>
            <a:off x="3230563" y="3027363"/>
            <a:ext cx="481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3 </a:t>
            </a:r>
          </a:p>
        </p:txBody>
      </p:sp>
      <p:sp>
        <p:nvSpPr>
          <p:cNvPr id="80936" name="Rectangle 40"/>
          <p:cNvSpPr>
            <a:spLocks noChangeArrowheads="1"/>
          </p:cNvSpPr>
          <p:nvPr/>
        </p:nvSpPr>
        <p:spPr bwMode="auto">
          <a:xfrm>
            <a:off x="3536950" y="3027363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(16.0 g)</a:t>
            </a:r>
            <a:r>
              <a:rPr lang="en-US" sz="2800"/>
              <a:t> </a:t>
            </a:r>
          </a:p>
        </p:txBody>
      </p:sp>
      <p:sp>
        <p:nvSpPr>
          <p:cNvPr id="80937" name="Rectangle 41"/>
          <p:cNvSpPr>
            <a:spLocks noChangeArrowheads="1"/>
          </p:cNvSpPr>
          <p:nvPr/>
        </p:nvSpPr>
        <p:spPr bwMode="auto">
          <a:xfrm>
            <a:off x="5018088" y="3025775"/>
            <a:ext cx="1677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48.0 g</a:t>
            </a:r>
            <a:r>
              <a:rPr lang="en-US" sz="2800"/>
              <a:t> </a:t>
            </a:r>
          </a:p>
        </p:txBody>
      </p:sp>
      <p:sp>
        <p:nvSpPr>
          <p:cNvPr id="80939" name="Rectangle 43"/>
          <p:cNvSpPr>
            <a:spLocks noChangeArrowheads="1"/>
          </p:cNvSpPr>
          <p:nvPr/>
        </p:nvSpPr>
        <p:spPr bwMode="auto">
          <a:xfrm>
            <a:off x="471488" y="4333875"/>
            <a:ext cx="2078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(</a:t>
            </a:r>
            <a:r>
              <a:rPr lang="en-US" sz="2800">
                <a:solidFill>
                  <a:srgbClr val="009900"/>
                </a:solidFill>
              </a:rPr>
              <a:t>NH</a:t>
            </a:r>
            <a:r>
              <a:rPr lang="en-US" sz="2800" baseline="-25000">
                <a:solidFill>
                  <a:srgbClr val="009900"/>
                </a:solidFill>
              </a:rPr>
              <a:t>4</a:t>
            </a:r>
            <a:r>
              <a:rPr lang="en-US" sz="2800"/>
              <a:t>)</a:t>
            </a:r>
            <a:r>
              <a:rPr lang="en-US" sz="2800" baseline="-25000"/>
              <a:t>3</a:t>
            </a:r>
            <a:r>
              <a:rPr lang="en-US" sz="2800">
                <a:solidFill>
                  <a:srgbClr val="009900"/>
                </a:solidFill>
              </a:rPr>
              <a:t>PO</a:t>
            </a:r>
            <a:r>
              <a:rPr lang="en-US" sz="2800" baseline="-25000">
                <a:solidFill>
                  <a:srgbClr val="009900"/>
                </a:solidFill>
              </a:rPr>
              <a:t>4</a:t>
            </a:r>
            <a:r>
              <a:rPr lang="en-US" sz="2800"/>
              <a:t> </a:t>
            </a:r>
          </a:p>
        </p:txBody>
      </p:sp>
      <p:sp>
        <p:nvSpPr>
          <p:cNvPr id="80941" name="Rectangle 45"/>
          <p:cNvSpPr>
            <a:spLocks noChangeArrowheads="1"/>
          </p:cNvSpPr>
          <p:nvPr/>
        </p:nvSpPr>
        <p:spPr bwMode="auto">
          <a:xfrm>
            <a:off x="2482850" y="4924425"/>
            <a:ext cx="801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/>
              <a:t>H: </a:t>
            </a:r>
            <a:endParaRPr lang="en-US" sz="2800"/>
          </a:p>
        </p:txBody>
      </p:sp>
      <p:sp>
        <p:nvSpPr>
          <p:cNvPr id="80942" name="Rectangle 46"/>
          <p:cNvSpPr>
            <a:spLocks noChangeArrowheads="1"/>
          </p:cNvSpPr>
          <p:nvPr/>
        </p:nvSpPr>
        <p:spPr bwMode="auto">
          <a:xfrm>
            <a:off x="3111500" y="4926013"/>
            <a:ext cx="679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12</a:t>
            </a:r>
            <a:r>
              <a:rPr lang="en-US" sz="2800"/>
              <a:t> </a:t>
            </a:r>
          </a:p>
        </p:txBody>
      </p:sp>
      <p:sp>
        <p:nvSpPr>
          <p:cNvPr id="80943" name="Rectangle 47"/>
          <p:cNvSpPr>
            <a:spLocks noChangeArrowheads="1"/>
          </p:cNvSpPr>
          <p:nvPr/>
        </p:nvSpPr>
        <p:spPr bwMode="auto">
          <a:xfrm>
            <a:off x="3614738" y="4922838"/>
            <a:ext cx="1312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(1.0 g)</a:t>
            </a:r>
            <a:r>
              <a:rPr lang="en-US" sz="2800"/>
              <a:t> </a:t>
            </a:r>
          </a:p>
        </p:txBody>
      </p:sp>
      <p:sp>
        <p:nvSpPr>
          <p:cNvPr id="80944" name="Rectangle 48"/>
          <p:cNvSpPr>
            <a:spLocks noChangeArrowheads="1"/>
          </p:cNvSpPr>
          <p:nvPr/>
        </p:nvSpPr>
        <p:spPr bwMode="auto">
          <a:xfrm>
            <a:off x="5014913" y="4927600"/>
            <a:ext cx="1677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12.0 g</a:t>
            </a:r>
            <a:r>
              <a:rPr lang="en-US" sz="2800"/>
              <a:t> </a:t>
            </a:r>
          </a:p>
        </p:txBody>
      </p:sp>
      <p:sp>
        <p:nvSpPr>
          <p:cNvPr id="80945" name="Rectangle 49"/>
          <p:cNvSpPr>
            <a:spLocks noChangeArrowheads="1"/>
          </p:cNvSpPr>
          <p:nvPr/>
        </p:nvSpPr>
        <p:spPr bwMode="auto">
          <a:xfrm>
            <a:off x="2470150" y="4329113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N:</a:t>
            </a:r>
            <a:r>
              <a:rPr lang="en-US" sz="2800"/>
              <a:t> </a:t>
            </a:r>
          </a:p>
        </p:txBody>
      </p:sp>
      <p:sp>
        <p:nvSpPr>
          <p:cNvPr id="80946" name="Rectangle 50"/>
          <p:cNvSpPr>
            <a:spLocks noChangeArrowheads="1"/>
          </p:cNvSpPr>
          <p:nvPr/>
        </p:nvSpPr>
        <p:spPr bwMode="auto">
          <a:xfrm>
            <a:off x="3228975" y="43307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3</a:t>
            </a:r>
            <a:r>
              <a:rPr lang="en-US" sz="2800"/>
              <a:t> </a:t>
            </a:r>
          </a:p>
        </p:txBody>
      </p:sp>
      <p:sp>
        <p:nvSpPr>
          <p:cNvPr id="80947" name="Rectangle 51"/>
          <p:cNvSpPr>
            <a:spLocks noChangeArrowheads="1"/>
          </p:cNvSpPr>
          <p:nvPr/>
        </p:nvSpPr>
        <p:spPr bwMode="auto">
          <a:xfrm>
            <a:off x="3535363" y="433070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(14.0 g)</a:t>
            </a:r>
            <a:r>
              <a:rPr lang="en-US" sz="2800"/>
              <a:t> </a:t>
            </a:r>
          </a:p>
        </p:txBody>
      </p:sp>
      <p:sp>
        <p:nvSpPr>
          <p:cNvPr id="80948" name="Rectangle 52"/>
          <p:cNvSpPr>
            <a:spLocks noChangeArrowheads="1"/>
          </p:cNvSpPr>
          <p:nvPr/>
        </p:nvSpPr>
        <p:spPr bwMode="auto">
          <a:xfrm>
            <a:off x="5016500" y="4329113"/>
            <a:ext cx="167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42.0 g</a:t>
            </a:r>
            <a:r>
              <a:rPr lang="en-US" sz="2800"/>
              <a:t> </a:t>
            </a:r>
          </a:p>
        </p:txBody>
      </p:sp>
      <p:sp>
        <p:nvSpPr>
          <p:cNvPr id="80949" name="AutoShape 53"/>
          <p:cNvSpPr>
            <a:spLocks/>
          </p:cNvSpPr>
          <p:nvPr/>
        </p:nvSpPr>
        <p:spPr bwMode="auto">
          <a:xfrm>
            <a:off x="6799263" y="4356100"/>
            <a:ext cx="330200" cy="2217738"/>
          </a:xfrm>
          <a:prstGeom prst="rightBrace">
            <a:avLst>
              <a:gd name="adj1" fmla="val 5597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50" name="Rectangle 54"/>
          <p:cNvSpPr>
            <a:spLocks noChangeArrowheads="1"/>
          </p:cNvSpPr>
          <p:nvPr/>
        </p:nvSpPr>
        <p:spPr bwMode="auto">
          <a:xfrm>
            <a:off x="7348538" y="5157788"/>
            <a:ext cx="1471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149.0 g</a:t>
            </a:r>
            <a:r>
              <a:rPr lang="en-US" sz="2800"/>
              <a:t> </a:t>
            </a:r>
          </a:p>
        </p:txBody>
      </p:sp>
      <p:sp>
        <p:nvSpPr>
          <p:cNvPr id="80953" name="Rectangle 57"/>
          <p:cNvSpPr>
            <a:spLocks noChangeArrowheads="1"/>
          </p:cNvSpPr>
          <p:nvPr/>
        </p:nvSpPr>
        <p:spPr bwMode="auto">
          <a:xfrm>
            <a:off x="2466975" y="5507038"/>
            <a:ext cx="617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P:</a:t>
            </a:r>
            <a:r>
              <a:rPr lang="en-US" sz="2800"/>
              <a:t> </a:t>
            </a:r>
          </a:p>
        </p:txBody>
      </p:sp>
      <p:sp>
        <p:nvSpPr>
          <p:cNvPr id="80954" name="Rectangle 58"/>
          <p:cNvSpPr>
            <a:spLocks noChangeArrowheads="1"/>
          </p:cNvSpPr>
          <p:nvPr/>
        </p:nvSpPr>
        <p:spPr bwMode="auto">
          <a:xfrm>
            <a:off x="3225800" y="5508625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 </a:t>
            </a:r>
          </a:p>
        </p:txBody>
      </p:sp>
      <p:sp>
        <p:nvSpPr>
          <p:cNvPr id="80955" name="Rectangle 59"/>
          <p:cNvSpPr>
            <a:spLocks noChangeArrowheads="1"/>
          </p:cNvSpPr>
          <p:nvPr/>
        </p:nvSpPr>
        <p:spPr bwMode="auto">
          <a:xfrm>
            <a:off x="3532188" y="55086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(31.0 g)</a:t>
            </a:r>
            <a:r>
              <a:rPr lang="en-US" sz="2800"/>
              <a:t> </a:t>
            </a:r>
          </a:p>
        </p:txBody>
      </p:sp>
      <p:sp>
        <p:nvSpPr>
          <p:cNvPr id="80956" name="Rectangle 60"/>
          <p:cNvSpPr>
            <a:spLocks noChangeArrowheads="1"/>
          </p:cNvSpPr>
          <p:nvPr/>
        </p:nvSpPr>
        <p:spPr bwMode="auto">
          <a:xfrm>
            <a:off x="5013325" y="5507038"/>
            <a:ext cx="167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31.0 g</a:t>
            </a:r>
            <a:r>
              <a:rPr lang="en-US" sz="2800"/>
              <a:t> </a:t>
            </a:r>
          </a:p>
        </p:txBody>
      </p:sp>
      <p:sp>
        <p:nvSpPr>
          <p:cNvPr id="80958" name="Rectangle 62"/>
          <p:cNvSpPr>
            <a:spLocks noChangeArrowheads="1"/>
          </p:cNvSpPr>
          <p:nvPr/>
        </p:nvSpPr>
        <p:spPr bwMode="auto">
          <a:xfrm>
            <a:off x="5141913" y="3679825"/>
            <a:ext cx="1208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NH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1+</a:t>
            </a:r>
            <a:r>
              <a:rPr lang="en-US" sz="2800" b="0"/>
              <a:t> </a:t>
            </a:r>
          </a:p>
        </p:txBody>
      </p:sp>
      <p:sp>
        <p:nvSpPr>
          <p:cNvPr id="80960" name="Rectangle 64"/>
          <p:cNvSpPr>
            <a:spLocks noChangeArrowheads="1"/>
          </p:cNvSpPr>
          <p:nvPr/>
        </p:nvSpPr>
        <p:spPr bwMode="auto">
          <a:xfrm>
            <a:off x="6243638" y="3679825"/>
            <a:ext cx="110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PO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3</a:t>
            </a:r>
            <a:r>
              <a:rPr lang="en-US" sz="2800" b="0" baseline="30000"/>
              <a:t>–</a:t>
            </a:r>
            <a:endParaRPr lang="en-US" sz="2800" b="0"/>
          </a:p>
        </p:txBody>
      </p:sp>
      <p:sp>
        <p:nvSpPr>
          <p:cNvPr id="80963" name="Rectangle 67"/>
          <p:cNvSpPr>
            <a:spLocks noChangeArrowheads="1"/>
          </p:cNvSpPr>
          <p:nvPr/>
        </p:nvSpPr>
        <p:spPr bwMode="auto">
          <a:xfrm>
            <a:off x="2462213" y="6102350"/>
            <a:ext cx="65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O:</a:t>
            </a:r>
            <a:r>
              <a:rPr lang="en-US" sz="2800"/>
              <a:t> </a:t>
            </a:r>
          </a:p>
        </p:txBody>
      </p:sp>
      <p:sp>
        <p:nvSpPr>
          <p:cNvPr id="80964" name="Rectangle 68"/>
          <p:cNvSpPr>
            <a:spLocks noChangeArrowheads="1"/>
          </p:cNvSpPr>
          <p:nvPr/>
        </p:nvSpPr>
        <p:spPr bwMode="auto">
          <a:xfrm>
            <a:off x="3221038" y="6103938"/>
            <a:ext cx="481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4 </a:t>
            </a:r>
          </a:p>
        </p:txBody>
      </p:sp>
      <p:sp>
        <p:nvSpPr>
          <p:cNvPr id="80965" name="Rectangle 69"/>
          <p:cNvSpPr>
            <a:spLocks noChangeArrowheads="1"/>
          </p:cNvSpPr>
          <p:nvPr/>
        </p:nvSpPr>
        <p:spPr bwMode="auto">
          <a:xfrm>
            <a:off x="3527425" y="61039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(16.0 g)</a:t>
            </a:r>
            <a:r>
              <a:rPr lang="en-US" sz="2800"/>
              <a:t> </a:t>
            </a:r>
          </a:p>
        </p:txBody>
      </p:sp>
      <p:sp>
        <p:nvSpPr>
          <p:cNvPr id="80966" name="Rectangle 70"/>
          <p:cNvSpPr>
            <a:spLocks noChangeArrowheads="1"/>
          </p:cNvSpPr>
          <p:nvPr/>
        </p:nvSpPr>
        <p:spPr bwMode="auto">
          <a:xfrm>
            <a:off x="5008563" y="6102350"/>
            <a:ext cx="1677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64.0 g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0"/>
                                        <p:tgtEl>
                                          <p:spTgt spid="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8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3" dur="1000"/>
                                        <p:tgtEl>
                                          <p:spTgt spid="8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0" dur="1000"/>
                                        <p:tgtEl>
                                          <p:spTgt spid="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6" dur="1000"/>
                                        <p:tgtEl>
                                          <p:spTgt spid="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7" grpId="0" animBg="1"/>
      <p:bldP spid="80918" grpId="0" animBg="1"/>
      <p:bldP spid="80919" grpId="0" animBg="1"/>
      <p:bldP spid="80903" grpId="0"/>
      <p:bldP spid="80904" grpId="0"/>
      <p:bldP spid="80905" grpId="0"/>
      <p:bldP spid="80906" grpId="0"/>
      <p:bldP spid="80907" grpId="0"/>
      <p:bldP spid="80908" grpId="0"/>
      <p:bldP spid="80909" grpId="0"/>
      <p:bldP spid="80910" grpId="0"/>
      <p:bldP spid="80911" grpId="0"/>
      <p:bldP spid="80912" grpId="0"/>
      <p:bldP spid="80914" grpId="0" animBg="1"/>
      <p:bldP spid="80915" grpId="0"/>
      <p:bldP spid="80922" grpId="0"/>
      <p:bldP spid="80923" grpId="0"/>
      <p:bldP spid="80924" grpId="0"/>
      <p:bldP spid="80925" grpId="0"/>
      <p:bldP spid="80926" grpId="0"/>
      <p:bldP spid="80927" grpId="0"/>
      <p:bldP spid="80928" grpId="0"/>
      <p:bldP spid="80929" grpId="0"/>
      <p:bldP spid="80930" grpId="0" animBg="1"/>
      <p:bldP spid="80931" grpId="0"/>
      <p:bldP spid="80934" grpId="0"/>
      <p:bldP spid="80935" grpId="0"/>
      <p:bldP spid="80936" grpId="0"/>
      <p:bldP spid="80937" grpId="0"/>
      <p:bldP spid="80939" grpId="0"/>
      <p:bldP spid="80941" grpId="0"/>
      <p:bldP spid="80942" grpId="0"/>
      <p:bldP spid="80943" grpId="0"/>
      <p:bldP spid="80944" grpId="0"/>
      <p:bldP spid="80945" grpId="0"/>
      <p:bldP spid="80946" grpId="0"/>
      <p:bldP spid="80947" grpId="0"/>
      <p:bldP spid="80948" grpId="0"/>
      <p:bldP spid="80949" grpId="0" animBg="1"/>
      <p:bldP spid="80950" grpId="0"/>
      <p:bldP spid="80953" grpId="0"/>
      <p:bldP spid="80954" grpId="0"/>
      <p:bldP spid="80955" grpId="0"/>
      <p:bldP spid="80956" grpId="0"/>
      <p:bldP spid="80958" grpId="0"/>
      <p:bldP spid="80960" grpId="0"/>
      <p:bldP spid="80963" grpId="0"/>
      <p:bldP spid="80964" grpId="0"/>
      <p:bldP spid="80965" grpId="0"/>
      <p:bldP spid="809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6226175" y="3241675"/>
            <a:ext cx="1755775" cy="10302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34988" y="1190625"/>
            <a:ext cx="7997825" cy="103028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725488" y="146050"/>
            <a:ext cx="7842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 u="sng">
                <a:solidFill>
                  <a:srgbClr val="FF0000"/>
                </a:solidFill>
              </a:rPr>
              <a:t>percentage composition</a:t>
            </a:r>
            <a:r>
              <a:rPr lang="en-US" sz="2800" b="0">
                <a:solidFill>
                  <a:srgbClr val="FF0000"/>
                </a:solidFill>
              </a:rPr>
              <a:t>: the mass % of each</a:t>
            </a:r>
          </a:p>
          <a:p>
            <a:r>
              <a:rPr lang="en-US" sz="2800" b="0">
                <a:solidFill>
                  <a:srgbClr val="FF0000"/>
                </a:solidFill>
              </a:rPr>
              <a:t> 				   element in a compound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401638" y="250190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Find % composition.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866775" y="3227388"/>
            <a:ext cx="1147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A50021"/>
                </a:solidFill>
              </a:rPr>
              <a:t>Pb</a:t>
            </a:r>
            <a:r>
              <a:rPr lang="en-US" sz="2800">
                <a:solidFill>
                  <a:srgbClr val="000066"/>
                </a:solidFill>
              </a:rPr>
              <a:t>O</a:t>
            </a:r>
            <a:r>
              <a:rPr lang="en-US" sz="2800" baseline="-25000">
                <a:solidFill>
                  <a:srgbClr val="FF0000"/>
                </a:solidFill>
              </a:rPr>
              <a:t>2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400050" y="4545013"/>
            <a:ext cx="1952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(</a:t>
            </a:r>
            <a:r>
              <a:rPr lang="en-US" sz="2800">
                <a:solidFill>
                  <a:srgbClr val="009900"/>
                </a:solidFill>
              </a:rPr>
              <a:t>NH</a:t>
            </a:r>
            <a:r>
              <a:rPr lang="en-US" sz="2800" baseline="-25000">
                <a:solidFill>
                  <a:srgbClr val="009900"/>
                </a:solidFill>
              </a:rPr>
              <a:t>4</a:t>
            </a:r>
            <a:r>
              <a:rPr lang="en-US" sz="2800">
                <a:solidFill>
                  <a:srgbClr val="FF0000"/>
                </a:solidFill>
              </a:rPr>
              <a:t>)</a:t>
            </a:r>
            <a:r>
              <a:rPr lang="en-US" sz="2800" baseline="-25000">
                <a:solidFill>
                  <a:srgbClr val="FF0000"/>
                </a:solidFill>
              </a:rPr>
              <a:t>3</a:t>
            </a:r>
            <a:r>
              <a:rPr lang="en-US" sz="2800">
                <a:solidFill>
                  <a:srgbClr val="009900"/>
                </a:solidFill>
              </a:rPr>
              <a:t>PO</a:t>
            </a:r>
            <a:r>
              <a:rPr lang="en-US" sz="2800" baseline="-25000">
                <a:solidFill>
                  <a:srgbClr val="009900"/>
                </a:solidFill>
              </a:rPr>
              <a:t>4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82963" name="Group 19"/>
          <p:cNvGrpSpPr>
            <a:grpSpLocks/>
          </p:cNvGrpSpPr>
          <p:nvPr/>
        </p:nvGrpSpPr>
        <p:grpSpPr bwMode="auto">
          <a:xfrm>
            <a:off x="557213" y="1179513"/>
            <a:ext cx="7997825" cy="1016000"/>
            <a:chOff x="297" y="743"/>
            <a:chExt cx="5038" cy="640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auto">
            <a:xfrm>
              <a:off x="297" y="899"/>
              <a:ext cx="16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% of element =</a:t>
              </a:r>
            </a:p>
          </p:txBody>
        </p:sp>
        <p:sp>
          <p:nvSpPr>
            <p:cNvPr id="82957" name="Rectangle 13"/>
            <p:cNvSpPr>
              <a:spLocks noChangeArrowheads="1"/>
            </p:cNvSpPr>
            <p:nvPr/>
          </p:nvSpPr>
          <p:spPr bwMode="auto">
            <a:xfrm>
              <a:off x="2608" y="743"/>
              <a:ext cx="1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g element</a:t>
              </a:r>
            </a:p>
          </p:txBody>
        </p:sp>
        <p:sp>
          <p:nvSpPr>
            <p:cNvPr id="82958" name="Rectangle 14"/>
            <p:cNvSpPr>
              <a:spLocks noChangeArrowheads="1"/>
            </p:cNvSpPr>
            <p:nvPr/>
          </p:nvSpPr>
          <p:spPr bwMode="auto">
            <a:xfrm>
              <a:off x="1942" y="1056"/>
              <a:ext cx="26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molar mass of compound</a:t>
              </a:r>
            </a:p>
          </p:txBody>
        </p:sp>
        <p:sp>
          <p:nvSpPr>
            <p:cNvPr id="82959" name="Rectangle 15"/>
            <p:cNvSpPr>
              <a:spLocks noChangeArrowheads="1"/>
            </p:cNvSpPr>
            <p:nvPr/>
          </p:nvSpPr>
          <p:spPr bwMode="auto">
            <a:xfrm>
              <a:off x="4545" y="872"/>
              <a:ext cx="7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x 100</a:t>
              </a:r>
            </a:p>
          </p:txBody>
        </p:sp>
        <p:sp>
          <p:nvSpPr>
            <p:cNvPr id="82960" name="Line 16"/>
            <p:cNvSpPr>
              <a:spLocks noChangeShapeType="1"/>
            </p:cNvSpPr>
            <p:nvPr/>
          </p:nvSpPr>
          <p:spPr bwMode="auto">
            <a:xfrm>
              <a:off x="1993" y="1070"/>
              <a:ext cx="25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2249488" y="3222625"/>
            <a:ext cx="193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207.2 g </a:t>
            </a:r>
            <a:r>
              <a:rPr lang="en-US" sz="2800" b="0">
                <a:solidFill>
                  <a:srgbClr val="A50021"/>
                </a:solidFill>
                <a:cs typeface="Times New Roman" pitchFamily="18" charset="0"/>
              </a:rPr>
              <a:t>Pb</a:t>
            </a:r>
            <a:r>
              <a:rPr lang="en-US" sz="2800" b="0">
                <a:cs typeface="Times New Roman" pitchFamily="18" charset="0"/>
              </a:rPr>
              <a:t> </a:t>
            </a:r>
            <a:endParaRPr lang="en-US" sz="2800" b="0"/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4356100" y="32273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239.2 g </a:t>
            </a:r>
            <a:endParaRPr lang="en-US" sz="2800" b="0"/>
          </a:p>
        </p:txBody>
      </p:sp>
      <p:grpSp>
        <p:nvGrpSpPr>
          <p:cNvPr id="83021" name="Group 77"/>
          <p:cNvGrpSpPr>
            <a:grpSpLocks/>
          </p:cNvGrpSpPr>
          <p:nvPr/>
        </p:nvGrpSpPr>
        <p:grpSpPr bwMode="auto">
          <a:xfrm>
            <a:off x="3957638" y="3209925"/>
            <a:ext cx="685800" cy="519113"/>
            <a:chOff x="2493" y="1779"/>
            <a:chExt cx="432" cy="327"/>
          </a:xfrm>
        </p:grpSpPr>
        <p:sp>
          <p:nvSpPr>
            <p:cNvPr id="82976" name="Rectangle 32"/>
            <p:cNvSpPr>
              <a:spLocks noChangeArrowheads="1"/>
            </p:cNvSpPr>
            <p:nvPr/>
          </p:nvSpPr>
          <p:spPr bwMode="auto">
            <a:xfrm>
              <a:off x="2493" y="177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:</a:t>
              </a:r>
            </a:p>
          </p:txBody>
        </p:sp>
        <p:sp>
          <p:nvSpPr>
            <p:cNvPr id="82977" name="Line 33"/>
            <p:cNvSpPr>
              <a:spLocks noChangeShapeType="1"/>
            </p:cNvSpPr>
            <p:nvPr/>
          </p:nvSpPr>
          <p:spPr bwMode="auto">
            <a:xfrm>
              <a:off x="2649" y="1959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5741988" y="3225800"/>
            <a:ext cx="232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86.6% Pb </a:t>
            </a:r>
            <a:endParaRPr lang="en-US" sz="2800" b="0"/>
          </a:p>
        </p:txBody>
      </p:sp>
      <p:sp>
        <p:nvSpPr>
          <p:cNvPr id="82981" name="Rectangle 37"/>
          <p:cNvSpPr>
            <a:spLocks noChangeArrowheads="1"/>
          </p:cNvSpPr>
          <p:nvPr/>
        </p:nvSpPr>
        <p:spPr bwMode="auto">
          <a:xfrm>
            <a:off x="2444750" y="3746500"/>
            <a:ext cx="169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32.0 g </a:t>
            </a:r>
            <a:r>
              <a:rPr lang="en-US" sz="2800" b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en-US" sz="2800" b="0">
                <a:cs typeface="Times New Roman" pitchFamily="18" charset="0"/>
              </a:rPr>
              <a:t> </a:t>
            </a:r>
            <a:endParaRPr lang="en-US" sz="2800" b="0"/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4351338" y="3751263"/>
            <a:ext cx="1570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239.2 g </a:t>
            </a:r>
            <a:endParaRPr lang="en-US" sz="2800" b="0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5737225" y="3749675"/>
            <a:ext cx="2170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13.4% O </a:t>
            </a:r>
            <a:endParaRPr lang="en-US" sz="2800" b="0"/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6207125" y="4510088"/>
            <a:ext cx="1654175" cy="20907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468563" y="5584825"/>
            <a:ext cx="1566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31.2 g P </a:t>
            </a:r>
            <a:endParaRPr lang="en-US" sz="2800" b="0"/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4346575" y="55895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149.0 g </a:t>
            </a:r>
            <a:endParaRPr lang="en-US" sz="2800" b="0"/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5732463" y="5588000"/>
            <a:ext cx="2130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20.8% P </a:t>
            </a:r>
            <a:endParaRPr lang="en-US" sz="2800" b="0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2478088" y="6108700"/>
            <a:ext cx="1697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64.0 g O </a:t>
            </a:r>
            <a:endParaRPr lang="en-US" sz="2800" b="0"/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4341813" y="6113463"/>
            <a:ext cx="1570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149.0 g </a:t>
            </a:r>
            <a:endParaRPr lang="en-US" sz="2800" b="0"/>
          </a:p>
        </p:txBody>
      </p:sp>
      <p:sp>
        <p:nvSpPr>
          <p:cNvPr id="83008" name="Rectangle 64"/>
          <p:cNvSpPr>
            <a:spLocks noChangeArrowheads="1"/>
          </p:cNvSpPr>
          <p:nvPr/>
        </p:nvSpPr>
        <p:spPr bwMode="auto">
          <a:xfrm>
            <a:off x="5727700" y="6111875"/>
            <a:ext cx="2170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43.0% O </a:t>
            </a:r>
            <a:endParaRPr lang="en-US" sz="2800" b="0"/>
          </a:p>
        </p:txBody>
      </p:sp>
      <p:sp>
        <p:nvSpPr>
          <p:cNvPr id="83009" name="Rectangle 65"/>
          <p:cNvSpPr>
            <a:spLocks noChangeArrowheads="1"/>
          </p:cNvSpPr>
          <p:nvPr/>
        </p:nvSpPr>
        <p:spPr bwMode="auto">
          <a:xfrm>
            <a:off x="2443163" y="4532313"/>
            <a:ext cx="1566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42.0 g N </a:t>
            </a:r>
            <a:endParaRPr lang="en-US" sz="2800" b="0"/>
          </a:p>
        </p:txBody>
      </p:sp>
      <p:sp>
        <p:nvSpPr>
          <p:cNvPr id="83010" name="Rectangle 66"/>
          <p:cNvSpPr>
            <a:spLocks noChangeArrowheads="1"/>
          </p:cNvSpPr>
          <p:nvPr/>
        </p:nvSpPr>
        <p:spPr bwMode="auto">
          <a:xfrm>
            <a:off x="4349750" y="4537075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149.0 g </a:t>
            </a:r>
            <a:endParaRPr lang="en-US" sz="2800" b="0"/>
          </a:p>
        </p:txBody>
      </p:sp>
      <p:sp>
        <p:nvSpPr>
          <p:cNvPr id="83014" name="Rectangle 70"/>
          <p:cNvSpPr>
            <a:spLocks noChangeArrowheads="1"/>
          </p:cNvSpPr>
          <p:nvPr/>
        </p:nvSpPr>
        <p:spPr bwMode="auto">
          <a:xfrm>
            <a:off x="5735638" y="4535488"/>
            <a:ext cx="215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28.2% N </a:t>
            </a:r>
            <a:endParaRPr lang="en-US" sz="2800" b="0"/>
          </a:p>
        </p:txBody>
      </p:sp>
      <p:sp>
        <p:nvSpPr>
          <p:cNvPr id="83015" name="Rectangle 71"/>
          <p:cNvSpPr>
            <a:spLocks noChangeArrowheads="1"/>
          </p:cNvSpPr>
          <p:nvPr/>
        </p:nvSpPr>
        <p:spPr bwMode="auto">
          <a:xfrm>
            <a:off x="2452688" y="5056188"/>
            <a:ext cx="1697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12.0 g H </a:t>
            </a:r>
            <a:endParaRPr lang="en-US" sz="2800" b="0"/>
          </a:p>
        </p:txBody>
      </p:sp>
      <p:sp>
        <p:nvSpPr>
          <p:cNvPr id="83016" name="Rectangle 72"/>
          <p:cNvSpPr>
            <a:spLocks noChangeArrowheads="1"/>
          </p:cNvSpPr>
          <p:nvPr/>
        </p:nvSpPr>
        <p:spPr bwMode="auto">
          <a:xfrm>
            <a:off x="4344988" y="5060950"/>
            <a:ext cx="1570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149.0 g </a:t>
            </a:r>
            <a:endParaRPr lang="en-US" sz="2800" b="0"/>
          </a:p>
        </p:txBody>
      </p:sp>
      <p:sp>
        <p:nvSpPr>
          <p:cNvPr id="83020" name="Rectangle 76"/>
          <p:cNvSpPr>
            <a:spLocks noChangeArrowheads="1"/>
          </p:cNvSpPr>
          <p:nvPr/>
        </p:nvSpPr>
        <p:spPr bwMode="auto">
          <a:xfrm>
            <a:off x="5730875" y="5059363"/>
            <a:ext cx="2051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 8.1% H </a:t>
            </a:r>
            <a:endParaRPr lang="en-US" sz="2800" b="0"/>
          </a:p>
        </p:txBody>
      </p:sp>
      <p:grpSp>
        <p:nvGrpSpPr>
          <p:cNvPr id="83022" name="Group 78"/>
          <p:cNvGrpSpPr>
            <a:grpSpLocks/>
          </p:cNvGrpSpPr>
          <p:nvPr/>
        </p:nvGrpSpPr>
        <p:grpSpPr bwMode="auto">
          <a:xfrm>
            <a:off x="3952875" y="3705225"/>
            <a:ext cx="685800" cy="519113"/>
            <a:chOff x="2493" y="1779"/>
            <a:chExt cx="432" cy="327"/>
          </a:xfrm>
        </p:grpSpPr>
        <p:sp>
          <p:nvSpPr>
            <p:cNvPr id="83023" name="Rectangle 79"/>
            <p:cNvSpPr>
              <a:spLocks noChangeArrowheads="1"/>
            </p:cNvSpPr>
            <p:nvPr/>
          </p:nvSpPr>
          <p:spPr bwMode="auto">
            <a:xfrm>
              <a:off x="2493" y="177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:</a:t>
              </a:r>
            </a:p>
          </p:txBody>
        </p:sp>
        <p:sp>
          <p:nvSpPr>
            <p:cNvPr id="83024" name="Line 80"/>
            <p:cNvSpPr>
              <a:spLocks noChangeShapeType="1"/>
            </p:cNvSpPr>
            <p:nvPr/>
          </p:nvSpPr>
          <p:spPr bwMode="auto">
            <a:xfrm>
              <a:off x="2649" y="1959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025" name="Group 81"/>
          <p:cNvGrpSpPr>
            <a:grpSpLocks/>
          </p:cNvGrpSpPr>
          <p:nvPr/>
        </p:nvGrpSpPr>
        <p:grpSpPr bwMode="auto">
          <a:xfrm>
            <a:off x="3967163" y="4519613"/>
            <a:ext cx="685800" cy="519112"/>
            <a:chOff x="2493" y="1779"/>
            <a:chExt cx="432" cy="327"/>
          </a:xfrm>
        </p:grpSpPr>
        <p:sp>
          <p:nvSpPr>
            <p:cNvPr id="83026" name="Rectangle 82"/>
            <p:cNvSpPr>
              <a:spLocks noChangeArrowheads="1"/>
            </p:cNvSpPr>
            <p:nvPr/>
          </p:nvSpPr>
          <p:spPr bwMode="auto">
            <a:xfrm>
              <a:off x="2493" y="177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:</a:t>
              </a:r>
            </a:p>
          </p:txBody>
        </p:sp>
        <p:sp>
          <p:nvSpPr>
            <p:cNvPr id="83027" name="Line 83"/>
            <p:cNvSpPr>
              <a:spLocks noChangeShapeType="1"/>
            </p:cNvSpPr>
            <p:nvPr/>
          </p:nvSpPr>
          <p:spPr bwMode="auto">
            <a:xfrm>
              <a:off x="2649" y="1959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3962400" y="5014913"/>
            <a:ext cx="685800" cy="519112"/>
            <a:chOff x="2493" y="1779"/>
            <a:chExt cx="432" cy="327"/>
          </a:xfrm>
        </p:grpSpPr>
        <p:sp>
          <p:nvSpPr>
            <p:cNvPr id="83029" name="Rectangle 85"/>
            <p:cNvSpPr>
              <a:spLocks noChangeArrowheads="1"/>
            </p:cNvSpPr>
            <p:nvPr/>
          </p:nvSpPr>
          <p:spPr bwMode="auto">
            <a:xfrm>
              <a:off x="2493" y="177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:</a:t>
              </a:r>
            </a:p>
          </p:txBody>
        </p:sp>
        <p:sp>
          <p:nvSpPr>
            <p:cNvPr id="83030" name="Line 86"/>
            <p:cNvSpPr>
              <a:spLocks noChangeShapeType="1"/>
            </p:cNvSpPr>
            <p:nvPr/>
          </p:nvSpPr>
          <p:spPr bwMode="auto">
            <a:xfrm>
              <a:off x="2649" y="1959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031" name="Group 87"/>
          <p:cNvGrpSpPr>
            <a:grpSpLocks/>
          </p:cNvGrpSpPr>
          <p:nvPr/>
        </p:nvGrpSpPr>
        <p:grpSpPr bwMode="auto">
          <a:xfrm>
            <a:off x="3967163" y="5562600"/>
            <a:ext cx="685800" cy="519113"/>
            <a:chOff x="2493" y="1779"/>
            <a:chExt cx="432" cy="327"/>
          </a:xfrm>
        </p:grpSpPr>
        <p:sp>
          <p:nvSpPr>
            <p:cNvPr id="83032" name="Rectangle 88"/>
            <p:cNvSpPr>
              <a:spLocks noChangeArrowheads="1"/>
            </p:cNvSpPr>
            <p:nvPr/>
          </p:nvSpPr>
          <p:spPr bwMode="auto">
            <a:xfrm>
              <a:off x="2493" y="177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:</a:t>
              </a:r>
            </a:p>
          </p:txBody>
        </p:sp>
        <p:sp>
          <p:nvSpPr>
            <p:cNvPr id="83033" name="Line 89"/>
            <p:cNvSpPr>
              <a:spLocks noChangeShapeType="1"/>
            </p:cNvSpPr>
            <p:nvPr/>
          </p:nvSpPr>
          <p:spPr bwMode="auto">
            <a:xfrm>
              <a:off x="2649" y="1959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034" name="Group 90"/>
          <p:cNvGrpSpPr>
            <a:grpSpLocks/>
          </p:cNvGrpSpPr>
          <p:nvPr/>
        </p:nvGrpSpPr>
        <p:grpSpPr bwMode="auto">
          <a:xfrm>
            <a:off x="3962400" y="6057900"/>
            <a:ext cx="685800" cy="519113"/>
            <a:chOff x="2493" y="1779"/>
            <a:chExt cx="432" cy="327"/>
          </a:xfrm>
        </p:grpSpPr>
        <p:sp>
          <p:nvSpPr>
            <p:cNvPr id="83035" name="Rectangle 91"/>
            <p:cNvSpPr>
              <a:spLocks noChangeArrowheads="1"/>
            </p:cNvSpPr>
            <p:nvPr/>
          </p:nvSpPr>
          <p:spPr bwMode="auto">
            <a:xfrm>
              <a:off x="2493" y="177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:</a:t>
              </a:r>
            </a:p>
          </p:txBody>
        </p:sp>
        <p:sp>
          <p:nvSpPr>
            <p:cNvPr id="83036" name="Line 92"/>
            <p:cNvSpPr>
              <a:spLocks noChangeShapeType="1"/>
            </p:cNvSpPr>
            <p:nvPr/>
          </p:nvSpPr>
          <p:spPr bwMode="auto">
            <a:xfrm>
              <a:off x="2649" y="1959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37" name="Rectangle 93"/>
          <p:cNvSpPr>
            <a:spLocks noChangeArrowheads="1"/>
          </p:cNvSpPr>
          <p:nvPr/>
        </p:nvSpPr>
        <p:spPr bwMode="auto">
          <a:xfrm>
            <a:off x="4313238" y="2500313"/>
            <a:ext cx="315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(see calcs above)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3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3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8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8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8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8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3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3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8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3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3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8" grpId="0" animBg="1"/>
      <p:bldP spid="82961" grpId="0" animBg="1"/>
      <p:bldP spid="82953" grpId="0"/>
      <p:bldP spid="82954" grpId="0"/>
      <p:bldP spid="82955" grpId="0"/>
      <p:bldP spid="82967" grpId="0"/>
      <p:bldP spid="82968" grpId="0"/>
      <p:bldP spid="82979" grpId="0"/>
      <p:bldP spid="82981" grpId="0"/>
      <p:bldP spid="82982" grpId="0"/>
      <p:bldP spid="82987" grpId="0"/>
      <p:bldP spid="82989" grpId="0" animBg="1"/>
      <p:bldP spid="82995" grpId="0"/>
      <p:bldP spid="83000" grpId="0"/>
      <p:bldP spid="83002" grpId="0"/>
      <p:bldP spid="83003" grpId="0"/>
      <p:bldP spid="83008" grpId="0"/>
      <p:bldP spid="83009" grpId="0"/>
      <p:bldP spid="83010" grpId="0"/>
      <p:bldP spid="83014" grpId="0"/>
      <p:bldP spid="83015" grpId="0"/>
      <p:bldP spid="83016" grpId="0"/>
      <p:bldP spid="83020" grpId="0"/>
      <p:bldP spid="830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3186113" y="5734050"/>
            <a:ext cx="133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963863" y="762000"/>
            <a:ext cx="2205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zinc acetate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439988" y="1608138"/>
            <a:ext cx="97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chemeClr val="bg2"/>
                </a:solidFill>
              </a:rPr>
              <a:t>Zn</a:t>
            </a:r>
            <a:r>
              <a:rPr lang="en-US" sz="2800" b="0" baseline="30000">
                <a:solidFill>
                  <a:schemeClr val="bg2"/>
                </a:solidFill>
              </a:rPr>
              <a:t>2+</a:t>
            </a:r>
            <a:r>
              <a:rPr lang="en-US" sz="2800" b="0"/>
              <a:t> 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3556000" y="1608138"/>
            <a:ext cx="1912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CH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 b="0">
                <a:solidFill>
                  <a:srgbClr val="009900"/>
                </a:solidFill>
              </a:rPr>
              <a:t>COO</a:t>
            </a:r>
            <a:r>
              <a:rPr lang="en-US" sz="2800" b="0" baseline="30000">
                <a:solidFill>
                  <a:srgbClr val="009900"/>
                </a:solidFill>
              </a:rPr>
              <a:t>1–</a:t>
            </a:r>
            <a:endParaRPr lang="en-US" sz="2800" b="0">
              <a:solidFill>
                <a:srgbClr val="009900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698750" y="2181225"/>
            <a:ext cx="260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Zn</a:t>
            </a:r>
            <a:r>
              <a:rPr lang="en-US" sz="2800"/>
              <a:t>(</a:t>
            </a:r>
            <a:r>
              <a:rPr lang="en-US" sz="2800">
                <a:solidFill>
                  <a:srgbClr val="009900"/>
                </a:solidFill>
              </a:rPr>
              <a:t>CH</a:t>
            </a:r>
            <a:r>
              <a:rPr lang="en-US" sz="2800" baseline="-25000">
                <a:solidFill>
                  <a:srgbClr val="009900"/>
                </a:solidFill>
              </a:rPr>
              <a:t>3</a:t>
            </a:r>
            <a:r>
              <a:rPr lang="en-US" sz="2800">
                <a:solidFill>
                  <a:srgbClr val="009900"/>
                </a:solidFill>
              </a:rPr>
              <a:t>COO</a:t>
            </a:r>
            <a:r>
              <a:rPr lang="en-US" sz="2800"/>
              <a:t>)</a:t>
            </a:r>
            <a:r>
              <a:rPr lang="en-US" sz="2800" baseline="-25000"/>
              <a:t>2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6921500" y="3367088"/>
            <a:ext cx="1790700" cy="22939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5105400" y="43434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183.4 g </a:t>
            </a:r>
            <a:endParaRPr lang="en-US" sz="2800" b="0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6446838" y="4559300"/>
            <a:ext cx="205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 3.3% H </a:t>
            </a:r>
            <a:endParaRPr lang="en-US" sz="2800" b="0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6442075" y="5154613"/>
            <a:ext cx="2170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34.9% O </a:t>
            </a:r>
            <a:endParaRPr lang="en-US" sz="2800" b="0"/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6450013" y="3392488"/>
            <a:ext cx="2309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35.7% Zn </a:t>
            </a:r>
            <a:endParaRPr lang="en-US" sz="2800" b="0"/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6445250" y="3987800"/>
            <a:ext cx="2151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=  26.2% C </a:t>
            </a:r>
            <a:endParaRPr lang="en-US" sz="2800" b="0"/>
          </a:p>
        </p:txBody>
      </p:sp>
      <p:grpSp>
        <p:nvGrpSpPr>
          <p:cNvPr id="83998" name="Group 30"/>
          <p:cNvGrpSpPr>
            <a:grpSpLocks/>
          </p:cNvGrpSpPr>
          <p:nvPr/>
        </p:nvGrpSpPr>
        <p:grpSpPr bwMode="auto">
          <a:xfrm>
            <a:off x="4725988" y="4316413"/>
            <a:ext cx="685800" cy="519112"/>
            <a:chOff x="2493" y="1779"/>
            <a:chExt cx="432" cy="327"/>
          </a:xfrm>
        </p:grpSpPr>
        <p:sp>
          <p:nvSpPr>
            <p:cNvPr id="83999" name="Rectangle 31"/>
            <p:cNvSpPr>
              <a:spLocks noChangeArrowheads="1"/>
            </p:cNvSpPr>
            <p:nvPr/>
          </p:nvSpPr>
          <p:spPr bwMode="auto">
            <a:xfrm>
              <a:off x="2493" y="177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:</a:t>
              </a:r>
            </a:p>
          </p:txBody>
        </p:sp>
        <p:sp>
          <p:nvSpPr>
            <p:cNvPr id="84000" name="Line 32"/>
            <p:cNvSpPr>
              <a:spLocks noChangeShapeType="1"/>
            </p:cNvSpPr>
            <p:nvPr/>
          </p:nvSpPr>
          <p:spPr bwMode="auto">
            <a:xfrm>
              <a:off x="2649" y="1959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4" name="Rectangle 36"/>
          <p:cNvSpPr>
            <a:spLocks noChangeArrowheads="1"/>
          </p:cNvSpPr>
          <p:nvPr/>
        </p:nvSpPr>
        <p:spPr bwMode="auto">
          <a:xfrm>
            <a:off x="530225" y="3981450"/>
            <a:ext cx="801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/>
              <a:t>C: </a:t>
            </a:r>
            <a:endParaRPr lang="en-US" sz="2800"/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1187450" y="3983038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4</a:t>
            </a:r>
            <a:r>
              <a:rPr lang="en-US" sz="2800"/>
              <a:t> </a:t>
            </a:r>
          </a:p>
        </p:txBody>
      </p:sp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1547813" y="3979863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(12.0 g)</a:t>
            </a:r>
            <a:r>
              <a:rPr lang="en-US" sz="2800"/>
              <a:t> </a:t>
            </a:r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2962275" y="39846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48.0 g</a:t>
            </a:r>
            <a:r>
              <a:rPr lang="en-US" sz="2800"/>
              <a:t> </a:t>
            </a:r>
          </a:p>
        </p:txBody>
      </p:sp>
      <p:sp>
        <p:nvSpPr>
          <p:cNvPr id="84008" name="Rectangle 40"/>
          <p:cNvSpPr>
            <a:spLocks noChangeArrowheads="1"/>
          </p:cNvSpPr>
          <p:nvPr/>
        </p:nvSpPr>
        <p:spPr bwMode="auto">
          <a:xfrm>
            <a:off x="517525" y="3386138"/>
            <a:ext cx="796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chemeClr val="bg2"/>
                </a:solidFill>
              </a:rPr>
              <a:t>Zn</a:t>
            </a:r>
            <a:r>
              <a:rPr lang="en-US" sz="2800" b="0"/>
              <a:t>:</a:t>
            </a:r>
            <a:r>
              <a:rPr lang="en-US" sz="2800"/>
              <a:t> </a:t>
            </a: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1176338" y="3387725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</a:t>
            </a:r>
            <a:r>
              <a:rPr lang="en-US" sz="2800"/>
              <a:t> </a:t>
            </a:r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1554163" y="33877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(65.4 g)</a:t>
            </a:r>
            <a:r>
              <a:rPr lang="en-US" sz="2800"/>
              <a:t> </a:t>
            </a:r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2963863" y="3386138"/>
            <a:ext cx="1677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65.4 g</a:t>
            </a:r>
            <a:r>
              <a:rPr lang="en-US" sz="2800"/>
              <a:t> </a:t>
            </a:r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514350" y="4564063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H:</a:t>
            </a:r>
            <a:r>
              <a:rPr lang="en-US" sz="2800"/>
              <a:t> </a:t>
            </a:r>
          </a:p>
        </p:txBody>
      </p:sp>
      <p:sp>
        <p:nvSpPr>
          <p:cNvPr id="84013" name="Rectangle 45"/>
          <p:cNvSpPr>
            <a:spLocks noChangeArrowheads="1"/>
          </p:cNvSpPr>
          <p:nvPr/>
        </p:nvSpPr>
        <p:spPr bwMode="auto">
          <a:xfrm>
            <a:off x="1173163" y="4565650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6 </a:t>
            </a:r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1622425" y="4565650"/>
            <a:ext cx="1312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(1.0 g)</a:t>
            </a:r>
            <a:r>
              <a:rPr lang="en-US" sz="2800"/>
              <a:t> </a:t>
            </a:r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2960688" y="4564063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  6.0 g</a:t>
            </a:r>
            <a:r>
              <a:rPr lang="en-US" sz="2800"/>
              <a:t> </a:t>
            </a:r>
          </a:p>
        </p:txBody>
      </p:sp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509588" y="5159375"/>
            <a:ext cx="65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O:</a:t>
            </a:r>
            <a:r>
              <a:rPr lang="en-US" sz="2800"/>
              <a:t> </a:t>
            </a:r>
          </a:p>
        </p:txBody>
      </p:sp>
      <p:sp>
        <p:nvSpPr>
          <p:cNvPr id="84017" name="Rectangle 49"/>
          <p:cNvSpPr>
            <a:spLocks noChangeArrowheads="1"/>
          </p:cNvSpPr>
          <p:nvPr/>
        </p:nvSpPr>
        <p:spPr bwMode="auto">
          <a:xfrm>
            <a:off x="1168400" y="5160963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4 </a:t>
            </a:r>
          </a:p>
        </p:txBody>
      </p:sp>
      <p:sp>
        <p:nvSpPr>
          <p:cNvPr id="84018" name="Rectangle 50"/>
          <p:cNvSpPr>
            <a:spLocks noChangeArrowheads="1"/>
          </p:cNvSpPr>
          <p:nvPr/>
        </p:nvSpPr>
        <p:spPr bwMode="auto">
          <a:xfrm>
            <a:off x="1474788" y="5160963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(16.0 g)</a:t>
            </a:r>
            <a:r>
              <a:rPr lang="en-US" sz="2800"/>
              <a:t> </a:t>
            </a:r>
          </a:p>
        </p:txBody>
      </p:sp>
      <p:sp>
        <p:nvSpPr>
          <p:cNvPr id="84019" name="Rectangle 51"/>
          <p:cNvSpPr>
            <a:spLocks noChangeArrowheads="1"/>
          </p:cNvSpPr>
          <p:nvPr/>
        </p:nvSpPr>
        <p:spPr bwMode="auto">
          <a:xfrm>
            <a:off x="2955925" y="515937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64.0 g</a:t>
            </a:r>
            <a:r>
              <a:rPr lang="en-US" sz="2800"/>
              <a:t> </a:t>
            </a:r>
          </a:p>
        </p:txBody>
      </p:sp>
      <p:sp>
        <p:nvSpPr>
          <p:cNvPr id="84020" name="Rectangle 52"/>
          <p:cNvSpPr>
            <a:spLocks noChangeArrowheads="1"/>
          </p:cNvSpPr>
          <p:nvPr/>
        </p:nvSpPr>
        <p:spPr bwMode="auto">
          <a:xfrm>
            <a:off x="3136900" y="579755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183.4 g</a:t>
            </a:r>
            <a:r>
              <a:rPr lang="en-US" sz="2800"/>
              <a:t> </a:t>
            </a:r>
          </a:p>
        </p:txBody>
      </p:sp>
      <p:sp>
        <p:nvSpPr>
          <p:cNvPr id="84022" name="AutoShape 54"/>
          <p:cNvSpPr>
            <a:spLocks/>
          </p:cNvSpPr>
          <p:nvPr/>
        </p:nvSpPr>
        <p:spPr bwMode="auto">
          <a:xfrm>
            <a:off x="4567238" y="3486150"/>
            <a:ext cx="330200" cy="2217738"/>
          </a:xfrm>
          <a:prstGeom prst="rightBrace">
            <a:avLst>
              <a:gd name="adj1" fmla="val 5597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025" name="Group 57"/>
          <p:cNvGrpSpPr>
            <a:grpSpLocks/>
          </p:cNvGrpSpPr>
          <p:nvPr/>
        </p:nvGrpSpPr>
        <p:grpSpPr bwMode="auto">
          <a:xfrm>
            <a:off x="4532313" y="4833938"/>
            <a:ext cx="1189037" cy="1262062"/>
            <a:chOff x="2981" y="3045"/>
            <a:chExt cx="749" cy="795"/>
          </a:xfrm>
        </p:grpSpPr>
        <p:sp>
          <p:nvSpPr>
            <p:cNvPr id="84023" name="Line 55"/>
            <p:cNvSpPr>
              <a:spLocks noChangeShapeType="1"/>
            </p:cNvSpPr>
            <p:nvPr/>
          </p:nvSpPr>
          <p:spPr bwMode="auto">
            <a:xfrm flipV="1">
              <a:off x="3730" y="3045"/>
              <a:ext cx="0" cy="7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4" name="Line 56"/>
            <p:cNvSpPr>
              <a:spLocks noChangeShapeType="1"/>
            </p:cNvSpPr>
            <p:nvPr/>
          </p:nvSpPr>
          <p:spPr bwMode="auto">
            <a:xfrm flipH="1">
              <a:off x="2981" y="3834"/>
              <a:ext cx="746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4027" name="Picture 59" descr="p5868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338" y="766763"/>
            <a:ext cx="1898650" cy="189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5" grpId="0"/>
      <p:bldP spid="83976" grpId="0"/>
      <p:bldP spid="83978" grpId="0"/>
      <p:bldP spid="83979" grpId="0" animBg="1"/>
      <p:bldP spid="83981" grpId="0"/>
      <p:bldP spid="83982" grpId="0"/>
      <p:bldP spid="83985" grpId="0"/>
      <p:bldP spid="83988" grpId="0"/>
      <p:bldP spid="83991" grpId="0"/>
      <p:bldP spid="84004" grpId="0"/>
      <p:bldP spid="84005" grpId="0"/>
      <p:bldP spid="84006" grpId="0"/>
      <p:bldP spid="84007" grpId="0"/>
      <p:bldP spid="84008" grpId="0"/>
      <p:bldP spid="84009" grpId="0"/>
      <p:bldP spid="84010" grpId="0"/>
      <p:bldP spid="84011" grpId="0"/>
      <p:bldP spid="84012" grpId="0"/>
      <p:bldP spid="84013" grpId="0"/>
      <p:bldP spid="84014" grpId="0"/>
      <p:bldP spid="84015" grpId="0"/>
      <p:bldP spid="84016" grpId="0"/>
      <p:bldP spid="84017" grpId="0"/>
      <p:bldP spid="84018" grpId="0"/>
      <p:bldP spid="84019" grpId="0"/>
      <p:bldP spid="84020" grpId="0"/>
      <p:bldP spid="840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Empirical Formula Steps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Percent to grams </a:t>
            </a:r>
            <a:r>
              <a:rPr lang="en-US" dirty="0" smtClean="0"/>
              <a:t>(assume you have 100 g of your sample so your present is now a equal to grams)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Grams to mole </a:t>
            </a:r>
            <a:r>
              <a:rPr lang="en-US" dirty="0" smtClean="0"/>
              <a:t>(divide by mass of the element)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Divide by smallest </a:t>
            </a:r>
            <a:r>
              <a:rPr lang="en-US" dirty="0" smtClean="0"/>
              <a:t>(divide by smallest mole)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Multiply until whole. </a:t>
            </a:r>
            <a:r>
              <a:rPr lang="en-US" dirty="0" smtClean="0"/>
              <a:t>(if you don’t have a whole number multiply to make a whole number.)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4425950" y="5965825"/>
            <a:ext cx="989013" cy="6238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518150" y="846138"/>
            <a:ext cx="3370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chemeClr val="bg2"/>
                </a:solidFill>
              </a:rPr>
              <a:t>“What’s your flavor</a:t>
            </a:r>
          </a:p>
          <a:p>
            <a:pPr algn="ctr"/>
            <a:r>
              <a:rPr lang="en-US" sz="2800" b="0">
                <a:solidFill>
                  <a:schemeClr val="bg2"/>
                </a:solidFill>
              </a:rPr>
              <a:t>of ice cream?”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98438" y="209550"/>
            <a:ext cx="8659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b="0" u="sng">
                <a:solidFill>
                  <a:srgbClr val="FF0000"/>
                </a:solidFill>
              </a:rPr>
              <a:t>Finding an Empirical Formula from Experimental Data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65113" y="804863"/>
            <a:ext cx="5268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1. Find # of g of each element.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84163" y="1312863"/>
            <a:ext cx="4437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2. Convert each g to mol.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87338" y="1835150"/>
            <a:ext cx="8494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3. Divide each “# of mol” by the smallest “# of mol.”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88925" y="2328863"/>
            <a:ext cx="4733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4. Use ratio to find formula.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469900" y="2870200"/>
            <a:ext cx="8062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 compound is 45.5% yttrium and 54.5% chlorine.</a:t>
            </a:r>
          </a:p>
          <a:p>
            <a:r>
              <a:rPr lang="en-US" sz="2800" b="0">
                <a:solidFill>
                  <a:srgbClr val="FF0000"/>
                </a:solidFill>
              </a:rPr>
              <a:t>Find its empirical formula.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4481513" y="602932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YCl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graphicFrame>
        <p:nvGraphicFramePr>
          <p:cNvPr id="85008" name="Object 16"/>
          <p:cNvGraphicFramePr>
            <a:graphicFrameLocks noChangeAspect="1"/>
          </p:cNvGraphicFramePr>
          <p:nvPr/>
        </p:nvGraphicFramePr>
        <p:xfrm>
          <a:off x="658813" y="4197350"/>
          <a:ext cx="133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1" name="Equation" r:id="rId3" imgW="1333440" imgH="406080" progId="Equation.3">
                  <p:embed/>
                </p:oleObj>
              </mc:Choice>
              <mc:Fallback>
                <p:oleObj name="Equation" r:id="rId3" imgW="1333440" imgH="4060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197350"/>
                        <a:ext cx="1333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2105025" y="3895725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2" name="Equation" r:id="rId5" imgW="1676160" imgH="965160" progId="Equation.3">
                  <p:embed/>
                </p:oleObj>
              </mc:Choice>
              <mc:Fallback>
                <p:oleObj name="Equation" r:id="rId5" imgW="1676160" imgH="96516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3895725"/>
                        <a:ext cx="1676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3" name="Object 21"/>
          <p:cNvGraphicFramePr>
            <a:graphicFrameLocks noChangeAspect="1"/>
          </p:cNvGraphicFramePr>
          <p:nvPr/>
        </p:nvGraphicFramePr>
        <p:xfrm>
          <a:off x="3889375" y="4200525"/>
          <a:ext cx="21732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3" name="Equation" r:id="rId7" imgW="2171520" imgH="330120" progId="Equation.3">
                  <p:embed/>
                </p:oleObj>
              </mc:Choice>
              <mc:Fallback>
                <p:oleObj name="Equation" r:id="rId7" imgW="2171520" imgH="33012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4200525"/>
                        <a:ext cx="21732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4" name="Object 22"/>
          <p:cNvGraphicFramePr>
            <a:graphicFrameLocks noChangeAspect="1"/>
          </p:cNvGraphicFramePr>
          <p:nvPr/>
        </p:nvGraphicFramePr>
        <p:xfrm>
          <a:off x="6208713" y="419258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Equation" r:id="rId9" imgW="1295280" imgH="330120" progId="Equation.3">
                  <p:embed/>
                </p:oleObj>
              </mc:Choice>
              <mc:Fallback>
                <p:oleObj name="Equation" r:id="rId9" imgW="1295280" imgH="33012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13" y="419258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5" name="Object 23"/>
          <p:cNvGraphicFramePr>
            <a:graphicFrameLocks noChangeAspect="1"/>
          </p:cNvGraphicFramePr>
          <p:nvPr/>
        </p:nvGraphicFramePr>
        <p:xfrm>
          <a:off x="7669213" y="4178300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4178300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627063" y="5365750"/>
          <a:ext cx="1384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Equation" r:id="rId13" imgW="1384200" imgH="406080" progId="Equation.3">
                  <p:embed/>
                </p:oleObj>
              </mc:Choice>
              <mc:Fallback>
                <p:oleObj name="Equation" r:id="rId13" imgW="1384200" imgH="40608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5365750"/>
                        <a:ext cx="13843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7" name="Object 25"/>
          <p:cNvGraphicFramePr>
            <a:graphicFrameLocks noChangeAspect="1"/>
          </p:cNvGraphicFramePr>
          <p:nvPr/>
        </p:nvGraphicFramePr>
        <p:xfrm>
          <a:off x="2095500" y="5064125"/>
          <a:ext cx="1739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Equation" r:id="rId15" imgW="1739880" imgH="965160" progId="Equation.3">
                  <p:embed/>
                </p:oleObj>
              </mc:Choice>
              <mc:Fallback>
                <p:oleObj name="Equation" r:id="rId15" imgW="1739880" imgH="96516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064125"/>
                        <a:ext cx="17399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8" name="Object 26"/>
          <p:cNvGraphicFramePr>
            <a:graphicFrameLocks noChangeAspect="1"/>
          </p:cNvGraphicFramePr>
          <p:nvPr/>
        </p:nvGraphicFramePr>
        <p:xfrm>
          <a:off x="3892550" y="5368925"/>
          <a:ext cx="22113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8" name="Equation" r:id="rId17" imgW="2209680" imgH="330120" progId="Equation.3">
                  <p:embed/>
                </p:oleObj>
              </mc:Choice>
              <mc:Fallback>
                <p:oleObj name="Equation" r:id="rId17" imgW="2209680" imgH="33012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5368925"/>
                        <a:ext cx="22113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6230938" y="536098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Equation" r:id="rId19" imgW="1295280" imgH="330120" progId="Equation.3">
                  <p:embed/>
                </p:oleObj>
              </mc:Choice>
              <mc:Fallback>
                <p:oleObj name="Equation" r:id="rId19" imgW="1295280" imgH="33012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536098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0" name="Object 28"/>
          <p:cNvGraphicFramePr>
            <a:graphicFrameLocks noChangeAspect="1"/>
          </p:cNvGraphicFramePr>
          <p:nvPr/>
        </p:nvGraphicFramePr>
        <p:xfrm>
          <a:off x="7653338" y="5346700"/>
          <a:ext cx="7524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0" name="Equation" r:id="rId20" imgW="749160" imgH="330120" progId="Equation.3">
                  <p:embed/>
                </p:oleObj>
              </mc:Choice>
              <mc:Fallback>
                <p:oleObj name="Equation" r:id="rId20" imgW="749160" imgH="33012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5346700"/>
                        <a:ext cx="7524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1" name="Line 29"/>
          <p:cNvSpPr>
            <a:spLocks noChangeShapeType="1"/>
          </p:cNvSpPr>
          <p:nvPr/>
        </p:nvSpPr>
        <p:spPr bwMode="auto">
          <a:xfrm flipV="1">
            <a:off x="1508125" y="4194175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V="1">
            <a:off x="3121025" y="447040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 flipV="1">
            <a:off x="1508125" y="537051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 flipV="1">
            <a:off x="3162300" y="564515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 animBg="1"/>
      <p:bldP spid="84995" grpId="0"/>
      <p:bldP spid="84999" grpId="0"/>
      <p:bldP spid="85000" grpId="0"/>
      <p:bldP spid="85001" grpId="0"/>
      <p:bldP spid="85002" grpId="0"/>
      <p:bldP spid="85003" grpId="0"/>
      <p:bldP spid="85006" grpId="0"/>
      <p:bldP spid="85021" grpId="0" animBg="1"/>
      <p:bldP spid="85022" grpId="0" animBg="1"/>
      <p:bldP spid="85023" grpId="0" animBg="1"/>
      <p:bldP spid="850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132388" y="5564188"/>
            <a:ext cx="1260475" cy="5794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1239838" y="874713"/>
            <a:ext cx="42846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 ruthenium/sulfur compound is 67.7% Ru.</a:t>
            </a:r>
          </a:p>
          <a:p>
            <a:r>
              <a:rPr lang="en-US" sz="2800" b="0">
                <a:solidFill>
                  <a:srgbClr val="FF0000"/>
                </a:solidFill>
              </a:rPr>
              <a:t>Find its empirical formula.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2840038" y="5570538"/>
            <a:ext cx="1311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RuS</a:t>
            </a:r>
            <a:r>
              <a:rPr lang="en-US" sz="2800" b="0" baseline="-25000"/>
              <a:t>1.5</a:t>
            </a:r>
            <a:r>
              <a:rPr lang="en-US" sz="2800"/>
              <a:t> 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186363" y="5575300"/>
            <a:ext cx="124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Ru</a:t>
            </a:r>
            <a:r>
              <a:rPr lang="en-US" sz="2800" b="0" baseline="-25000"/>
              <a:t>2</a:t>
            </a:r>
            <a:r>
              <a:rPr lang="en-US" sz="2800" b="0"/>
              <a:t>S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4114800" y="5810250"/>
            <a:ext cx="8858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6032" name="Object 16"/>
          <p:cNvGraphicFramePr>
            <a:graphicFrameLocks noChangeAspect="1"/>
          </p:cNvGraphicFramePr>
          <p:nvPr/>
        </p:nvGraphicFramePr>
        <p:xfrm>
          <a:off x="388938" y="3352800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name="Equation" r:id="rId3" imgW="1498320" imgH="406080" progId="Equation.3">
                  <p:embed/>
                </p:oleObj>
              </mc:Choice>
              <mc:Fallback>
                <p:oleObj name="Equation" r:id="rId3" imgW="1498320" imgH="4060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352800"/>
                        <a:ext cx="149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3" name="Object 17"/>
          <p:cNvGraphicFramePr>
            <a:graphicFrameLocks noChangeAspect="1"/>
          </p:cNvGraphicFramePr>
          <p:nvPr/>
        </p:nvGraphicFramePr>
        <p:xfrm>
          <a:off x="1893888" y="3051175"/>
          <a:ext cx="198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name="Equation" r:id="rId5" imgW="1981080" imgH="965160" progId="Equation.3">
                  <p:embed/>
                </p:oleObj>
              </mc:Choice>
              <mc:Fallback>
                <p:oleObj name="Equation" r:id="rId5" imgW="1981080" imgH="9651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3051175"/>
                        <a:ext cx="1981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4" name="Object 18"/>
          <p:cNvGraphicFramePr>
            <a:graphicFrameLocks noChangeAspect="1"/>
          </p:cNvGraphicFramePr>
          <p:nvPr/>
        </p:nvGraphicFramePr>
        <p:xfrm>
          <a:off x="3913188" y="3355975"/>
          <a:ext cx="23510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6" name="Equation" r:id="rId7" imgW="2349360" imgH="330120" progId="Equation.3">
                  <p:embed/>
                </p:oleObj>
              </mc:Choice>
              <mc:Fallback>
                <p:oleObj name="Equation" r:id="rId7" imgW="2349360" imgH="33012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3355975"/>
                        <a:ext cx="23510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5" name="Object 19"/>
          <p:cNvGraphicFramePr>
            <a:graphicFrameLocks noChangeAspect="1"/>
          </p:cNvGraphicFramePr>
          <p:nvPr/>
        </p:nvGraphicFramePr>
        <p:xfrm>
          <a:off x="6450013" y="334803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name="Equation" r:id="rId9" imgW="1295280" imgH="330120" progId="Equation.3">
                  <p:embed/>
                </p:oleObj>
              </mc:Choice>
              <mc:Fallback>
                <p:oleObj name="Equation" r:id="rId9" imgW="1295280" imgH="33012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334803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6" name="Object 20"/>
          <p:cNvGraphicFramePr>
            <a:graphicFrameLocks noChangeAspect="1"/>
          </p:cNvGraphicFramePr>
          <p:nvPr/>
        </p:nvGraphicFramePr>
        <p:xfrm>
          <a:off x="7910513" y="3333750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8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3333750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7" name="Line 21"/>
          <p:cNvSpPr>
            <a:spLocks noChangeShapeType="1"/>
          </p:cNvSpPr>
          <p:nvPr/>
        </p:nvSpPr>
        <p:spPr bwMode="auto">
          <a:xfrm flipV="1">
            <a:off x="1335088" y="334962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flipV="1">
            <a:off x="3062288" y="3625850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6039" name="Object 23"/>
          <p:cNvGraphicFramePr>
            <a:graphicFrameLocks noChangeAspect="1"/>
          </p:cNvGraphicFramePr>
          <p:nvPr/>
        </p:nvGraphicFramePr>
        <p:xfrm>
          <a:off x="644525" y="4508500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9" name="Equation" r:id="rId13" imgW="1295280" imgH="406080" progId="Equation.3">
                  <p:embed/>
                </p:oleObj>
              </mc:Choice>
              <mc:Fallback>
                <p:oleObj name="Equation" r:id="rId13" imgW="1295280" imgH="4060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508500"/>
                        <a:ext cx="1295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0" name="Object 24"/>
          <p:cNvGraphicFramePr>
            <a:graphicFrameLocks noChangeAspect="1"/>
          </p:cNvGraphicFramePr>
          <p:nvPr/>
        </p:nvGraphicFramePr>
        <p:xfrm>
          <a:off x="2138363" y="4206875"/>
          <a:ext cx="1600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0" name="Equation" r:id="rId15" imgW="1600200" imgH="965160" progId="Equation.3">
                  <p:embed/>
                </p:oleObj>
              </mc:Choice>
              <mc:Fallback>
                <p:oleObj name="Equation" r:id="rId15" imgW="1600200" imgH="96516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4206875"/>
                        <a:ext cx="1600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1" name="Object 25"/>
          <p:cNvGraphicFramePr>
            <a:graphicFrameLocks noChangeAspect="1"/>
          </p:cNvGraphicFramePr>
          <p:nvPr/>
        </p:nvGraphicFramePr>
        <p:xfrm>
          <a:off x="3910013" y="4511675"/>
          <a:ext cx="2122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1" name="Equation" r:id="rId17" imgW="2120760" imgH="330120" progId="Equation.3">
                  <p:embed/>
                </p:oleObj>
              </mc:Choice>
              <mc:Fallback>
                <p:oleObj name="Equation" r:id="rId17" imgW="2120760" imgH="33012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511675"/>
                        <a:ext cx="21224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2" name="Object 26"/>
          <p:cNvGraphicFramePr>
            <a:graphicFrameLocks noChangeAspect="1"/>
          </p:cNvGraphicFramePr>
          <p:nvPr/>
        </p:nvGraphicFramePr>
        <p:xfrm>
          <a:off x="6203950" y="450373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Equation" r:id="rId19" imgW="1295280" imgH="330120" progId="Equation.3">
                  <p:embed/>
                </p:oleObj>
              </mc:Choice>
              <mc:Fallback>
                <p:oleObj name="Equation" r:id="rId19" imgW="1295280" imgH="33012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450373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3" name="Object 27"/>
          <p:cNvGraphicFramePr>
            <a:graphicFrameLocks noChangeAspect="1"/>
          </p:cNvGraphicFramePr>
          <p:nvPr/>
        </p:nvGraphicFramePr>
        <p:xfrm>
          <a:off x="7672388" y="4489450"/>
          <a:ext cx="10318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3" name="Equation" r:id="rId21" imgW="1028520" imgH="330120" progId="Equation.3">
                  <p:embed/>
                </p:oleObj>
              </mc:Choice>
              <mc:Fallback>
                <p:oleObj name="Equation" r:id="rId21" imgW="1028520" imgH="33012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4489450"/>
                        <a:ext cx="10318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4" name="Line 28"/>
          <p:cNvSpPr>
            <a:spLocks noChangeShapeType="1"/>
          </p:cNvSpPr>
          <p:nvPr/>
        </p:nvSpPr>
        <p:spPr bwMode="auto">
          <a:xfrm flipV="1">
            <a:off x="1481138" y="451326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 flipV="1">
            <a:off x="3135313" y="4787900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6050" name="Picture 34" descr="j0363734[1]"/>
          <p:cNvPicPr>
            <a:picLocks noChangeAspect="1" noChangeArrowheads="1"/>
          </p:cNvPicPr>
          <p:nvPr/>
        </p:nvPicPr>
        <p:blipFill>
          <a:blip r:embed="rId23" cstate="print">
            <a:grayscl/>
          </a:blip>
          <a:srcRect/>
          <a:stretch>
            <a:fillRect/>
          </a:stretch>
        </p:blipFill>
        <p:spPr bwMode="auto">
          <a:xfrm>
            <a:off x="5783263" y="806450"/>
            <a:ext cx="1958975" cy="195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animBg="1"/>
      <p:bldP spid="86024" grpId="0"/>
      <p:bldP spid="86025" grpId="0"/>
      <p:bldP spid="86027" grpId="0" animBg="1"/>
      <p:bldP spid="86037" grpId="0" animBg="1"/>
      <p:bldP spid="86038" grpId="0" animBg="1"/>
      <p:bldP spid="86044" grpId="0" animBg="1"/>
      <p:bldP spid="860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1357313" y="604838"/>
            <a:ext cx="4989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 17.40 g sample of a technetium/oxygen compound</a:t>
            </a:r>
          </a:p>
          <a:p>
            <a:r>
              <a:rPr lang="en-US" sz="2800" b="0">
                <a:solidFill>
                  <a:srgbClr val="FF0000"/>
                </a:solidFill>
              </a:rPr>
              <a:t>contains 11.07 g of Tc. Find the empirical formula.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5321300" y="5392738"/>
            <a:ext cx="1203325" cy="6524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3014663" y="5443538"/>
            <a:ext cx="1290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TcO</a:t>
            </a:r>
            <a:r>
              <a:rPr lang="en-US" sz="2800" b="0" baseline="-25000"/>
              <a:t>3.5</a:t>
            </a:r>
            <a:r>
              <a:rPr lang="en-US" sz="2800"/>
              <a:t> </a:t>
            </a: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5360988" y="5448300"/>
            <a:ext cx="1223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Tc</a:t>
            </a:r>
            <a:r>
              <a:rPr lang="en-US" sz="2800" b="0" baseline="-25000"/>
              <a:t>2</a:t>
            </a:r>
            <a:r>
              <a:rPr lang="en-US" sz="2800" b="0"/>
              <a:t>O</a:t>
            </a:r>
            <a:r>
              <a:rPr lang="en-US" sz="2800" b="0" baseline="-25000"/>
              <a:t>7</a:t>
            </a:r>
            <a:r>
              <a:rPr lang="en-US" sz="2800"/>
              <a:t> </a:t>
            </a:r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4289425" y="5683250"/>
            <a:ext cx="8858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2910" name="Object 30"/>
          <p:cNvGraphicFramePr>
            <a:graphicFrameLocks noChangeAspect="1"/>
          </p:cNvGraphicFramePr>
          <p:nvPr/>
        </p:nvGraphicFramePr>
        <p:xfrm>
          <a:off x="369888" y="3224213"/>
          <a:ext cx="165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2" name="Equation" r:id="rId3" imgW="1650960" imgH="406080" progId="Equation.3">
                  <p:embed/>
                </p:oleObj>
              </mc:Choice>
              <mc:Fallback>
                <p:oleObj name="Equation" r:id="rId3" imgW="1650960" imgH="40608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3224213"/>
                        <a:ext cx="1651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1" name="Object 31"/>
          <p:cNvGraphicFramePr>
            <a:graphicFrameLocks noChangeAspect="1"/>
          </p:cNvGraphicFramePr>
          <p:nvPr/>
        </p:nvGraphicFramePr>
        <p:xfrm>
          <a:off x="2122488" y="2922588"/>
          <a:ext cx="1638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3" name="Equation" r:id="rId5" imgW="1638000" imgH="965160" progId="Equation.3">
                  <p:embed/>
                </p:oleObj>
              </mc:Choice>
              <mc:Fallback>
                <p:oleObj name="Equation" r:id="rId5" imgW="1638000" imgH="96516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922588"/>
                        <a:ext cx="1638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2" name="Object 32"/>
          <p:cNvGraphicFramePr>
            <a:graphicFrameLocks noChangeAspect="1"/>
          </p:cNvGraphicFramePr>
          <p:nvPr/>
        </p:nvGraphicFramePr>
        <p:xfrm>
          <a:off x="3983038" y="3227388"/>
          <a:ext cx="2325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4" name="Equation" r:id="rId7" imgW="2323800" imgH="330120" progId="Equation.3">
                  <p:embed/>
                </p:oleObj>
              </mc:Choice>
              <mc:Fallback>
                <p:oleObj name="Equation" r:id="rId7" imgW="2323800" imgH="33012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3227388"/>
                        <a:ext cx="2325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3" name="Object 33"/>
          <p:cNvGraphicFramePr>
            <a:graphicFrameLocks noChangeAspect="1"/>
          </p:cNvGraphicFramePr>
          <p:nvPr/>
        </p:nvGraphicFramePr>
        <p:xfrm>
          <a:off x="6450013" y="3219450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5" name="Equation" r:id="rId9" imgW="1295280" imgH="330120" progId="Equation.3">
                  <p:embed/>
                </p:oleObj>
              </mc:Choice>
              <mc:Fallback>
                <p:oleObj name="Equation" r:id="rId9" imgW="1295280" imgH="33012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3219450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4" name="Object 34"/>
          <p:cNvGraphicFramePr>
            <a:graphicFrameLocks noChangeAspect="1"/>
          </p:cNvGraphicFramePr>
          <p:nvPr/>
        </p:nvGraphicFramePr>
        <p:xfrm>
          <a:off x="7910513" y="3205163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6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3205163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5" name="Line 35"/>
          <p:cNvSpPr>
            <a:spLocks noChangeShapeType="1"/>
          </p:cNvSpPr>
          <p:nvPr/>
        </p:nvSpPr>
        <p:spPr bwMode="auto">
          <a:xfrm flipV="1">
            <a:off x="1392238" y="322103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16" name="Line 36"/>
          <p:cNvSpPr>
            <a:spLocks noChangeShapeType="1"/>
          </p:cNvSpPr>
          <p:nvPr/>
        </p:nvSpPr>
        <p:spPr bwMode="auto">
          <a:xfrm flipV="1">
            <a:off x="2905125" y="349726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2917" name="Object 37"/>
          <p:cNvGraphicFramePr>
            <a:graphicFrameLocks noChangeAspect="1"/>
          </p:cNvGraphicFramePr>
          <p:nvPr/>
        </p:nvGraphicFramePr>
        <p:xfrm>
          <a:off x="625475" y="4379913"/>
          <a:ext cx="133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7" name="Equation" r:id="rId13" imgW="1333440" imgH="406080" progId="Equation.3">
                  <p:embed/>
                </p:oleObj>
              </mc:Choice>
              <mc:Fallback>
                <p:oleObj name="Equation" r:id="rId13" imgW="1333440" imgH="40608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379913"/>
                        <a:ext cx="1333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8" name="Object 38"/>
          <p:cNvGraphicFramePr>
            <a:graphicFrameLocks noChangeAspect="1"/>
          </p:cNvGraphicFramePr>
          <p:nvPr/>
        </p:nvGraphicFramePr>
        <p:xfrm>
          <a:off x="2106613" y="4078288"/>
          <a:ext cx="1663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8" name="Equation" r:id="rId15" imgW="1663560" imgH="965160" progId="Equation.3">
                  <p:embed/>
                </p:oleObj>
              </mc:Choice>
              <mc:Fallback>
                <p:oleObj name="Equation" r:id="rId15" imgW="1663560" imgH="96516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4078288"/>
                        <a:ext cx="1663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9" name="Object 39"/>
          <p:cNvGraphicFramePr>
            <a:graphicFrameLocks noChangeAspect="1"/>
          </p:cNvGraphicFramePr>
          <p:nvPr/>
        </p:nvGraphicFramePr>
        <p:xfrm>
          <a:off x="3878263" y="4383088"/>
          <a:ext cx="21859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9" name="Equation" r:id="rId17" imgW="2184120" imgH="330120" progId="Equation.3">
                  <p:embed/>
                </p:oleObj>
              </mc:Choice>
              <mc:Fallback>
                <p:oleObj name="Equation" r:id="rId17" imgW="2184120" imgH="33012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4383088"/>
                        <a:ext cx="21859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0" name="Object 40"/>
          <p:cNvGraphicFramePr>
            <a:graphicFrameLocks noChangeAspect="1"/>
          </p:cNvGraphicFramePr>
          <p:nvPr/>
        </p:nvGraphicFramePr>
        <p:xfrm>
          <a:off x="6203950" y="4375150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0" name="Equation" r:id="rId19" imgW="1295280" imgH="330120" progId="Equation.3">
                  <p:embed/>
                </p:oleObj>
              </mc:Choice>
              <mc:Fallback>
                <p:oleObj name="Equation" r:id="rId19" imgW="1295280" imgH="33012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4375150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1" name="Object 41"/>
          <p:cNvGraphicFramePr>
            <a:graphicFrameLocks noChangeAspect="1"/>
          </p:cNvGraphicFramePr>
          <p:nvPr/>
        </p:nvGraphicFramePr>
        <p:xfrm>
          <a:off x="7666038" y="4360863"/>
          <a:ext cx="1044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1" name="Equation" r:id="rId21" imgW="1041120" imgH="330120" progId="Equation.3">
                  <p:embed/>
                </p:oleObj>
              </mc:Choice>
              <mc:Fallback>
                <p:oleObj name="Equation" r:id="rId21" imgW="1041120" imgH="33012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4360863"/>
                        <a:ext cx="10445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2" name="Line 42"/>
          <p:cNvSpPr>
            <a:spLocks noChangeShapeType="1"/>
          </p:cNvSpPr>
          <p:nvPr/>
        </p:nvSpPr>
        <p:spPr bwMode="auto">
          <a:xfrm flipV="1">
            <a:off x="1481138" y="438467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23" name="Line 43"/>
          <p:cNvSpPr>
            <a:spLocks noChangeShapeType="1"/>
          </p:cNvSpPr>
          <p:nvPr/>
        </p:nvSpPr>
        <p:spPr bwMode="auto">
          <a:xfrm flipV="1">
            <a:off x="3135313" y="465931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2930" name="Picture 50" descr="j0333072[1]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-898756">
            <a:off x="6723063" y="266700"/>
            <a:ext cx="1581150" cy="263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2" grpId="0" animBg="1"/>
      <p:bldP spid="122893" grpId="0"/>
      <p:bldP spid="122894" grpId="0"/>
      <p:bldP spid="122895" grpId="0" animBg="1"/>
      <p:bldP spid="122915" grpId="0" animBg="1"/>
      <p:bldP spid="122916" grpId="0" animBg="1"/>
      <p:bldP spid="122922" grpId="0" animBg="1"/>
      <p:bldP spid="1229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Counting Atoms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altLang="en-US"/>
              <a:t>Chemistry is a </a:t>
            </a:r>
            <a:r>
              <a:rPr lang="en-US" altLang="en-US" i="1"/>
              <a:t>quantitative</a:t>
            </a:r>
            <a:r>
              <a:rPr lang="en-US" altLang="en-US"/>
              <a:t> science - we need a "counting unit."</a:t>
            </a:r>
          </a:p>
          <a:p>
            <a:endParaRPr lang="en-US" altLang="en-US" sz="1000"/>
          </a:p>
          <a:p>
            <a:r>
              <a:rPr lang="en-US" altLang="en-US"/>
              <a:t>The </a:t>
            </a: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</a:t>
            </a:r>
          </a:p>
          <a:p>
            <a:endParaRPr lang="en-US" altLang="en-US" sz="1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/>
              <a:t>1 mole is the amount of substance that contains as many particles (atoms or molecules) as there are in 12.0 g of C-12.</a:t>
            </a:r>
          </a:p>
        </p:txBody>
      </p:sp>
      <p:pic>
        <p:nvPicPr>
          <p:cNvPr id="27652" name="Picture 4" descr="New%20Cou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2570163"/>
            <a:ext cx="1003300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mo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052763"/>
            <a:ext cx="1397000" cy="1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5937250" y="5132388"/>
            <a:ext cx="2684463" cy="10874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88950" y="373063"/>
            <a:ext cx="81454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 compound contains 4.63 g lead, 1.25 g nitrogen,</a:t>
            </a:r>
          </a:p>
          <a:p>
            <a:r>
              <a:rPr lang="en-US" sz="2800" b="0">
                <a:solidFill>
                  <a:srgbClr val="FF0000"/>
                </a:solidFill>
              </a:rPr>
              <a:t>and 2.87 g oxygen. Name the compound.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721100" y="4857750"/>
            <a:ext cx="1520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PbN</a:t>
            </a:r>
            <a:r>
              <a:rPr lang="en-US" sz="2800" b="0" baseline="-25000"/>
              <a:t>4</a:t>
            </a:r>
            <a:r>
              <a:rPr lang="en-US" sz="2800" b="0"/>
              <a:t>O</a:t>
            </a:r>
            <a:r>
              <a:rPr lang="en-US" sz="2800" b="0" baseline="-25000"/>
              <a:t>8</a:t>
            </a:r>
            <a:r>
              <a:rPr lang="en-US" sz="2800"/>
              <a:t> 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3684588" y="5405438"/>
            <a:ext cx="1758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Pb</a:t>
            </a:r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NO</a:t>
            </a:r>
            <a:r>
              <a:rPr lang="en-US" sz="2800" b="0" baseline="-25000">
                <a:solidFill>
                  <a:srgbClr val="009900"/>
                </a:solidFill>
              </a:rPr>
              <a:t>2</a:t>
            </a:r>
            <a:r>
              <a:rPr lang="en-US" sz="2800" b="0"/>
              <a:t>)</a:t>
            </a:r>
            <a:r>
              <a:rPr lang="en-US" sz="2800" b="0" baseline="-25000"/>
              <a:t>4</a:t>
            </a:r>
            <a:r>
              <a:rPr lang="en-US" sz="2800"/>
              <a:t> 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506788" y="6003925"/>
            <a:ext cx="228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Pb</a:t>
            </a:r>
            <a:r>
              <a:rPr lang="en-US" sz="2800" b="0" baseline="30000">
                <a:solidFill>
                  <a:srgbClr val="A50021"/>
                </a:solidFill>
              </a:rPr>
              <a:t>?</a:t>
            </a:r>
            <a:r>
              <a:rPr lang="en-US" sz="2800" b="0"/>
              <a:t>  4 </a:t>
            </a:r>
            <a:r>
              <a:rPr lang="en-US" sz="2800" b="0">
                <a:solidFill>
                  <a:srgbClr val="009900"/>
                </a:solidFill>
              </a:rPr>
              <a:t>NO</a:t>
            </a:r>
            <a:r>
              <a:rPr lang="en-US" sz="2800" b="0" baseline="-25000">
                <a:solidFill>
                  <a:srgbClr val="009900"/>
                </a:solidFill>
              </a:rPr>
              <a:t>2</a:t>
            </a:r>
            <a:r>
              <a:rPr lang="en-US" sz="2800" b="0" baseline="30000">
                <a:solidFill>
                  <a:srgbClr val="009900"/>
                </a:solidFill>
              </a:rPr>
              <a:t>1–</a:t>
            </a:r>
            <a:r>
              <a:rPr lang="en-US" sz="2800"/>
              <a:t> </a:t>
            </a: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6045200" y="5154613"/>
            <a:ext cx="259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lead (IV)</a:t>
            </a:r>
            <a:r>
              <a:rPr lang="en-US" sz="2800" b="0"/>
              <a:t> </a:t>
            </a:r>
            <a:r>
              <a:rPr lang="en-US" sz="2800" b="0">
                <a:solidFill>
                  <a:srgbClr val="009900"/>
                </a:solidFill>
              </a:rPr>
              <a:t>nitrite</a:t>
            </a:r>
            <a:r>
              <a:rPr lang="en-US" sz="2800"/>
              <a:t> 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5969000" y="5657850"/>
            <a:ext cx="2719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</a:t>
            </a:r>
            <a:r>
              <a:rPr lang="en-US" sz="2800" b="0">
                <a:solidFill>
                  <a:srgbClr val="A50021"/>
                </a:solidFill>
              </a:rPr>
              <a:t>plumbic</a:t>
            </a:r>
            <a:r>
              <a:rPr lang="en-US" sz="2800" b="0"/>
              <a:t> </a:t>
            </a:r>
            <a:r>
              <a:rPr lang="en-US" sz="2800" b="0">
                <a:solidFill>
                  <a:srgbClr val="009900"/>
                </a:solidFill>
              </a:rPr>
              <a:t>nitrite</a:t>
            </a:r>
            <a:r>
              <a:rPr lang="en-US" sz="2800" b="0"/>
              <a:t>)</a:t>
            </a:r>
            <a:r>
              <a:rPr lang="en-US" sz="2800"/>
              <a:t> </a:t>
            </a: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5197475" y="48545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?</a:t>
            </a:r>
          </a:p>
        </p:txBody>
      </p:sp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309563" y="1714500"/>
          <a:ext cx="1485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9" name="Equation" r:id="rId3" imgW="1485720" imgH="406080" progId="Equation.3">
                  <p:embed/>
                </p:oleObj>
              </mc:Choice>
              <mc:Fallback>
                <p:oleObj name="Equation" r:id="rId3" imgW="1485720" imgH="4060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714500"/>
                        <a:ext cx="1485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6" name="Object 16"/>
          <p:cNvGraphicFramePr>
            <a:graphicFrameLocks noChangeAspect="1"/>
          </p:cNvGraphicFramePr>
          <p:nvPr/>
        </p:nvGraphicFramePr>
        <p:xfrm>
          <a:off x="1819275" y="1412875"/>
          <a:ext cx="2044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0" name="Equation" r:id="rId5" imgW="2044440" imgH="965160" progId="Equation.3">
                  <p:embed/>
                </p:oleObj>
              </mc:Choice>
              <mc:Fallback>
                <p:oleObj name="Equation" r:id="rId5" imgW="2044440" imgH="96516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412875"/>
                        <a:ext cx="2044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7" name="Object 17"/>
          <p:cNvGraphicFramePr>
            <a:graphicFrameLocks noChangeAspect="1"/>
          </p:cNvGraphicFramePr>
          <p:nvPr/>
        </p:nvGraphicFramePr>
        <p:xfrm>
          <a:off x="3887788" y="1717675"/>
          <a:ext cx="2630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1" name="Equation" r:id="rId7" imgW="2628720" imgH="330120" progId="Equation.3">
                  <p:embed/>
                </p:oleObj>
              </mc:Choice>
              <mc:Fallback>
                <p:oleObj name="Equation" r:id="rId7" imgW="2628720" imgH="3301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1717675"/>
                        <a:ext cx="26304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8" name="Object 18"/>
          <p:cNvGraphicFramePr>
            <a:graphicFrameLocks noChangeAspect="1"/>
          </p:cNvGraphicFramePr>
          <p:nvPr/>
        </p:nvGraphicFramePr>
        <p:xfrm>
          <a:off x="6577013" y="1709738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2" name="Equation" r:id="rId9" imgW="1498320" imgH="330120" progId="Equation.3">
                  <p:embed/>
                </p:oleObj>
              </mc:Choice>
              <mc:Fallback>
                <p:oleObj name="Equation" r:id="rId9" imgW="1498320" imgH="33012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1709738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9" name="Object 19"/>
          <p:cNvGraphicFramePr>
            <a:graphicFrameLocks noChangeAspect="1"/>
          </p:cNvGraphicFramePr>
          <p:nvPr/>
        </p:nvGraphicFramePr>
        <p:xfrm>
          <a:off x="8139113" y="1695450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3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3" y="1695450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0" name="Line 20"/>
          <p:cNvSpPr>
            <a:spLocks noChangeShapeType="1"/>
          </p:cNvSpPr>
          <p:nvPr/>
        </p:nvSpPr>
        <p:spPr bwMode="auto">
          <a:xfrm flipV="1">
            <a:off x="1249363" y="171132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V="1">
            <a:off x="3119438" y="1987550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7062" name="Object 22"/>
          <p:cNvGraphicFramePr>
            <a:graphicFrameLocks noChangeAspect="1"/>
          </p:cNvGraphicFramePr>
          <p:nvPr/>
        </p:nvGraphicFramePr>
        <p:xfrm>
          <a:off x="492125" y="2855913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4" name="Equation" r:id="rId13" imgW="1257120" imgH="406080" progId="Equation.3">
                  <p:embed/>
                </p:oleObj>
              </mc:Choice>
              <mc:Fallback>
                <p:oleObj name="Equation" r:id="rId13" imgW="1257120" imgH="4060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2855913"/>
                        <a:ext cx="12573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3" name="Object 23"/>
          <p:cNvGraphicFramePr>
            <a:graphicFrameLocks noChangeAspect="1"/>
          </p:cNvGraphicFramePr>
          <p:nvPr/>
        </p:nvGraphicFramePr>
        <p:xfrm>
          <a:off x="1954213" y="2554288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5" name="Equation" r:id="rId15" imgW="1625400" imgH="965160" progId="Equation.3">
                  <p:embed/>
                </p:oleObj>
              </mc:Choice>
              <mc:Fallback>
                <p:oleObj name="Equation" r:id="rId15" imgW="1625400" imgH="96516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2554288"/>
                        <a:ext cx="1625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4" name="Object 24"/>
          <p:cNvGraphicFramePr>
            <a:graphicFrameLocks noChangeAspect="1"/>
          </p:cNvGraphicFramePr>
          <p:nvPr/>
        </p:nvGraphicFramePr>
        <p:xfrm>
          <a:off x="3636963" y="2859088"/>
          <a:ext cx="2441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6" name="Equation" r:id="rId17" imgW="2438280" imgH="330120" progId="Equation.3">
                  <p:embed/>
                </p:oleObj>
              </mc:Choice>
              <mc:Fallback>
                <p:oleObj name="Equation" r:id="rId17" imgW="2438280" imgH="33012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859088"/>
                        <a:ext cx="24415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5" name="Object 25"/>
          <p:cNvGraphicFramePr>
            <a:graphicFrameLocks noChangeAspect="1"/>
          </p:cNvGraphicFramePr>
          <p:nvPr/>
        </p:nvGraphicFramePr>
        <p:xfrm>
          <a:off x="6145213" y="2865438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7" name="Equation" r:id="rId19" imgW="1498320" imgH="330120" progId="Equation.3">
                  <p:embed/>
                </p:oleObj>
              </mc:Choice>
              <mc:Fallback>
                <p:oleObj name="Equation" r:id="rId19" imgW="1498320" imgH="33012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2865438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6" name="Object 26"/>
          <p:cNvGraphicFramePr>
            <a:graphicFrameLocks noChangeAspect="1"/>
          </p:cNvGraphicFramePr>
          <p:nvPr/>
        </p:nvGraphicFramePr>
        <p:xfrm>
          <a:off x="7805738" y="2857500"/>
          <a:ext cx="765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8" name="Equation" r:id="rId21" imgW="761760" imgH="317160" progId="Equation.3">
                  <p:embed/>
                </p:oleObj>
              </mc:Choice>
              <mc:Fallback>
                <p:oleObj name="Equation" r:id="rId21" imgW="761760" imgH="31716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857500"/>
                        <a:ext cx="76517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7" name="Line 27"/>
          <p:cNvSpPr>
            <a:spLocks noChangeShapeType="1"/>
          </p:cNvSpPr>
          <p:nvPr/>
        </p:nvSpPr>
        <p:spPr bwMode="auto">
          <a:xfrm flipV="1">
            <a:off x="1309688" y="286067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 flipV="1">
            <a:off x="2963863" y="313531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7069" name="Object 29"/>
          <p:cNvGraphicFramePr>
            <a:graphicFrameLocks noChangeAspect="1"/>
          </p:cNvGraphicFramePr>
          <p:nvPr/>
        </p:nvGraphicFramePr>
        <p:xfrm>
          <a:off x="349250" y="3965575"/>
          <a:ext cx="133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9" name="Equation" r:id="rId23" imgW="1333440" imgH="406080" progId="Equation.3">
                  <p:embed/>
                </p:oleObj>
              </mc:Choice>
              <mc:Fallback>
                <p:oleObj name="Equation" r:id="rId23" imgW="1333440" imgH="40608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965575"/>
                        <a:ext cx="1333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0" name="Object 30"/>
          <p:cNvGraphicFramePr>
            <a:graphicFrameLocks noChangeAspect="1"/>
          </p:cNvGraphicFramePr>
          <p:nvPr/>
        </p:nvGraphicFramePr>
        <p:xfrm>
          <a:off x="1830388" y="3663950"/>
          <a:ext cx="1663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0" name="Equation" r:id="rId25" imgW="1663560" imgH="965160" progId="Equation.3">
                  <p:embed/>
                </p:oleObj>
              </mc:Choice>
              <mc:Fallback>
                <p:oleObj name="Equation" r:id="rId25" imgW="1663560" imgH="96516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663950"/>
                        <a:ext cx="1663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1" name="Object 31"/>
          <p:cNvGraphicFramePr>
            <a:graphicFrameLocks noChangeAspect="1"/>
          </p:cNvGraphicFramePr>
          <p:nvPr/>
        </p:nvGraphicFramePr>
        <p:xfrm>
          <a:off x="3549650" y="3968750"/>
          <a:ext cx="24907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1" name="Equation" r:id="rId27" imgW="2489040" imgH="330120" progId="Equation.3">
                  <p:embed/>
                </p:oleObj>
              </mc:Choice>
              <mc:Fallback>
                <p:oleObj name="Equation" r:id="rId27" imgW="2489040" imgH="33012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3968750"/>
                        <a:ext cx="24907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2" name="Object 32"/>
          <p:cNvGraphicFramePr>
            <a:graphicFrameLocks noChangeAspect="1"/>
          </p:cNvGraphicFramePr>
          <p:nvPr/>
        </p:nvGraphicFramePr>
        <p:xfrm>
          <a:off x="6154738" y="3960813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2" name="Equation" r:id="rId29" imgW="1498320" imgH="330120" progId="Equation.3">
                  <p:embed/>
                </p:oleObj>
              </mc:Choice>
              <mc:Fallback>
                <p:oleObj name="Equation" r:id="rId29" imgW="1498320" imgH="33012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960813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3" name="Object 33"/>
          <p:cNvGraphicFramePr>
            <a:graphicFrameLocks noChangeAspect="1"/>
          </p:cNvGraphicFramePr>
          <p:nvPr/>
        </p:nvGraphicFramePr>
        <p:xfrm>
          <a:off x="7864475" y="3946525"/>
          <a:ext cx="7524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3" name="Equation" r:id="rId31" imgW="749160" imgH="330120" progId="Equation.3">
                  <p:embed/>
                </p:oleObj>
              </mc:Choice>
              <mc:Fallback>
                <p:oleObj name="Equation" r:id="rId31" imgW="749160" imgH="33012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3946525"/>
                        <a:ext cx="7524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74" name="Line 34"/>
          <p:cNvSpPr>
            <a:spLocks noChangeShapeType="1"/>
          </p:cNvSpPr>
          <p:nvPr/>
        </p:nvSpPr>
        <p:spPr bwMode="auto">
          <a:xfrm flipV="1">
            <a:off x="1204913" y="397033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V="1">
            <a:off x="2859088" y="424497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2889250" y="48831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 animBg="1"/>
      <p:bldP spid="87047" grpId="0"/>
      <p:bldP spid="87048" grpId="0"/>
      <p:bldP spid="87049" grpId="0"/>
      <p:bldP spid="87050" grpId="0"/>
      <p:bldP spid="87051" grpId="0"/>
      <p:bldP spid="87053" grpId="0"/>
      <p:bldP spid="87060" grpId="0" animBg="1"/>
      <p:bldP spid="87061" grpId="0" animBg="1"/>
      <p:bldP spid="87067" grpId="0" animBg="1"/>
      <p:bldP spid="87068" grpId="0" animBg="1"/>
      <p:bldP spid="87074" grpId="0" animBg="1"/>
      <p:bldP spid="87075" grpId="0" animBg="1"/>
      <p:bldP spid="870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85813" y="5291138"/>
            <a:ext cx="7596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(How many empiricals “fit into” the molecular?)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28613" y="1014413"/>
            <a:ext cx="4659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To find molecular formula…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695325" y="1581150"/>
            <a:ext cx="432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A. Find empirical formula.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12788" y="2089150"/>
            <a:ext cx="3646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B. Find molar mass of</a:t>
            </a:r>
          </a:p>
          <a:p>
            <a:r>
              <a:rPr lang="en-US" sz="2800" b="0">
                <a:solidFill>
                  <a:srgbClr val="FF0000"/>
                </a:solidFill>
              </a:rPr>
              <a:t>     empirical formula.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693738" y="3000375"/>
            <a:ext cx="4271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b="0">
                <a:solidFill>
                  <a:srgbClr val="FF0000"/>
                </a:solidFill>
              </a:rPr>
              <a:t>C. Find n = </a:t>
            </a:r>
            <a:r>
              <a:rPr lang="en-US" sz="2800" b="0" u="sng">
                <a:solidFill>
                  <a:srgbClr val="FF0000"/>
                </a:solidFill>
              </a:rPr>
              <a:t>mm molecular</a:t>
            </a:r>
            <a:endParaRPr lang="en-US" sz="2800" b="0">
              <a:solidFill>
                <a:srgbClr val="FF0000"/>
              </a:solidFill>
            </a:endParaRPr>
          </a:p>
          <a:p>
            <a:pPr algn="ctr"/>
            <a:r>
              <a:rPr lang="en-US" sz="2800" b="0">
                <a:solidFill>
                  <a:srgbClr val="FF0000"/>
                </a:solidFill>
              </a:rPr>
              <a:t>                   mm empirical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77863" y="3881438"/>
            <a:ext cx="4359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D. Multiply all parts of</a:t>
            </a:r>
          </a:p>
          <a:p>
            <a:r>
              <a:rPr lang="en-US" sz="2800" b="0">
                <a:solidFill>
                  <a:srgbClr val="FF0000"/>
                </a:solidFill>
              </a:rPr>
              <a:t>     empirical formula by n.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5029200" y="4287838"/>
            <a:ext cx="3921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(“How many scoops?”)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4700588" y="1401763"/>
            <a:ext cx="2528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(“What’s your</a:t>
            </a:r>
          </a:p>
          <a:p>
            <a:pPr algn="ctr"/>
            <a:r>
              <a:rPr lang="en-US" sz="2800" b="0"/>
              <a:t>flavor?”)</a:t>
            </a:r>
          </a:p>
        </p:txBody>
      </p:sp>
      <p:pic>
        <p:nvPicPr>
          <p:cNvPr id="88079" name="Picture 15" descr="j0366874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208713" y="2667000"/>
            <a:ext cx="1549400" cy="1670050"/>
          </a:xfrm>
          <a:prstGeom prst="rect">
            <a:avLst/>
          </a:prstGeom>
          <a:noFill/>
        </p:spPr>
      </p:pic>
      <p:pic>
        <p:nvPicPr>
          <p:cNvPr id="88080" name="Picture 16" descr="fd00212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08320">
            <a:off x="7339013" y="450850"/>
            <a:ext cx="1082675" cy="240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71" grpId="0"/>
      <p:bldP spid="88072" grpId="0"/>
      <p:bldP spid="88073" grpId="0"/>
      <p:bldP spid="88074" grpId="0"/>
      <p:bldP spid="88076" grpId="0"/>
      <p:bldP spid="880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7010400" y="5514975"/>
            <a:ext cx="1058863" cy="6826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42900" y="285750"/>
            <a:ext cx="8243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 carbon/hydrogen compound is 7.7% H and has a</a:t>
            </a:r>
          </a:p>
          <a:p>
            <a:r>
              <a:rPr lang="en-US" sz="2800" b="0">
                <a:solidFill>
                  <a:srgbClr val="FF0000"/>
                </a:solidFill>
              </a:rPr>
              <a:t>molar mass of 78 g. Find its molecular formula.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292725" y="4106863"/>
            <a:ext cx="314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emp. form. </a:t>
            </a:r>
            <a:r>
              <a:rPr lang="en-US" sz="2800" b="0">
                <a:sym typeface="Wingdings" pitchFamily="2" charset="2"/>
              </a:rPr>
              <a:t>  </a:t>
            </a:r>
            <a:r>
              <a:rPr lang="en-US" sz="2800" b="0" u="sng"/>
              <a:t>CH</a:t>
            </a:r>
            <a:r>
              <a:rPr lang="en-US" sz="2800"/>
              <a:t> 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077913" y="5572125"/>
            <a:ext cx="165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mm</a:t>
            </a:r>
            <a:r>
              <a:rPr lang="en-US" sz="2800" b="0" baseline="-25000"/>
              <a:t>emp</a:t>
            </a:r>
            <a:r>
              <a:rPr lang="en-US" sz="2800" b="0"/>
              <a:t> =</a:t>
            </a:r>
            <a:r>
              <a:rPr lang="en-US" sz="2800"/>
              <a:t> 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630488" y="5572125"/>
            <a:ext cx="976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13 g</a:t>
            </a:r>
            <a:r>
              <a:rPr lang="en-US" sz="2800"/>
              <a:t> 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3743325" y="58420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4543425" y="5356225"/>
            <a:ext cx="976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78 g</a:t>
            </a:r>
            <a:r>
              <a:rPr lang="en-US" sz="2800"/>
              <a:t> 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514850" y="5851525"/>
            <a:ext cx="976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13 g</a:t>
            </a:r>
            <a:r>
              <a:rPr lang="en-US" sz="2800"/>
              <a:t> 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5502275" y="5573713"/>
            <a:ext cx="78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6</a:t>
            </a:r>
            <a:r>
              <a:rPr lang="en-US" sz="2800"/>
              <a:t> 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6315075" y="58420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7069138" y="5572125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C</a:t>
            </a:r>
            <a:r>
              <a:rPr lang="en-US" sz="2800" b="0" baseline="-25000"/>
              <a:t>6</a:t>
            </a:r>
            <a:r>
              <a:rPr lang="en-US" sz="2800" b="0"/>
              <a:t>H</a:t>
            </a:r>
            <a:r>
              <a:rPr lang="en-US" sz="2800" b="0" baseline="-25000"/>
              <a:t>6</a:t>
            </a:r>
            <a:r>
              <a:rPr lang="en-US" sz="2800"/>
              <a:t> 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4573588" y="5842000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9106" name="Object 18"/>
          <p:cNvGraphicFramePr>
            <a:graphicFrameLocks noChangeAspect="1"/>
          </p:cNvGraphicFramePr>
          <p:nvPr/>
        </p:nvGraphicFramePr>
        <p:xfrm>
          <a:off x="1225550" y="1728788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8" name="Equation" r:id="rId3" imgW="1079280" imgH="406080" progId="Equation.3">
                  <p:embed/>
                </p:oleObj>
              </mc:Choice>
              <mc:Fallback>
                <p:oleObj name="Equation" r:id="rId3" imgW="1079280" imgH="406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1728788"/>
                        <a:ext cx="1079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7" name="Object 19"/>
          <p:cNvGraphicFramePr>
            <a:graphicFrameLocks noChangeAspect="1"/>
          </p:cNvGraphicFramePr>
          <p:nvPr/>
        </p:nvGraphicFramePr>
        <p:xfrm>
          <a:off x="2487613" y="1427163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9" name="Equation" r:id="rId5" imgW="1447560" imgH="965160" progId="Equation.3">
                  <p:embed/>
                </p:oleObj>
              </mc:Choice>
              <mc:Fallback>
                <p:oleObj name="Equation" r:id="rId5" imgW="1447560" imgH="9651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1427163"/>
                        <a:ext cx="1447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8" name="Object 20"/>
          <p:cNvGraphicFramePr>
            <a:graphicFrameLocks noChangeAspect="1"/>
          </p:cNvGraphicFramePr>
          <p:nvPr/>
        </p:nvGraphicFramePr>
        <p:xfrm>
          <a:off x="4116388" y="1731963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0" name="Equation" r:id="rId7" imgW="1739880" imgH="330120" progId="Equation.3">
                  <p:embed/>
                </p:oleObj>
              </mc:Choice>
              <mc:Fallback>
                <p:oleObj name="Equation" r:id="rId7" imgW="1739880" imgH="33012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731963"/>
                        <a:ext cx="1739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9" name="Object 21"/>
          <p:cNvGraphicFramePr>
            <a:graphicFrameLocks noChangeAspect="1"/>
          </p:cNvGraphicFramePr>
          <p:nvPr/>
        </p:nvGraphicFramePr>
        <p:xfrm>
          <a:off x="6049963" y="1724025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1" name="Equation" r:id="rId9" imgW="1091880" imgH="330120" progId="Equation.3">
                  <p:embed/>
                </p:oleObj>
              </mc:Choice>
              <mc:Fallback>
                <p:oleObj name="Equation" r:id="rId9" imgW="1091880" imgH="33012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1724025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0" name="Object 22"/>
          <p:cNvGraphicFramePr>
            <a:graphicFrameLocks noChangeAspect="1"/>
          </p:cNvGraphicFramePr>
          <p:nvPr/>
        </p:nvGraphicFramePr>
        <p:xfrm>
          <a:off x="7408863" y="1709738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2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1709738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1" name="Line 23"/>
          <p:cNvSpPr>
            <a:spLocks noChangeShapeType="1"/>
          </p:cNvSpPr>
          <p:nvPr/>
        </p:nvSpPr>
        <p:spPr bwMode="auto">
          <a:xfrm flipV="1">
            <a:off x="1847850" y="172561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 flipV="1">
            <a:off x="3303588" y="200183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9113" name="Object 25"/>
          <p:cNvGraphicFramePr>
            <a:graphicFrameLocks noChangeAspect="1"/>
          </p:cNvGraphicFramePr>
          <p:nvPr/>
        </p:nvGraphicFramePr>
        <p:xfrm>
          <a:off x="950913" y="2884488"/>
          <a:ext cx="1308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3" name="Equation" r:id="rId13" imgW="1307880" imgH="406080" progId="Equation.3">
                  <p:embed/>
                </p:oleObj>
              </mc:Choice>
              <mc:Fallback>
                <p:oleObj name="Equation" r:id="rId13" imgW="1307880" imgH="4060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884488"/>
                        <a:ext cx="1308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4" name="Object 26"/>
          <p:cNvGraphicFramePr>
            <a:graphicFrameLocks noChangeAspect="1"/>
          </p:cNvGraphicFramePr>
          <p:nvPr/>
        </p:nvGraphicFramePr>
        <p:xfrm>
          <a:off x="2346325" y="2582863"/>
          <a:ext cx="1638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4" name="Equation" r:id="rId15" imgW="1638000" imgH="965160" progId="Equation.3">
                  <p:embed/>
                </p:oleObj>
              </mc:Choice>
              <mc:Fallback>
                <p:oleObj name="Equation" r:id="rId15" imgW="1638000" imgH="96516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2582863"/>
                        <a:ext cx="1638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5" name="Object 27"/>
          <p:cNvGraphicFramePr>
            <a:graphicFrameLocks noChangeAspect="1"/>
          </p:cNvGraphicFramePr>
          <p:nvPr/>
        </p:nvGraphicFramePr>
        <p:xfrm>
          <a:off x="4127500" y="2887663"/>
          <a:ext cx="19700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5" name="Equation" r:id="rId17" imgW="1968480" imgH="330120" progId="Equation.3">
                  <p:embed/>
                </p:oleObj>
              </mc:Choice>
              <mc:Fallback>
                <p:oleObj name="Equation" r:id="rId17" imgW="1968480" imgH="33012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887663"/>
                        <a:ext cx="19700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6" name="Object 28"/>
          <p:cNvGraphicFramePr>
            <a:graphicFrameLocks noChangeAspect="1"/>
          </p:cNvGraphicFramePr>
          <p:nvPr/>
        </p:nvGraphicFramePr>
        <p:xfrm>
          <a:off x="6275388" y="2879725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6" name="Equation" r:id="rId19" imgW="1091880" imgH="330120" progId="Equation.3">
                  <p:embed/>
                </p:oleObj>
              </mc:Choice>
              <mc:Fallback>
                <p:oleObj name="Equation" r:id="rId19" imgW="1091880" imgH="33012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2879725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7" name="Object 29"/>
          <p:cNvGraphicFramePr>
            <a:graphicFrameLocks noChangeAspect="1"/>
          </p:cNvGraphicFramePr>
          <p:nvPr/>
        </p:nvGraphicFramePr>
        <p:xfrm>
          <a:off x="7620000" y="2865438"/>
          <a:ext cx="6762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7" name="Equation" r:id="rId21" imgW="672840" imgH="330120" progId="Equation.3">
                  <p:embed/>
                </p:oleObj>
              </mc:Choice>
              <mc:Fallback>
                <p:oleObj name="Equation" r:id="rId21" imgW="672840" imgH="33012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865438"/>
                        <a:ext cx="6762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8" name="Line 30"/>
          <p:cNvSpPr>
            <a:spLocks noChangeShapeType="1"/>
          </p:cNvSpPr>
          <p:nvPr/>
        </p:nvSpPr>
        <p:spPr bwMode="auto">
          <a:xfrm flipV="1">
            <a:off x="1793875" y="288925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V="1">
            <a:off x="3362325" y="3163888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9120" name="Picture 32" descr="fd00479_[1]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52563" y="3744913"/>
            <a:ext cx="2613025" cy="148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 animBg="1"/>
      <p:bldP spid="89095" grpId="0"/>
      <p:bldP spid="89096" grpId="0"/>
      <p:bldP spid="89097" grpId="0"/>
      <p:bldP spid="89098" grpId="0" animBg="1"/>
      <p:bldP spid="89099" grpId="0"/>
      <p:bldP spid="89100" grpId="0"/>
      <p:bldP spid="89101" grpId="0"/>
      <p:bldP spid="89102" grpId="0" animBg="1"/>
      <p:bldP spid="89103" grpId="0"/>
      <p:bldP spid="89104" grpId="0" animBg="1"/>
      <p:bldP spid="89111" grpId="0" animBg="1"/>
      <p:bldP spid="89112" grpId="0" animBg="1"/>
      <p:bldP spid="89118" grpId="0" animBg="1"/>
      <p:bldP spid="891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58763" y="296863"/>
            <a:ext cx="8264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 compound has 26.33 g nitrogen, 60.20 g oxygen,</a:t>
            </a:r>
          </a:p>
          <a:p>
            <a:r>
              <a:rPr lang="en-US" sz="2800" b="0">
                <a:solidFill>
                  <a:srgbClr val="FF0000"/>
                </a:solidFill>
              </a:rPr>
              <a:t>and molar mass 92 g. Find molecular formula.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6969125" y="5743575"/>
            <a:ext cx="1044575" cy="652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020763" y="5800725"/>
            <a:ext cx="165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mm</a:t>
            </a:r>
            <a:r>
              <a:rPr lang="en-US" sz="2800" b="0" baseline="-25000"/>
              <a:t>emp</a:t>
            </a:r>
            <a:r>
              <a:rPr lang="en-US" sz="2800" b="0"/>
              <a:t> =</a:t>
            </a:r>
            <a:r>
              <a:rPr lang="en-US" sz="2800"/>
              <a:t> 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573338" y="5800725"/>
            <a:ext cx="976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46 g</a:t>
            </a:r>
            <a:r>
              <a:rPr lang="en-US" sz="2800"/>
              <a:t> 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3643313" y="60706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5445125" y="5802313"/>
            <a:ext cx="78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2</a:t>
            </a:r>
            <a:r>
              <a:rPr lang="en-US" sz="2800"/>
              <a:t> </a:t>
            </a:r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6257925" y="60706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7011988" y="5800725"/>
            <a:ext cx="108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N</a:t>
            </a:r>
            <a:r>
              <a:rPr lang="en-US" sz="2800" b="0" baseline="-25000"/>
              <a:t>2</a:t>
            </a:r>
            <a:r>
              <a:rPr lang="en-US" sz="2800" b="0"/>
              <a:t>O</a:t>
            </a:r>
            <a:r>
              <a:rPr lang="en-US" sz="2800" b="0" baseline="-25000"/>
              <a:t>4</a:t>
            </a:r>
            <a:r>
              <a:rPr lang="en-US" sz="2800"/>
              <a:t> </a:t>
            </a:r>
          </a:p>
        </p:txBody>
      </p:sp>
      <p:grpSp>
        <p:nvGrpSpPr>
          <p:cNvPr id="90146" name="Group 34"/>
          <p:cNvGrpSpPr>
            <a:grpSpLocks/>
          </p:cNvGrpSpPr>
          <p:nvPr/>
        </p:nvGrpSpPr>
        <p:grpSpPr bwMode="auto">
          <a:xfrm>
            <a:off x="4457700" y="5584825"/>
            <a:ext cx="1004888" cy="1014413"/>
            <a:chOff x="2844" y="3356"/>
            <a:chExt cx="633" cy="639"/>
          </a:xfrm>
        </p:grpSpPr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862" y="3356"/>
              <a:ext cx="6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800" b="0"/>
                <a:t>92 g</a:t>
              </a:r>
              <a:r>
                <a:rPr lang="en-US" sz="2800"/>
                <a:t> </a:t>
              </a: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2844" y="3668"/>
              <a:ext cx="6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800" b="0"/>
                <a:t>46 g</a:t>
              </a:r>
              <a:r>
                <a:rPr lang="en-US" sz="2800"/>
                <a:t> </a:t>
              </a:r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81" y="3662"/>
              <a:ext cx="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7065963" y="4256088"/>
            <a:ext cx="914400" cy="528637"/>
            <a:chOff x="3841" y="2739"/>
            <a:chExt cx="576" cy="333"/>
          </a:xfrm>
        </p:grpSpPr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3841" y="2739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b="0"/>
                <a:t>NO</a:t>
              </a:r>
              <a:r>
                <a:rPr lang="en-US" sz="2800" b="0" baseline="-25000"/>
                <a:t>2</a:t>
              </a:r>
              <a:endParaRPr lang="en-US" sz="2800"/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>
              <a:off x="3879" y="3072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0132" name="Object 20"/>
          <p:cNvGraphicFramePr>
            <a:graphicFrameLocks noChangeAspect="1"/>
          </p:cNvGraphicFramePr>
          <p:nvPr/>
        </p:nvGraphicFramePr>
        <p:xfrm>
          <a:off x="466725" y="1757363"/>
          <a:ext cx="1485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4" name="Equation" r:id="rId3" imgW="1485720" imgH="406080" progId="Equation.3">
                  <p:embed/>
                </p:oleObj>
              </mc:Choice>
              <mc:Fallback>
                <p:oleObj name="Equation" r:id="rId3" imgW="1485720" imgH="4060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757363"/>
                        <a:ext cx="1485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3" name="Object 21"/>
          <p:cNvGraphicFramePr>
            <a:graphicFrameLocks noChangeAspect="1"/>
          </p:cNvGraphicFramePr>
          <p:nvPr/>
        </p:nvGraphicFramePr>
        <p:xfrm>
          <a:off x="2143125" y="1455738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5" name="Equation" r:id="rId5" imgW="1625400" imgH="965160" progId="Equation.3">
                  <p:embed/>
                </p:oleObj>
              </mc:Choice>
              <mc:Fallback>
                <p:oleObj name="Equation" r:id="rId5" imgW="1625400" imgH="96516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455738"/>
                        <a:ext cx="1625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4" name="Object 22"/>
          <p:cNvGraphicFramePr>
            <a:graphicFrameLocks noChangeAspect="1"/>
          </p:cNvGraphicFramePr>
          <p:nvPr/>
        </p:nvGraphicFramePr>
        <p:xfrm>
          <a:off x="4124325" y="1760538"/>
          <a:ext cx="2071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6" name="Equation" r:id="rId7" imgW="2070000" imgH="330120" progId="Equation.3">
                  <p:embed/>
                </p:oleObj>
              </mc:Choice>
              <mc:Fallback>
                <p:oleObj name="Equation" r:id="rId7" imgW="2070000" imgH="33012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1760538"/>
                        <a:ext cx="20716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5" name="Object 23"/>
          <p:cNvGraphicFramePr>
            <a:graphicFrameLocks noChangeAspect="1"/>
          </p:cNvGraphicFramePr>
          <p:nvPr/>
        </p:nvGraphicFramePr>
        <p:xfrm>
          <a:off x="6502400" y="175260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7" name="Equation" r:id="rId9" imgW="1218960" imgH="330120" progId="Equation.3">
                  <p:embed/>
                </p:oleObj>
              </mc:Choice>
              <mc:Fallback>
                <p:oleObj name="Equation" r:id="rId9" imgW="1218960" imgH="33012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752600"/>
                        <a:ext cx="1219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6" name="Object 24"/>
          <p:cNvGraphicFramePr>
            <a:graphicFrameLocks noChangeAspect="1"/>
          </p:cNvGraphicFramePr>
          <p:nvPr/>
        </p:nvGraphicFramePr>
        <p:xfrm>
          <a:off x="7924800" y="1738313"/>
          <a:ext cx="674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8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38313"/>
                        <a:ext cx="6746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7" name="Line 25"/>
          <p:cNvSpPr>
            <a:spLocks noChangeShapeType="1"/>
          </p:cNvSpPr>
          <p:nvPr/>
        </p:nvSpPr>
        <p:spPr bwMode="auto">
          <a:xfrm flipV="1">
            <a:off x="1477963" y="175418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 flipV="1">
            <a:off x="2919413" y="203041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0139" name="Object 27"/>
          <p:cNvGraphicFramePr>
            <a:graphicFrameLocks noChangeAspect="1"/>
          </p:cNvGraphicFramePr>
          <p:nvPr/>
        </p:nvGraphicFramePr>
        <p:xfrm>
          <a:off x="495300" y="2913063"/>
          <a:ext cx="1536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9" name="Equation" r:id="rId13" imgW="1536480" imgH="406080" progId="Equation.3">
                  <p:embed/>
                </p:oleObj>
              </mc:Choice>
              <mc:Fallback>
                <p:oleObj name="Equation" r:id="rId13" imgW="1536480" imgH="4060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913063"/>
                        <a:ext cx="15367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2149475" y="2611438"/>
          <a:ext cx="1663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0" name="Equation" r:id="rId15" imgW="1663560" imgH="965160" progId="Equation.3">
                  <p:embed/>
                </p:oleObj>
              </mc:Choice>
              <mc:Fallback>
                <p:oleObj name="Equation" r:id="rId15" imgW="1663560" imgH="96516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11438"/>
                        <a:ext cx="1663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1" name="Object 29"/>
          <p:cNvGraphicFramePr>
            <a:graphicFrameLocks noChangeAspect="1"/>
          </p:cNvGraphicFramePr>
          <p:nvPr/>
        </p:nvGraphicFramePr>
        <p:xfrm>
          <a:off x="3921125" y="2916238"/>
          <a:ext cx="21859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1" name="Equation" r:id="rId17" imgW="2184120" imgH="330120" progId="Equation.3">
                  <p:embed/>
                </p:oleObj>
              </mc:Choice>
              <mc:Fallback>
                <p:oleObj name="Equation" r:id="rId17" imgW="2184120" imgH="33012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2916238"/>
                        <a:ext cx="21859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2" name="Object 30"/>
          <p:cNvGraphicFramePr>
            <a:graphicFrameLocks noChangeAspect="1"/>
          </p:cNvGraphicFramePr>
          <p:nvPr/>
        </p:nvGraphicFramePr>
        <p:xfrm>
          <a:off x="6284913" y="290830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2" name="Equation" r:id="rId19" imgW="1218960" imgH="330120" progId="Equation.3">
                  <p:embed/>
                </p:oleObj>
              </mc:Choice>
              <mc:Fallback>
                <p:oleObj name="Equation" r:id="rId19" imgW="1218960" imgH="33012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908300"/>
                        <a:ext cx="1219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3" name="Object 31"/>
          <p:cNvGraphicFramePr>
            <a:graphicFrameLocks noChangeAspect="1"/>
          </p:cNvGraphicFramePr>
          <p:nvPr/>
        </p:nvGraphicFramePr>
        <p:xfrm>
          <a:off x="7854950" y="2894013"/>
          <a:ext cx="750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3" name="Equation" r:id="rId21" imgW="749160" imgH="330120" progId="Equation.3">
                  <p:embed/>
                </p:oleObj>
              </mc:Choice>
              <mc:Fallback>
                <p:oleObj name="Equation" r:id="rId21" imgW="749160" imgH="33012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2894013"/>
                        <a:ext cx="7508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4" name="Line 32"/>
          <p:cNvSpPr>
            <a:spLocks noChangeShapeType="1"/>
          </p:cNvSpPr>
          <p:nvPr/>
        </p:nvSpPr>
        <p:spPr bwMode="auto">
          <a:xfrm flipV="1">
            <a:off x="1524000" y="2917825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V="1">
            <a:off x="3178175" y="319246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0147" name="Picture 35" descr="j0110873[1]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41750" y="3706813"/>
            <a:ext cx="1662113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  <p:bldP spid="90121" grpId="0"/>
      <p:bldP spid="90122" grpId="0"/>
      <p:bldP spid="90123" grpId="0" animBg="1"/>
      <p:bldP spid="90126" grpId="0"/>
      <p:bldP spid="90127" grpId="0" animBg="1"/>
      <p:bldP spid="90128" grpId="0"/>
      <p:bldP spid="90137" grpId="0" animBg="1"/>
      <p:bldP spid="90138" grpId="0" animBg="1"/>
      <p:bldP spid="90144" grpId="0" animBg="1"/>
      <p:bldP spid="901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820988" y="495300"/>
            <a:ext cx="3309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Mole Calculations 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1168" name="Group 32"/>
          <p:cNvGrpSpPr>
            <a:grpSpLocks/>
          </p:cNvGrpSpPr>
          <p:nvPr/>
        </p:nvGrpSpPr>
        <p:grpSpPr bwMode="auto">
          <a:xfrm>
            <a:off x="1168400" y="1552575"/>
            <a:ext cx="7069138" cy="4343400"/>
            <a:chOff x="919" y="230"/>
            <a:chExt cx="4453" cy="2736"/>
          </a:xfrm>
        </p:grpSpPr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3092" y="2503"/>
              <a:ext cx="22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0">
                  <a:ea typeface="Times New Roman" pitchFamily="18" charset="0"/>
                  <a:cs typeface="Arial" charset="0"/>
                </a:rPr>
                <a:t>1 mol = 6.02 x 10</a:t>
              </a:r>
              <a:r>
                <a:rPr lang="en-US" sz="2000" b="0" baseline="30000">
                  <a:ea typeface="Times New Roman" pitchFamily="18" charset="0"/>
                  <a:cs typeface="Arial" charset="0"/>
                </a:rPr>
                <a:t>23</a:t>
              </a:r>
              <a:r>
                <a:rPr lang="en-US" sz="2000" b="0">
                  <a:ea typeface="Times New Roman" pitchFamily="18" charset="0"/>
                  <a:cs typeface="Arial" charset="0"/>
                </a:rPr>
                <a:t> particles</a:t>
              </a:r>
            </a:p>
          </p:txBody>
        </p:sp>
        <p:grpSp>
          <p:nvGrpSpPr>
            <p:cNvPr id="91151" name="Group 15"/>
            <p:cNvGrpSpPr>
              <a:grpSpLocks/>
            </p:cNvGrpSpPr>
            <p:nvPr/>
          </p:nvGrpSpPr>
          <p:grpSpPr bwMode="auto">
            <a:xfrm>
              <a:off x="919" y="230"/>
              <a:ext cx="3820" cy="2736"/>
              <a:chOff x="6621" y="10710"/>
              <a:chExt cx="4791" cy="3438"/>
            </a:xfrm>
          </p:grpSpPr>
          <p:sp>
            <p:nvSpPr>
              <p:cNvPr id="91152" name="Oval 16"/>
              <p:cNvSpPr>
                <a:spLocks noChangeArrowheads="1"/>
              </p:cNvSpPr>
              <p:nvPr/>
            </p:nvSpPr>
            <p:spPr bwMode="auto">
              <a:xfrm>
                <a:off x="7202" y="10710"/>
                <a:ext cx="1150" cy="114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3" name="Oval 17"/>
              <p:cNvSpPr>
                <a:spLocks noChangeArrowheads="1"/>
              </p:cNvSpPr>
              <p:nvPr/>
            </p:nvSpPr>
            <p:spPr bwMode="auto">
              <a:xfrm>
                <a:off x="7272" y="13138"/>
                <a:ext cx="1010" cy="101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4" name="Oval 18"/>
              <p:cNvSpPr>
                <a:spLocks noChangeArrowheads="1"/>
              </p:cNvSpPr>
              <p:nvPr/>
            </p:nvSpPr>
            <p:spPr bwMode="auto">
              <a:xfrm>
                <a:off x="10052" y="11875"/>
                <a:ext cx="1180" cy="117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5" name="Freeform 19"/>
              <p:cNvSpPr>
                <a:spLocks/>
              </p:cNvSpPr>
              <p:nvPr/>
            </p:nvSpPr>
            <p:spPr bwMode="auto">
              <a:xfrm>
                <a:off x="8241" y="12712"/>
                <a:ext cx="1853" cy="751"/>
              </a:xfrm>
              <a:custGeom>
                <a:avLst/>
                <a:gdLst/>
                <a:ahLst/>
                <a:cxnLst>
                  <a:cxn ang="0">
                    <a:pos x="0" y="751"/>
                  </a:cxn>
                  <a:cxn ang="0">
                    <a:pos x="1853" y="0"/>
                  </a:cxn>
                </a:cxnLst>
                <a:rect l="0" t="0" r="r" b="b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6" name="Freeform 20"/>
              <p:cNvSpPr>
                <a:spLocks/>
              </p:cNvSpPr>
              <p:nvPr/>
            </p:nvSpPr>
            <p:spPr bwMode="auto">
              <a:xfrm>
                <a:off x="8303" y="11509"/>
                <a:ext cx="1804" cy="7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4" y="739"/>
                  </a:cxn>
                </a:cxnLst>
                <a:rect l="0" t="0" r="r" b="b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7" name="Text Box 21"/>
              <p:cNvSpPr txBox="1">
                <a:spLocks noChangeArrowheads="1"/>
              </p:cNvSpPr>
              <p:nvPr/>
            </p:nvSpPr>
            <p:spPr bwMode="auto">
              <a:xfrm>
                <a:off x="10137" y="12134"/>
                <a:ext cx="1011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/>
                  <a:t>MOLE</a:t>
                </a:r>
              </a:p>
              <a:p>
                <a:pPr algn="ctr"/>
                <a:r>
                  <a:rPr lang="en-US" sz="2000"/>
                  <a:t>(mol)</a:t>
                </a:r>
              </a:p>
            </p:txBody>
          </p:sp>
          <p:sp>
            <p:nvSpPr>
              <p:cNvPr id="91158" name="Text Box 22"/>
              <p:cNvSpPr txBox="1">
                <a:spLocks noChangeArrowheads="1"/>
              </p:cNvSpPr>
              <p:nvPr/>
            </p:nvSpPr>
            <p:spPr bwMode="auto">
              <a:xfrm>
                <a:off x="7272" y="11058"/>
                <a:ext cx="1011" cy="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/>
                  <a:t>Mass</a:t>
                </a:r>
              </a:p>
              <a:p>
                <a:pPr algn="ctr"/>
                <a:r>
                  <a:rPr lang="en-US" sz="2000"/>
                  <a:t>(g)</a:t>
                </a:r>
              </a:p>
            </p:txBody>
          </p:sp>
          <p:sp>
            <p:nvSpPr>
              <p:cNvPr id="91159" name="Text Box 23"/>
              <p:cNvSpPr txBox="1">
                <a:spLocks noChangeArrowheads="1"/>
              </p:cNvSpPr>
              <p:nvPr/>
            </p:nvSpPr>
            <p:spPr bwMode="auto">
              <a:xfrm>
                <a:off x="7272" y="13295"/>
                <a:ext cx="1011" cy="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/>
                  <a:t>Particle</a:t>
                </a:r>
              </a:p>
              <a:p>
                <a:pPr algn="ctr"/>
                <a:r>
                  <a:rPr lang="en-US" sz="2000"/>
                  <a:t>(at. or m’c)</a:t>
                </a:r>
              </a:p>
            </p:txBody>
          </p:sp>
          <p:sp>
            <p:nvSpPr>
              <p:cNvPr id="91160" name="Text Box 24"/>
              <p:cNvSpPr txBox="1">
                <a:spLocks noChangeArrowheads="1"/>
              </p:cNvSpPr>
              <p:nvPr/>
            </p:nvSpPr>
            <p:spPr bwMode="auto">
              <a:xfrm>
                <a:off x="8704" y="11054"/>
                <a:ext cx="2708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0"/>
                  <a:t>1 mol = molar mass (in g)</a:t>
                </a:r>
                <a:endParaRPr lang="en-US" sz="2000"/>
              </a:p>
            </p:txBody>
          </p:sp>
          <p:sp>
            <p:nvSpPr>
              <p:cNvPr id="91161" name="Freeform 25"/>
              <p:cNvSpPr>
                <a:spLocks/>
              </p:cNvSpPr>
              <p:nvPr/>
            </p:nvSpPr>
            <p:spPr bwMode="auto">
              <a:xfrm>
                <a:off x="9100" y="11366"/>
                <a:ext cx="521" cy="457"/>
              </a:xfrm>
              <a:custGeom>
                <a:avLst/>
                <a:gdLst/>
                <a:ahLst/>
                <a:cxnLst>
                  <a:cxn ang="0">
                    <a:pos x="1114" y="0"/>
                  </a:cxn>
                  <a:cxn ang="0">
                    <a:pos x="0" y="976"/>
                  </a:cxn>
                </a:cxnLst>
                <a:rect l="0" t="0" r="r" b="b"/>
                <a:pathLst>
                  <a:path w="1114" h="976">
                    <a:moveTo>
                      <a:pt x="1114" y="0"/>
                    </a:moveTo>
                    <a:lnTo>
                      <a:pt x="0" y="976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2" name="Freeform 26"/>
              <p:cNvSpPr>
                <a:spLocks/>
              </p:cNvSpPr>
              <p:nvPr/>
            </p:nvSpPr>
            <p:spPr bwMode="auto">
              <a:xfrm>
                <a:off x="9158" y="13096"/>
                <a:ext cx="545" cy="491"/>
              </a:xfrm>
              <a:custGeom>
                <a:avLst/>
                <a:gdLst/>
                <a:ahLst/>
                <a:cxnLst>
                  <a:cxn ang="0">
                    <a:pos x="1164" y="1051"/>
                  </a:cxn>
                  <a:cxn ang="0">
                    <a:pos x="0" y="0"/>
                  </a:cxn>
                </a:cxnLst>
                <a:rect l="0" t="0" r="r" b="b"/>
                <a:pathLst>
                  <a:path w="1164" h="1051">
                    <a:moveTo>
                      <a:pt x="1164" y="1051"/>
                    </a:move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3" name="Freeform 27"/>
              <p:cNvSpPr>
                <a:spLocks/>
              </p:cNvSpPr>
              <p:nvPr/>
            </p:nvSpPr>
            <p:spPr bwMode="auto">
              <a:xfrm>
                <a:off x="7875" y="12473"/>
                <a:ext cx="219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94" y="1"/>
                  </a:cxn>
                </a:cxnLst>
                <a:rect l="0" t="0" r="r" b="b"/>
                <a:pathLst>
                  <a:path w="2194" h="1">
                    <a:moveTo>
                      <a:pt x="0" y="0"/>
                    </a:moveTo>
                    <a:lnTo>
                      <a:pt x="2194" y="1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4" name="Oval 28"/>
              <p:cNvSpPr>
                <a:spLocks noChangeArrowheads="1"/>
              </p:cNvSpPr>
              <p:nvPr/>
            </p:nvSpPr>
            <p:spPr bwMode="auto">
              <a:xfrm>
                <a:off x="6732" y="11886"/>
                <a:ext cx="1150" cy="114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5" name="Text Box 29"/>
              <p:cNvSpPr txBox="1">
                <a:spLocks noChangeArrowheads="1"/>
              </p:cNvSpPr>
              <p:nvPr/>
            </p:nvSpPr>
            <p:spPr bwMode="auto">
              <a:xfrm>
                <a:off x="6621" y="12138"/>
                <a:ext cx="1371" cy="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/>
                  <a:t>Volume</a:t>
                </a:r>
              </a:p>
              <a:p>
                <a:pPr algn="ctr"/>
                <a:r>
                  <a:rPr lang="en-US" sz="2000"/>
                  <a:t>(L or dm</a:t>
                </a:r>
                <a:r>
                  <a:rPr lang="en-US" sz="2000" baseline="30000"/>
                  <a:t>3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91166" name="Text Box 30"/>
              <p:cNvSpPr txBox="1">
                <a:spLocks noChangeArrowheads="1"/>
              </p:cNvSpPr>
              <p:nvPr/>
            </p:nvSpPr>
            <p:spPr bwMode="auto">
              <a:xfrm>
                <a:off x="7632" y="12134"/>
                <a:ext cx="2708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0"/>
                  <a:t>1 mol = 22.4 L</a:t>
                </a:r>
                <a:endParaRPr lang="en-US" sz="2000"/>
              </a:p>
            </p:txBody>
          </p:sp>
          <p:sp>
            <p:nvSpPr>
              <p:cNvPr id="91167" name="Text Box 31"/>
              <p:cNvSpPr txBox="1">
                <a:spLocks noChangeArrowheads="1"/>
              </p:cNvSpPr>
              <p:nvPr/>
            </p:nvSpPr>
            <p:spPr bwMode="auto">
              <a:xfrm>
                <a:off x="7632" y="12494"/>
                <a:ext cx="2708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0"/>
                  <a:t>1 mol = 22.4 dm</a:t>
                </a:r>
                <a:r>
                  <a:rPr lang="en-US" sz="2000" b="0" baseline="30000"/>
                  <a:t>3</a:t>
                </a:r>
                <a:endParaRPr lang="en-US" sz="2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22300" y="2663825"/>
            <a:ext cx="3170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New Points about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Island Diagram: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442913" y="3808413"/>
            <a:ext cx="5646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a. Diagram now has four islands.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425450" y="4376738"/>
            <a:ext cx="8161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b. “Mass Island” now for elements </a:t>
            </a:r>
            <a:r>
              <a:rPr lang="en-US" sz="2800" b="0" u="sng">
                <a:solidFill>
                  <a:srgbClr val="FF0000"/>
                </a:solidFill>
              </a:rPr>
              <a:t>or</a:t>
            </a:r>
            <a:r>
              <a:rPr lang="en-US" sz="2800" b="0">
                <a:solidFill>
                  <a:srgbClr val="FF0000"/>
                </a:solidFill>
              </a:rPr>
              <a:t> compounds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438150" y="4956175"/>
            <a:ext cx="7488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  <a:cs typeface="Arial" charset="0"/>
              </a:rPr>
              <a:t>c. “Particle Island” now for atoms </a:t>
            </a:r>
            <a:r>
              <a:rPr lang="en-US" sz="2800" b="0" u="sng">
                <a:solidFill>
                  <a:srgbClr val="FF0000"/>
                </a:solidFill>
                <a:cs typeface="Arial" charset="0"/>
              </a:rPr>
              <a:t>or</a:t>
            </a:r>
            <a:r>
              <a:rPr lang="en-US" sz="2800" b="0">
                <a:solidFill>
                  <a:srgbClr val="FF0000"/>
                </a:solidFill>
                <a:cs typeface="Arial" charset="0"/>
              </a:rPr>
              <a:t> molecules</a:t>
            </a:r>
            <a:endParaRPr lang="en-US" sz="2800" b="0">
              <a:solidFill>
                <a:srgbClr val="FF0000"/>
              </a:solidFill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428625" y="5549900"/>
            <a:ext cx="558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d. “Volume Island”: for gases only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1697038" y="6132513"/>
            <a:ext cx="5624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1 mol @ STP = 22.4 L = 22.4 dm</a:t>
            </a:r>
            <a:r>
              <a:rPr lang="en-US" sz="2800" b="0" baseline="30000">
                <a:solidFill>
                  <a:srgbClr val="FF0000"/>
                </a:solidFill>
              </a:rPr>
              <a:t>3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2174" name="Group 14"/>
          <p:cNvGrpSpPr>
            <a:grpSpLocks/>
          </p:cNvGrpSpPr>
          <p:nvPr/>
        </p:nvGrpSpPr>
        <p:grpSpPr bwMode="auto">
          <a:xfrm>
            <a:off x="3762375" y="412750"/>
            <a:ext cx="5213350" cy="3200400"/>
            <a:chOff x="919" y="230"/>
            <a:chExt cx="4453" cy="2736"/>
          </a:xfrm>
        </p:grpSpPr>
        <p:sp>
          <p:nvSpPr>
            <p:cNvPr id="92175" name="Text Box 15"/>
            <p:cNvSpPr txBox="1">
              <a:spLocks noChangeArrowheads="1"/>
            </p:cNvSpPr>
            <p:nvPr/>
          </p:nvSpPr>
          <p:spPr bwMode="auto">
            <a:xfrm>
              <a:off x="3092" y="2503"/>
              <a:ext cx="22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0">
                  <a:ea typeface="Times New Roman" pitchFamily="18" charset="0"/>
                  <a:cs typeface="Arial" charset="0"/>
                </a:rPr>
                <a:t>1 mol = 6.02 x 10</a:t>
              </a:r>
              <a:r>
                <a:rPr lang="en-US" sz="1600" b="0" baseline="30000">
                  <a:ea typeface="Times New Roman" pitchFamily="18" charset="0"/>
                  <a:cs typeface="Arial" charset="0"/>
                </a:rPr>
                <a:t>23</a:t>
              </a:r>
              <a:r>
                <a:rPr lang="en-US" sz="1600" b="0">
                  <a:ea typeface="Times New Roman" pitchFamily="18" charset="0"/>
                  <a:cs typeface="Arial" charset="0"/>
                </a:rPr>
                <a:t> particles</a:t>
              </a:r>
            </a:p>
          </p:txBody>
        </p:sp>
        <p:grpSp>
          <p:nvGrpSpPr>
            <p:cNvPr id="92176" name="Group 16"/>
            <p:cNvGrpSpPr>
              <a:grpSpLocks/>
            </p:cNvGrpSpPr>
            <p:nvPr/>
          </p:nvGrpSpPr>
          <p:grpSpPr bwMode="auto">
            <a:xfrm>
              <a:off x="919" y="230"/>
              <a:ext cx="3820" cy="2736"/>
              <a:chOff x="6621" y="10710"/>
              <a:chExt cx="4791" cy="3438"/>
            </a:xfrm>
          </p:grpSpPr>
          <p:sp>
            <p:nvSpPr>
              <p:cNvPr id="92177" name="Oval 17"/>
              <p:cNvSpPr>
                <a:spLocks noChangeArrowheads="1"/>
              </p:cNvSpPr>
              <p:nvPr/>
            </p:nvSpPr>
            <p:spPr bwMode="auto">
              <a:xfrm>
                <a:off x="7202" y="10710"/>
                <a:ext cx="1150" cy="114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8" name="Oval 18"/>
              <p:cNvSpPr>
                <a:spLocks noChangeArrowheads="1"/>
              </p:cNvSpPr>
              <p:nvPr/>
            </p:nvSpPr>
            <p:spPr bwMode="auto">
              <a:xfrm>
                <a:off x="7272" y="13138"/>
                <a:ext cx="1010" cy="101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9" name="Oval 19"/>
              <p:cNvSpPr>
                <a:spLocks noChangeArrowheads="1"/>
              </p:cNvSpPr>
              <p:nvPr/>
            </p:nvSpPr>
            <p:spPr bwMode="auto">
              <a:xfrm>
                <a:off x="10052" y="11875"/>
                <a:ext cx="1180" cy="117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0" name="Freeform 20"/>
              <p:cNvSpPr>
                <a:spLocks/>
              </p:cNvSpPr>
              <p:nvPr/>
            </p:nvSpPr>
            <p:spPr bwMode="auto">
              <a:xfrm>
                <a:off x="8241" y="12712"/>
                <a:ext cx="1853" cy="751"/>
              </a:xfrm>
              <a:custGeom>
                <a:avLst/>
                <a:gdLst/>
                <a:ahLst/>
                <a:cxnLst>
                  <a:cxn ang="0">
                    <a:pos x="0" y="751"/>
                  </a:cxn>
                  <a:cxn ang="0">
                    <a:pos x="1853" y="0"/>
                  </a:cxn>
                </a:cxnLst>
                <a:rect l="0" t="0" r="r" b="b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1" name="Freeform 21"/>
              <p:cNvSpPr>
                <a:spLocks/>
              </p:cNvSpPr>
              <p:nvPr/>
            </p:nvSpPr>
            <p:spPr bwMode="auto">
              <a:xfrm>
                <a:off x="8303" y="11509"/>
                <a:ext cx="1804" cy="7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4" y="739"/>
                  </a:cxn>
                </a:cxnLst>
                <a:rect l="0" t="0" r="r" b="b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2" name="Text Box 22"/>
              <p:cNvSpPr txBox="1">
                <a:spLocks noChangeArrowheads="1"/>
              </p:cNvSpPr>
              <p:nvPr/>
            </p:nvSpPr>
            <p:spPr bwMode="auto">
              <a:xfrm>
                <a:off x="10137" y="12134"/>
                <a:ext cx="1011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600"/>
                  <a:t>MOLE</a:t>
                </a:r>
              </a:p>
              <a:p>
                <a:pPr algn="ctr"/>
                <a:r>
                  <a:rPr lang="en-US" sz="1600"/>
                  <a:t>(mol)</a:t>
                </a:r>
              </a:p>
            </p:txBody>
          </p:sp>
          <p:sp>
            <p:nvSpPr>
              <p:cNvPr id="92183" name="Text Box 23"/>
              <p:cNvSpPr txBox="1">
                <a:spLocks noChangeArrowheads="1"/>
              </p:cNvSpPr>
              <p:nvPr/>
            </p:nvSpPr>
            <p:spPr bwMode="auto">
              <a:xfrm>
                <a:off x="7272" y="11058"/>
                <a:ext cx="1011" cy="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600"/>
                  <a:t>Mass</a:t>
                </a:r>
              </a:p>
              <a:p>
                <a:pPr algn="ctr"/>
                <a:r>
                  <a:rPr lang="en-US" sz="1600"/>
                  <a:t>(g)</a:t>
                </a:r>
              </a:p>
            </p:txBody>
          </p:sp>
          <p:sp>
            <p:nvSpPr>
              <p:cNvPr id="92184" name="Text Box 24"/>
              <p:cNvSpPr txBox="1">
                <a:spLocks noChangeArrowheads="1"/>
              </p:cNvSpPr>
              <p:nvPr/>
            </p:nvSpPr>
            <p:spPr bwMode="auto">
              <a:xfrm>
                <a:off x="7272" y="13295"/>
                <a:ext cx="1011" cy="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600"/>
                  <a:t>Particle</a:t>
                </a:r>
              </a:p>
              <a:p>
                <a:pPr algn="ctr"/>
                <a:r>
                  <a:rPr lang="en-US" sz="1600"/>
                  <a:t>(at. or m’c)</a:t>
                </a:r>
              </a:p>
            </p:txBody>
          </p:sp>
          <p:sp>
            <p:nvSpPr>
              <p:cNvPr id="92185" name="Text Box 25"/>
              <p:cNvSpPr txBox="1">
                <a:spLocks noChangeArrowheads="1"/>
              </p:cNvSpPr>
              <p:nvPr/>
            </p:nvSpPr>
            <p:spPr bwMode="auto">
              <a:xfrm>
                <a:off x="8704" y="11054"/>
                <a:ext cx="2708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600" b="0"/>
                  <a:t>1 mol = molar mass (in g)</a:t>
                </a:r>
                <a:endParaRPr lang="en-US" sz="1600"/>
              </a:p>
            </p:txBody>
          </p:sp>
          <p:sp>
            <p:nvSpPr>
              <p:cNvPr id="92186" name="Freeform 26"/>
              <p:cNvSpPr>
                <a:spLocks/>
              </p:cNvSpPr>
              <p:nvPr/>
            </p:nvSpPr>
            <p:spPr bwMode="auto">
              <a:xfrm>
                <a:off x="9100" y="11366"/>
                <a:ext cx="521" cy="457"/>
              </a:xfrm>
              <a:custGeom>
                <a:avLst/>
                <a:gdLst/>
                <a:ahLst/>
                <a:cxnLst>
                  <a:cxn ang="0">
                    <a:pos x="1114" y="0"/>
                  </a:cxn>
                  <a:cxn ang="0">
                    <a:pos x="0" y="976"/>
                  </a:cxn>
                </a:cxnLst>
                <a:rect l="0" t="0" r="r" b="b"/>
                <a:pathLst>
                  <a:path w="1114" h="976">
                    <a:moveTo>
                      <a:pt x="1114" y="0"/>
                    </a:moveTo>
                    <a:lnTo>
                      <a:pt x="0" y="976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7" name="Freeform 27"/>
              <p:cNvSpPr>
                <a:spLocks/>
              </p:cNvSpPr>
              <p:nvPr/>
            </p:nvSpPr>
            <p:spPr bwMode="auto">
              <a:xfrm>
                <a:off x="9158" y="13096"/>
                <a:ext cx="545" cy="491"/>
              </a:xfrm>
              <a:custGeom>
                <a:avLst/>
                <a:gdLst/>
                <a:ahLst/>
                <a:cxnLst>
                  <a:cxn ang="0">
                    <a:pos x="1164" y="1051"/>
                  </a:cxn>
                  <a:cxn ang="0">
                    <a:pos x="0" y="0"/>
                  </a:cxn>
                </a:cxnLst>
                <a:rect l="0" t="0" r="r" b="b"/>
                <a:pathLst>
                  <a:path w="1164" h="1051">
                    <a:moveTo>
                      <a:pt x="1164" y="1051"/>
                    </a:move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8" name="Freeform 28"/>
              <p:cNvSpPr>
                <a:spLocks/>
              </p:cNvSpPr>
              <p:nvPr/>
            </p:nvSpPr>
            <p:spPr bwMode="auto">
              <a:xfrm>
                <a:off x="7875" y="12473"/>
                <a:ext cx="219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94" y="1"/>
                  </a:cxn>
                </a:cxnLst>
                <a:rect l="0" t="0" r="r" b="b"/>
                <a:pathLst>
                  <a:path w="2194" h="1">
                    <a:moveTo>
                      <a:pt x="0" y="0"/>
                    </a:moveTo>
                    <a:lnTo>
                      <a:pt x="2194" y="1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9" name="Oval 29"/>
              <p:cNvSpPr>
                <a:spLocks noChangeArrowheads="1"/>
              </p:cNvSpPr>
              <p:nvPr/>
            </p:nvSpPr>
            <p:spPr bwMode="auto">
              <a:xfrm>
                <a:off x="6732" y="11886"/>
                <a:ext cx="1150" cy="114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0" name="Text Box 30"/>
              <p:cNvSpPr txBox="1">
                <a:spLocks noChangeArrowheads="1"/>
              </p:cNvSpPr>
              <p:nvPr/>
            </p:nvSpPr>
            <p:spPr bwMode="auto">
              <a:xfrm>
                <a:off x="6621" y="12138"/>
                <a:ext cx="1371" cy="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600"/>
                  <a:t>Volume</a:t>
                </a:r>
              </a:p>
              <a:p>
                <a:pPr algn="ctr"/>
                <a:r>
                  <a:rPr lang="en-US" sz="1600"/>
                  <a:t>(L or dm</a:t>
                </a:r>
                <a:r>
                  <a:rPr lang="en-US" sz="1600" baseline="30000"/>
                  <a:t>3</a:t>
                </a:r>
                <a:r>
                  <a:rPr lang="en-US" sz="1600"/>
                  <a:t>)</a:t>
                </a:r>
              </a:p>
            </p:txBody>
          </p:sp>
          <p:sp>
            <p:nvSpPr>
              <p:cNvPr id="92191" name="Text Box 31"/>
              <p:cNvSpPr txBox="1">
                <a:spLocks noChangeArrowheads="1"/>
              </p:cNvSpPr>
              <p:nvPr/>
            </p:nvSpPr>
            <p:spPr bwMode="auto">
              <a:xfrm>
                <a:off x="7632" y="12134"/>
                <a:ext cx="2708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600" b="0"/>
                  <a:t>1 mol = 22.4 L</a:t>
                </a:r>
                <a:endParaRPr lang="en-US" sz="1600"/>
              </a:p>
            </p:txBody>
          </p:sp>
          <p:sp>
            <p:nvSpPr>
              <p:cNvPr id="92192" name="Text Box 32"/>
              <p:cNvSpPr txBox="1">
                <a:spLocks noChangeArrowheads="1"/>
              </p:cNvSpPr>
              <p:nvPr/>
            </p:nvSpPr>
            <p:spPr bwMode="auto">
              <a:xfrm>
                <a:off x="7632" y="12494"/>
                <a:ext cx="2708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600" b="0"/>
                  <a:t>1 mol = 22.4 dm</a:t>
                </a:r>
                <a:r>
                  <a:rPr lang="en-US" sz="1600" b="0" baseline="30000"/>
                  <a:t>3</a:t>
                </a:r>
                <a:endParaRPr lang="en-US" sz="1600"/>
              </a:p>
            </p:txBody>
          </p:sp>
        </p:grpSp>
      </p:grpSp>
      <p:pic>
        <p:nvPicPr>
          <p:cNvPr id="92195" name="Picture 35" descr="bd07409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1385888"/>
            <a:ext cx="1812925" cy="1100137"/>
          </a:xfrm>
          <a:prstGeom prst="rect">
            <a:avLst/>
          </a:prstGeom>
          <a:noFill/>
        </p:spPr>
      </p:pic>
      <p:pic>
        <p:nvPicPr>
          <p:cNvPr id="92196" name="Picture 36" descr="j032967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788" y="627063"/>
            <a:ext cx="809625" cy="641350"/>
          </a:xfrm>
          <a:prstGeom prst="rect">
            <a:avLst/>
          </a:prstGeom>
          <a:noFill/>
        </p:spPr>
      </p:pic>
      <p:pic>
        <p:nvPicPr>
          <p:cNvPr id="92197" name="Picture 37" descr="j031096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3" y="2081213"/>
            <a:ext cx="587375" cy="571500"/>
          </a:xfrm>
          <a:prstGeom prst="rect">
            <a:avLst/>
          </a:prstGeom>
          <a:noFill/>
        </p:spPr>
      </p:pic>
      <p:pic>
        <p:nvPicPr>
          <p:cNvPr id="92198" name="Picture 38" descr="j03491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38" y="185738"/>
            <a:ext cx="1657350" cy="163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0" grpId="0"/>
      <p:bldP spid="92171" grpId="0"/>
      <p:bldP spid="92172" grpId="0"/>
      <p:bldP spid="921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77" name="Rectangle 93"/>
          <p:cNvSpPr>
            <a:spLocks noChangeArrowheads="1"/>
          </p:cNvSpPr>
          <p:nvPr/>
        </p:nvSpPr>
        <p:spPr bwMode="auto">
          <a:xfrm>
            <a:off x="4246563" y="5567363"/>
            <a:ext cx="2641600" cy="5810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38" name="Rectangle 54"/>
          <p:cNvSpPr>
            <a:spLocks noChangeArrowheads="1"/>
          </p:cNvSpPr>
          <p:nvPr/>
        </p:nvSpPr>
        <p:spPr bwMode="auto">
          <a:xfrm>
            <a:off x="6618288" y="1952625"/>
            <a:ext cx="1162050" cy="5651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713038" y="198913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1.29 mol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74650" y="554038"/>
            <a:ext cx="6345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What mass is 1.29 mol                        ?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49250" y="3232150"/>
            <a:ext cx="856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How many molecules is 415 L                        at STP?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5173663" y="3238500"/>
            <a:ext cx="228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sulfur dioxide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4338638" y="1073150"/>
            <a:ext cx="119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2+</a:t>
            </a:r>
            <a:r>
              <a:rPr lang="en-US" sz="2800" b="0"/>
              <a:t>	</a:t>
            </a:r>
            <a:r>
              <a:rPr lang="en-US" sz="2800"/>
              <a:t> 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5446713" y="1074738"/>
            <a:ext cx="1220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NO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 b="0" baseline="30000">
                <a:solidFill>
                  <a:srgbClr val="009900"/>
                </a:solidFill>
              </a:rPr>
              <a:t>1–</a:t>
            </a:r>
            <a:r>
              <a:rPr lang="en-US" sz="2800"/>
              <a:t> 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6931025" y="1074738"/>
            <a:ext cx="1739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NO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831850" y="1628775"/>
            <a:ext cx="1558925" cy="1216025"/>
            <a:chOff x="2215" y="1727"/>
            <a:chExt cx="982" cy="766"/>
          </a:xfrm>
        </p:grpSpPr>
        <p:sp>
          <p:nvSpPr>
            <p:cNvPr id="93199" name="Oval 15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0" name="Oval 16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1" name="Oval 17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2" name="Freeform 18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3" name="Freeform 19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4" name="Freeform 20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831850" y="1628775"/>
            <a:ext cx="1558925" cy="1216025"/>
            <a:chOff x="2215" y="1727"/>
            <a:chExt cx="982" cy="766"/>
          </a:xfrm>
        </p:grpSpPr>
        <p:sp>
          <p:nvSpPr>
            <p:cNvPr id="93207" name="Oval 23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0" name="Freeform 26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Freeform 27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2" name="Freeform 28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3" name="Oval 29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076700" y="546100"/>
            <a:ext cx="242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ferrous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rgbClr val="009900"/>
                </a:solidFill>
              </a:rPr>
              <a:t>nitrate</a:t>
            </a:r>
          </a:p>
        </p:txBody>
      </p:sp>
      <p:sp>
        <p:nvSpPr>
          <p:cNvPr id="93214" name="Rectangle 30"/>
          <p:cNvSpPr>
            <a:spLocks noChangeArrowheads="1"/>
          </p:cNvSpPr>
          <p:nvPr/>
        </p:nvSpPr>
        <p:spPr bwMode="auto">
          <a:xfrm>
            <a:off x="4076700" y="546100"/>
            <a:ext cx="2382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ferrous nitrate</a:t>
            </a:r>
          </a:p>
        </p:txBody>
      </p:sp>
      <p:grpSp>
        <p:nvGrpSpPr>
          <p:cNvPr id="93237" name="Group 53"/>
          <p:cNvGrpSpPr>
            <a:grpSpLocks/>
          </p:cNvGrpSpPr>
          <p:nvPr/>
        </p:nvGrpSpPr>
        <p:grpSpPr bwMode="auto">
          <a:xfrm>
            <a:off x="4140200" y="1697038"/>
            <a:ext cx="1906588" cy="1098550"/>
            <a:chOff x="2599" y="835"/>
            <a:chExt cx="1201" cy="692"/>
          </a:xfrm>
        </p:grpSpPr>
        <p:sp>
          <p:nvSpPr>
            <p:cNvPr id="93215" name="Rectangle 31"/>
            <p:cNvSpPr>
              <a:spLocks noChangeArrowheads="1"/>
            </p:cNvSpPr>
            <p:nvPr/>
          </p:nvSpPr>
          <p:spPr bwMode="auto">
            <a:xfrm>
              <a:off x="2599" y="83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3216" name="Rectangle 32"/>
            <p:cNvSpPr>
              <a:spLocks noChangeArrowheads="1"/>
            </p:cNvSpPr>
            <p:nvPr/>
          </p:nvSpPr>
          <p:spPr bwMode="auto">
            <a:xfrm>
              <a:off x="3560" y="83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>
              <a:off x="2773" y="1253"/>
              <a:ext cx="8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19" name="Rectangle 35"/>
          <p:cNvSpPr>
            <a:spLocks noChangeArrowheads="1"/>
          </p:cNvSpPr>
          <p:nvPr/>
        </p:nvSpPr>
        <p:spPr bwMode="auto">
          <a:xfrm>
            <a:off x="4530725" y="2265363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3220" name="Rectangle 36"/>
          <p:cNvSpPr>
            <a:spLocks noChangeArrowheads="1"/>
          </p:cNvSpPr>
          <p:nvPr/>
        </p:nvSpPr>
        <p:spPr bwMode="auto">
          <a:xfrm>
            <a:off x="4446588" y="1787525"/>
            <a:ext cx="1484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179.8 g</a:t>
            </a:r>
          </a:p>
        </p:txBody>
      </p:sp>
      <p:sp>
        <p:nvSpPr>
          <p:cNvPr id="93236" name="Rectangle 52"/>
          <p:cNvSpPr>
            <a:spLocks noChangeArrowheads="1"/>
          </p:cNvSpPr>
          <p:nvPr/>
        </p:nvSpPr>
        <p:spPr bwMode="auto">
          <a:xfrm>
            <a:off x="6164263" y="2000250"/>
            <a:ext cx="161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=   232 g</a:t>
            </a:r>
          </a:p>
        </p:txBody>
      </p:sp>
      <p:sp>
        <p:nvSpPr>
          <p:cNvPr id="93239" name="Line 55"/>
          <p:cNvSpPr>
            <a:spLocks noChangeShapeType="1"/>
          </p:cNvSpPr>
          <p:nvPr/>
        </p:nvSpPr>
        <p:spPr bwMode="auto">
          <a:xfrm>
            <a:off x="3730625" y="2127250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240" name="Line 56"/>
          <p:cNvSpPr>
            <a:spLocks noChangeShapeType="1"/>
          </p:cNvSpPr>
          <p:nvPr/>
        </p:nvSpPr>
        <p:spPr bwMode="auto">
          <a:xfrm>
            <a:off x="5051425" y="240188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241" name="Rectangle 57"/>
          <p:cNvSpPr>
            <a:spLocks noChangeArrowheads="1"/>
          </p:cNvSpPr>
          <p:nvPr/>
        </p:nvSpPr>
        <p:spPr bwMode="auto">
          <a:xfrm>
            <a:off x="5175250" y="3236913"/>
            <a:ext cx="228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sulfur dioxide</a:t>
            </a:r>
          </a:p>
        </p:txBody>
      </p:sp>
      <p:grpSp>
        <p:nvGrpSpPr>
          <p:cNvPr id="93242" name="Group 58"/>
          <p:cNvGrpSpPr>
            <a:grpSpLocks/>
          </p:cNvGrpSpPr>
          <p:nvPr/>
        </p:nvGrpSpPr>
        <p:grpSpPr bwMode="auto">
          <a:xfrm>
            <a:off x="817563" y="4278313"/>
            <a:ext cx="1558925" cy="1216025"/>
            <a:chOff x="2215" y="1727"/>
            <a:chExt cx="982" cy="766"/>
          </a:xfrm>
        </p:grpSpPr>
        <p:sp>
          <p:nvSpPr>
            <p:cNvPr id="93243" name="Oval 59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4" name="Oval 60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5" name="Oval 61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6" name="Freeform 62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7" name="Freeform 63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8" name="Freeform 64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9" name="Oval 65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50" name="Group 66"/>
          <p:cNvGrpSpPr>
            <a:grpSpLocks/>
          </p:cNvGrpSpPr>
          <p:nvPr/>
        </p:nvGrpSpPr>
        <p:grpSpPr bwMode="auto">
          <a:xfrm>
            <a:off x="815975" y="4279900"/>
            <a:ext cx="1558925" cy="1216025"/>
            <a:chOff x="2215" y="1727"/>
            <a:chExt cx="982" cy="766"/>
          </a:xfrm>
        </p:grpSpPr>
        <p:sp>
          <p:nvSpPr>
            <p:cNvPr id="93251" name="Oval 67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2" name="Oval 68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3" name="Oval 69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4" name="Freeform 70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5" name="Freeform 71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6" name="Freeform 72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7" name="Oval 73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5864225" y="3624263"/>
            <a:ext cx="84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SO</a:t>
            </a:r>
            <a:r>
              <a:rPr lang="en-US" sz="2800" b="0" baseline="-25000"/>
              <a:t>2</a:t>
            </a:r>
          </a:p>
        </p:txBody>
      </p:sp>
      <p:sp>
        <p:nvSpPr>
          <p:cNvPr id="93259" name="Rectangle 75"/>
          <p:cNvSpPr>
            <a:spLocks noChangeArrowheads="1"/>
          </p:cNvSpPr>
          <p:nvPr/>
        </p:nvSpPr>
        <p:spPr bwMode="auto">
          <a:xfrm>
            <a:off x="2571750" y="4627563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415 L</a:t>
            </a:r>
          </a:p>
        </p:txBody>
      </p:sp>
      <p:grpSp>
        <p:nvGrpSpPr>
          <p:cNvPr id="93265" name="Group 81"/>
          <p:cNvGrpSpPr>
            <a:grpSpLocks/>
          </p:cNvGrpSpPr>
          <p:nvPr/>
        </p:nvGrpSpPr>
        <p:grpSpPr bwMode="auto">
          <a:xfrm>
            <a:off x="3549650" y="4233863"/>
            <a:ext cx="1792288" cy="1098550"/>
            <a:chOff x="2949" y="2448"/>
            <a:chExt cx="1129" cy="692"/>
          </a:xfrm>
        </p:grpSpPr>
        <p:sp>
          <p:nvSpPr>
            <p:cNvPr id="93260" name="Rectangle 76"/>
            <p:cNvSpPr>
              <a:spLocks noChangeArrowheads="1"/>
            </p:cNvSpPr>
            <p:nvPr/>
          </p:nvSpPr>
          <p:spPr bwMode="auto">
            <a:xfrm>
              <a:off x="2949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3261" name="Rectangle 77"/>
            <p:cNvSpPr>
              <a:spLocks noChangeArrowheads="1"/>
            </p:cNvSpPr>
            <p:nvPr/>
          </p:nvSpPr>
          <p:spPr bwMode="auto">
            <a:xfrm>
              <a:off x="3838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3262" name="Line 78"/>
            <p:cNvSpPr>
              <a:spLocks noChangeShapeType="1"/>
            </p:cNvSpPr>
            <p:nvPr/>
          </p:nvSpPr>
          <p:spPr bwMode="auto">
            <a:xfrm>
              <a:off x="3123" y="2866"/>
              <a:ext cx="7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63" name="Rectangle 79"/>
          <p:cNvSpPr>
            <a:spLocks noChangeArrowheads="1"/>
          </p:cNvSpPr>
          <p:nvPr/>
        </p:nvSpPr>
        <p:spPr bwMode="auto">
          <a:xfrm>
            <a:off x="3954463" y="4422775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3264" name="Rectangle 80"/>
          <p:cNvSpPr>
            <a:spLocks noChangeArrowheads="1"/>
          </p:cNvSpPr>
          <p:nvPr/>
        </p:nvSpPr>
        <p:spPr bwMode="auto">
          <a:xfrm>
            <a:off x="3914775" y="4873625"/>
            <a:ext cx="1281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22.4 L</a:t>
            </a:r>
          </a:p>
        </p:txBody>
      </p:sp>
      <p:grpSp>
        <p:nvGrpSpPr>
          <p:cNvPr id="93271" name="Group 87"/>
          <p:cNvGrpSpPr>
            <a:grpSpLocks/>
          </p:cNvGrpSpPr>
          <p:nvPr/>
        </p:nvGrpSpPr>
        <p:grpSpPr bwMode="auto">
          <a:xfrm>
            <a:off x="5297488" y="4229100"/>
            <a:ext cx="2320925" cy="1098550"/>
            <a:chOff x="3868" y="2421"/>
            <a:chExt cx="1462" cy="692"/>
          </a:xfrm>
        </p:grpSpPr>
        <p:sp>
          <p:nvSpPr>
            <p:cNvPr id="93266" name="Rectangle 82"/>
            <p:cNvSpPr>
              <a:spLocks noChangeArrowheads="1"/>
            </p:cNvSpPr>
            <p:nvPr/>
          </p:nvSpPr>
          <p:spPr bwMode="auto">
            <a:xfrm>
              <a:off x="3868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3267" name="Rectangle 83"/>
            <p:cNvSpPr>
              <a:spLocks noChangeArrowheads="1"/>
            </p:cNvSpPr>
            <p:nvPr/>
          </p:nvSpPr>
          <p:spPr bwMode="auto">
            <a:xfrm>
              <a:off x="5090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3268" name="Line 84"/>
            <p:cNvSpPr>
              <a:spLocks noChangeShapeType="1"/>
            </p:cNvSpPr>
            <p:nvPr/>
          </p:nvSpPr>
          <p:spPr bwMode="auto">
            <a:xfrm>
              <a:off x="4047" y="2839"/>
              <a:ext cx="114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69" name="Rectangle 85"/>
          <p:cNvSpPr>
            <a:spLocks noChangeArrowheads="1"/>
          </p:cNvSpPr>
          <p:nvPr/>
        </p:nvSpPr>
        <p:spPr bwMode="auto">
          <a:xfrm>
            <a:off x="5930900" y="485298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3270" name="Rectangle 86"/>
          <p:cNvSpPr>
            <a:spLocks noChangeArrowheads="1"/>
          </p:cNvSpPr>
          <p:nvPr/>
        </p:nvSpPr>
        <p:spPr bwMode="auto">
          <a:xfrm>
            <a:off x="5578475" y="4503738"/>
            <a:ext cx="194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/>
              <a:t>6.02 x 10</a:t>
            </a:r>
            <a:r>
              <a:rPr lang="en-US" sz="2000" b="0" baseline="30000"/>
              <a:t>23</a:t>
            </a:r>
            <a:r>
              <a:rPr lang="en-US" sz="2000" b="0"/>
              <a:t> m’c</a:t>
            </a:r>
          </a:p>
        </p:txBody>
      </p:sp>
      <p:sp>
        <p:nvSpPr>
          <p:cNvPr id="93272" name="Rectangle 88"/>
          <p:cNvSpPr>
            <a:spLocks noChangeArrowheads="1"/>
          </p:cNvSpPr>
          <p:nvPr/>
        </p:nvSpPr>
        <p:spPr bwMode="auto">
          <a:xfrm>
            <a:off x="3732213" y="5602288"/>
            <a:ext cx="3138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=   1.12 x 10</a:t>
            </a:r>
            <a:r>
              <a:rPr lang="en-US" sz="2800" b="0" baseline="30000"/>
              <a:t>25</a:t>
            </a:r>
            <a:r>
              <a:rPr lang="en-US" sz="2800" b="0"/>
              <a:t> m’c </a:t>
            </a:r>
          </a:p>
        </p:txBody>
      </p:sp>
      <p:sp>
        <p:nvSpPr>
          <p:cNvPr id="93273" name="Line 89"/>
          <p:cNvSpPr>
            <a:spLocks noChangeShapeType="1"/>
          </p:cNvSpPr>
          <p:nvPr/>
        </p:nvSpPr>
        <p:spPr bwMode="auto">
          <a:xfrm>
            <a:off x="6451600" y="4987925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274" name="Line 90"/>
          <p:cNvSpPr>
            <a:spLocks noChangeShapeType="1"/>
          </p:cNvSpPr>
          <p:nvPr/>
        </p:nvSpPr>
        <p:spPr bwMode="auto">
          <a:xfrm>
            <a:off x="4513263" y="4545013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275" name="Line 91"/>
          <p:cNvSpPr>
            <a:spLocks noChangeShapeType="1"/>
          </p:cNvSpPr>
          <p:nvPr/>
        </p:nvSpPr>
        <p:spPr bwMode="auto">
          <a:xfrm flipH="1">
            <a:off x="4686300" y="5010150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276" name="Line 92"/>
          <p:cNvSpPr>
            <a:spLocks noChangeShapeType="1"/>
          </p:cNvSpPr>
          <p:nvPr/>
        </p:nvSpPr>
        <p:spPr bwMode="auto">
          <a:xfrm flipH="1">
            <a:off x="3244850" y="4797425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3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9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9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3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3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3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9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3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3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3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9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77" grpId="0" animBg="1"/>
      <p:bldP spid="93238" grpId="0" animBg="1"/>
      <p:bldP spid="93187" grpId="0"/>
      <p:bldP spid="93191" grpId="0"/>
      <p:bldP spid="93193" grpId="0"/>
      <p:bldP spid="93194" grpId="0"/>
      <p:bldP spid="93195" grpId="0"/>
      <p:bldP spid="93196" grpId="0"/>
      <p:bldP spid="93192" grpId="0"/>
      <p:bldP spid="93214" grpId="0"/>
      <p:bldP spid="93219" grpId="0"/>
      <p:bldP spid="93220" grpId="0"/>
      <p:bldP spid="93236" grpId="0"/>
      <p:bldP spid="93239" grpId="0" animBg="1"/>
      <p:bldP spid="93240" grpId="0" animBg="1"/>
      <p:bldP spid="93241" grpId="0"/>
      <p:bldP spid="93241" grpId="1"/>
      <p:bldP spid="93258" grpId="0"/>
      <p:bldP spid="93259" grpId="0"/>
      <p:bldP spid="93263" grpId="0"/>
      <p:bldP spid="93264" grpId="0"/>
      <p:bldP spid="93269" grpId="0"/>
      <p:bldP spid="93270" grpId="0"/>
      <p:bldP spid="93272" grpId="0"/>
      <p:bldP spid="93273" grpId="0" animBg="1"/>
      <p:bldP spid="93274" grpId="0" animBg="1"/>
      <p:bldP spid="93275" grpId="0" animBg="1"/>
      <p:bldP spid="932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3629025" y="5148263"/>
            <a:ext cx="117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22.4 L</a:t>
            </a:r>
            <a:endParaRPr lang="en-US" sz="2800" b="0" baseline="30000"/>
          </a:p>
        </p:txBody>
      </p:sp>
      <p:grpSp>
        <p:nvGrpSpPr>
          <p:cNvPr id="95295" name="Group 63"/>
          <p:cNvGrpSpPr>
            <a:grpSpLocks/>
          </p:cNvGrpSpPr>
          <p:nvPr/>
        </p:nvGrpSpPr>
        <p:grpSpPr bwMode="auto">
          <a:xfrm>
            <a:off x="6396038" y="1463675"/>
            <a:ext cx="1906587" cy="1098550"/>
            <a:chOff x="2217" y="2475"/>
            <a:chExt cx="1201" cy="692"/>
          </a:xfrm>
        </p:grpSpPr>
        <p:sp>
          <p:nvSpPr>
            <p:cNvPr id="95249" name="Rectangle 17"/>
            <p:cNvSpPr>
              <a:spLocks noChangeArrowheads="1"/>
            </p:cNvSpPr>
            <p:nvPr/>
          </p:nvSpPr>
          <p:spPr bwMode="auto">
            <a:xfrm>
              <a:off x="2217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3178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5251" name="Line 19"/>
            <p:cNvSpPr>
              <a:spLocks noChangeShapeType="1"/>
            </p:cNvSpPr>
            <p:nvPr/>
          </p:nvSpPr>
          <p:spPr bwMode="auto">
            <a:xfrm>
              <a:off x="2391" y="2893"/>
              <a:ext cx="8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6786563" y="210343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2182813" y="4848225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87.3 L</a:t>
            </a:r>
            <a:endParaRPr lang="en-US" sz="2800" b="0" baseline="30000"/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293688" y="252413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What mass is 6.29 x 10</a:t>
            </a:r>
            <a:r>
              <a:rPr lang="en-US" sz="2800" b="0" baseline="30000">
                <a:solidFill>
                  <a:srgbClr val="FF0000"/>
                </a:solidFill>
              </a:rPr>
              <a:t>24</a:t>
            </a:r>
            <a:r>
              <a:rPr lang="en-US" sz="2800" b="0">
                <a:solidFill>
                  <a:srgbClr val="FF0000"/>
                </a:solidFill>
              </a:rPr>
              <a:t> m’cules                             ?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5255" name="Rectangle 23"/>
          <p:cNvSpPr>
            <a:spLocks noChangeArrowheads="1"/>
          </p:cNvSpPr>
          <p:nvPr/>
        </p:nvSpPr>
        <p:spPr bwMode="auto">
          <a:xfrm>
            <a:off x="6181725" y="682625"/>
            <a:ext cx="776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chemeClr val="bg2"/>
                </a:solidFill>
              </a:rPr>
              <a:t>Al</a:t>
            </a:r>
            <a:r>
              <a:rPr lang="en-US" sz="2800" b="0" baseline="30000">
                <a:solidFill>
                  <a:schemeClr val="bg2"/>
                </a:solidFill>
              </a:rPr>
              <a:t>3+</a:t>
            </a:r>
            <a:r>
              <a:rPr lang="en-US" sz="2800"/>
              <a:t> </a:t>
            </a:r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7507288" y="682625"/>
            <a:ext cx="120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SO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2–</a:t>
            </a:r>
            <a:r>
              <a:rPr lang="en-US" sz="2800"/>
              <a:t> </a:t>
            </a:r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6426200" y="1114425"/>
            <a:ext cx="175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chemeClr val="bg2"/>
                </a:solidFill>
              </a:rPr>
              <a:t>Al</a:t>
            </a:r>
            <a:r>
              <a:rPr lang="en-US" sz="2800" b="0" baseline="-25000"/>
              <a:t>2</a:t>
            </a:r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SO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5668963" y="250825"/>
            <a:ext cx="2976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aluminum sulfate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5667375" y="249238"/>
            <a:ext cx="2976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chemeClr val="bg2"/>
                </a:solidFill>
              </a:rPr>
              <a:t>aluminum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rgbClr val="009900"/>
                </a:solidFill>
              </a:rPr>
              <a:t>sulfate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5260" name="Group 28"/>
          <p:cNvGrpSpPr>
            <a:grpSpLocks/>
          </p:cNvGrpSpPr>
          <p:nvPr/>
        </p:nvGrpSpPr>
        <p:grpSpPr bwMode="auto">
          <a:xfrm>
            <a:off x="409575" y="1414463"/>
            <a:ext cx="1558925" cy="1216025"/>
            <a:chOff x="2215" y="1727"/>
            <a:chExt cx="982" cy="766"/>
          </a:xfrm>
        </p:grpSpPr>
        <p:sp>
          <p:nvSpPr>
            <p:cNvPr id="95261" name="Oval 29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4" name="Freeform 32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5" name="Freeform 33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6" name="Freeform 34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68" name="Group 36"/>
          <p:cNvGrpSpPr>
            <a:grpSpLocks/>
          </p:cNvGrpSpPr>
          <p:nvPr/>
        </p:nvGrpSpPr>
        <p:grpSpPr bwMode="auto">
          <a:xfrm>
            <a:off x="411163" y="1416050"/>
            <a:ext cx="1558925" cy="1216025"/>
            <a:chOff x="2215" y="1727"/>
            <a:chExt cx="982" cy="766"/>
          </a:xfrm>
        </p:grpSpPr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2" name="Freeform 40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3" name="Freeform 41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4" name="Freeform 42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5" name="Oval 43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76" name="Rectangle 44"/>
          <p:cNvSpPr>
            <a:spLocks noChangeArrowheads="1"/>
          </p:cNvSpPr>
          <p:nvPr/>
        </p:nvSpPr>
        <p:spPr bwMode="auto">
          <a:xfrm>
            <a:off x="6961188" y="2649538"/>
            <a:ext cx="1320800" cy="5524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Rectangle 45"/>
          <p:cNvSpPr>
            <a:spLocks noChangeArrowheads="1"/>
          </p:cNvSpPr>
          <p:nvPr/>
        </p:nvSpPr>
        <p:spPr bwMode="auto">
          <a:xfrm>
            <a:off x="6502400" y="2682875"/>
            <a:ext cx="186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=   3580 g</a:t>
            </a:r>
          </a:p>
        </p:txBody>
      </p:sp>
      <p:grpSp>
        <p:nvGrpSpPr>
          <p:cNvPr id="95278" name="Group 46"/>
          <p:cNvGrpSpPr>
            <a:grpSpLocks/>
          </p:cNvGrpSpPr>
          <p:nvPr/>
        </p:nvGrpSpPr>
        <p:grpSpPr bwMode="auto">
          <a:xfrm>
            <a:off x="3289300" y="4521200"/>
            <a:ext cx="1792288" cy="1098550"/>
            <a:chOff x="2949" y="2448"/>
            <a:chExt cx="1129" cy="692"/>
          </a:xfrm>
        </p:grpSpPr>
        <p:sp>
          <p:nvSpPr>
            <p:cNvPr id="95279" name="Rectangle 47"/>
            <p:cNvSpPr>
              <a:spLocks noChangeArrowheads="1"/>
            </p:cNvSpPr>
            <p:nvPr/>
          </p:nvSpPr>
          <p:spPr bwMode="auto">
            <a:xfrm>
              <a:off x="2949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5280" name="Rectangle 48"/>
            <p:cNvSpPr>
              <a:spLocks noChangeArrowheads="1"/>
            </p:cNvSpPr>
            <p:nvPr/>
          </p:nvSpPr>
          <p:spPr bwMode="auto">
            <a:xfrm>
              <a:off x="3838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5281" name="Line 49"/>
            <p:cNvSpPr>
              <a:spLocks noChangeShapeType="1"/>
            </p:cNvSpPr>
            <p:nvPr/>
          </p:nvSpPr>
          <p:spPr bwMode="auto">
            <a:xfrm>
              <a:off x="3123" y="2866"/>
              <a:ext cx="7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3651250" y="469423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6732588" y="1638300"/>
            <a:ext cx="1455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342.3 g</a:t>
            </a:r>
          </a:p>
        </p:txBody>
      </p:sp>
      <p:grpSp>
        <p:nvGrpSpPr>
          <p:cNvPr id="95284" name="Group 52"/>
          <p:cNvGrpSpPr>
            <a:grpSpLocks/>
          </p:cNvGrpSpPr>
          <p:nvPr/>
        </p:nvGrpSpPr>
        <p:grpSpPr bwMode="auto">
          <a:xfrm>
            <a:off x="4198938" y="1458913"/>
            <a:ext cx="2320925" cy="1098550"/>
            <a:chOff x="3868" y="2421"/>
            <a:chExt cx="1462" cy="692"/>
          </a:xfrm>
        </p:grpSpPr>
        <p:sp>
          <p:nvSpPr>
            <p:cNvPr id="95285" name="Rectangle 53"/>
            <p:cNvSpPr>
              <a:spLocks noChangeArrowheads="1"/>
            </p:cNvSpPr>
            <p:nvPr/>
          </p:nvSpPr>
          <p:spPr bwMode="auto">
            <a:xfrm>
              <a:off x="3868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5286" name="Rectangle 54"/>
            <p:cNvSpPr>
              <a:spLocks noChangeArrowheads="1"/>
            </p:cNvSpPr>
            <p:nvPr/>
          </p:nvSpPr>
          <p:spPr bwMode="auto">
            <a:xfrm>
              <a:off x="5090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5287" name="Line 55"/>
            <p:cNvSpPr>
              <a:spLocks noChangeShapeType="1"/>
            </p:cNvSpPr>
            <p:nvPr/>
          </p:nvSpPr>
          <p:spPr bwMode="auto">
            <a:xfrm>
              <a:off x="4047" y="2839"/>
              <a:ext cx="114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4760913" y="1660525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4465638" y="2139950"/>
            <a:ext cx="1941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/>
              <a:t>6.02 x 10</a:t>
            </a:r>
            <a:r>
              <a:rPr lang="en-US" sz="2000" b="0" baseline="30000"/>
              <a:t>23</a:t>
            </a:r>
            <a:r>
              <a:rPr lang="en-US" sz="2000" b="0"/>
              <a:t> m’c</a:t>
            </a:r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2068513" y="1825625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/>
              <a:t>6.29 x 10</a:t>
            </a:r>
            <a:r>
              <a:rPr lang="en-US" sz="2400" b="0" baseline="30000"/>
              <a:t>24</a:t>
            </a:r>
            <a:r>
              <a:rPr lang="en-US" sz="2400" b="0"/>
              <a:t> m’c </a:t>
            </a:r>
          </a:p>
        </p:txBody>
      </p:sp>
      <p:sp>
        <p:nvSpPr>
          <p:cNvPr id="95291" name="Line 59"/>
          <p:cNvSpPr>
            <a:spLocks noChangeShapeType="1"/>
          </p:cNvSpPr>
          <p:nvPr/>
        </p:nvSpPr>
        <p:spPr bwMode="auto">
          <a:xfrm>
            <a:off x="7319963" y="2259013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92" name="Line 60"/>
          <p:cNvSpPr>
            <a:spLocks noChangeShapeType="1"/>
          </p:cNvSpPr>
          <p:nvPr/>
        </p:nvSpPr>
        <p:spPr bwMode="auto">
          <a:xfrm>
            <a:off x="5295900" y="178593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93" name="Line 61"/>
          <p:cNvSpPr>
            <a:spLocks noChangeShapeType="1"/>
          </p:cNvSpPr>
          <p:nvPr/>
        </p:nvSpPr>
        <p:spPr bwMode="auto">
          <a:xfrm flipH="1">
            <a:off x="5861050" y="2225675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94" name="Line 62"/>
          <p:cNvSpPr>
            <a:spLocks noChangeShapeType="1"/>
          </p:cNvSpPr>
          <p:nvPr/>
        </p:nvSpPr>
        <p:spPr bwMode="auto">
          <a:xfrm flipH="1">
            <a:off x="3781425" y="193833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96" name="Rectangle 64"/>
          <p:cNvSpPr>
            <a:spLocks noChangeArrowheads="1"/>
          </p:cNvSpPr>
          <p:nvPr/>
        </p:nvSpPr>
        <p:spPr bwMode="auto">
          <a:xfrm>
            <a:off x="282575" y="3517900"/>
            <a:ext cx="795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At STP, how many g is 87.3 dm</a:t>
            </a:r>
            <a:r>
              <a:rPr lang="en-US" sz="2800" b="0" baseline="30000">
                <a:solidFill>
                  <a:srgbClr val="FF0000"/>
                </a:solidFill>
              </a:rPr>
              <a:t>3</a:t>
            </a:r>
            <a:r>
              <a:rPr lang="en-US" sz="2800" b="0">
                <a:solidFill>
                  <a:srgbClr val="FF0000"/>
                </a:solidFill>
              </a:rPr>
              <a:t> of nitrogen gas?</a:t>
            </a:r>
          </a:p>
        </p:txBody>
      </p:sp>
      <p:sp>
        <p:nvSpPr>
          <p:cNvPr id="95297" name="Rectangle 65"/>
          <p:cNvSpPr>
            <a:spLocks noChangeArrowheads="1"/>
          </p:cNvSpPr>
          <p:nvPr/>
        </p:nvSpPr>
        <p:spPr bwMode="auto">
          <a:xfrm>
            <a:off x="6805613" y="3927475"/>
            <a:ext cx="67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99"/>
                </a:solidFill>
              </a:rPr>
              <a:t>N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  <p:grpSp>
        <p:nvGrpSpPr>
          <p:cNvPr id="95298" name="Group 66"/>
          <p:cNvGrpSpPr>
            <a:grpSpLocks/>
          </p:cNvGrpSpPr>
          <p:nvPr/>
        </p:nvGrpSpPr>
        <p:grpSpPr bwMode="auto">
          <a:xfrm>
            <a:off x="387350" y="4470400"/>
            <a:ext cx="1558925" cy="1216025"/>
            <a:chOff x="2215" y="1727"/>
            <a:chExt cx="982" cy="766"/>
          </a:xfrm>
        </p:grpSpPr>
        <p:sp>
          <p:nvSpPr>
            <p:cNvPr id="95299" name="Oval 67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0" name="Oval 68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1" name="Oval 69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2" name="Freeform 70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3" name="Freeform 71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4" name="Freeform 72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306" name="Group 74"/>
          <p:cNvGrpSpPr>
            <a:grpSpLocks/>
          </p:cNvGrpSpPr>
          <p:nvPr/>
        </p:nvGrpSpPr>
        <p:grpSpPr bwMode="auto">
          <a:xfrm>
            <a:off x="388938" y="4470400"/>
            <a:ext cx="1558925" cy="1216025"/>
            <a:chOff x="2215" y="1727"/>
            <a:chExt cx="982" cy="766"/>
          </a:xfrm>
        </p:grpSpPr>
        <p:sp>
          <p:nvSpPr>
            <p:cNvPr id="95307" name="Oval 75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8" name="Oval 76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9" name="Oval 77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0" name="Freeform 78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1" name="Freeform 79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2" name="Freeform 80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314" name="Line 82"/>
          <p:cNvSpPr>
            <a:spLocks noChangeShapeType="1"/>
          </p:cNvSpPr>
          <p:nvPr/>
        </p:nvSpPr>
        <p:spPr bwMode="auto">
          <a:xfrm flipH="1">
            <a:off x="4418013" y="5276850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315" name="Line 83"/>
          <p:cNvSpPr>
            <a:spLocks noChangeShapeType="1"/>
          </p:cNvSpPr>
          <p:nvPr/>
        </p:nvSpPr>
        <p:spPr bwMode="auto">
          <a:xfrm flipH="1">
            <a:off x="3006725" y="4989513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5316" name="Group 84"/>
          <p:cNvGrpSpPr>
            <a:grpSpLocks/>
          </p:cNvGrpSpPr>
          <p:nvPr/>
        </p:nvGrpSpPr>
        <p:grpSpPr bwMode="auto">
          <a:xfrm>
            <a:off x="4967288" y="4530725"/>
            <a:ext cx="1906587" cy="1098550"/>
            <a:chOff x="2217" y="2475"/>
            <a:chExt cx="1201" cy="692"/>
          </a:xfrm>
        </p:grpSpPr>
        <p:sp>
          <p:nvSpPr>
            <p:cNvPr id="95317" name="Rectangle 85"/>
            <p:cNvSpPr>
              <a:spLocks noChangeArrowheads="1"/>
            </p:cNvSpPr>
            <p:nvPr/>
          </p:nvSpPr>
          <p:spPr bwMode="auto">
            <a:xfrm>
              <a:off x="2217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5318" name="Rectangle 86"/>
            <p:cNvSpPr>
              <a:spLocks noChangeArrowheads="1"/>
            </p:cNvSpPr>
            <p:nvPr/>
          </p:nvSpPr>
          <p:spPr bwMode="auto">
            <a:xfrm>
              <a:off x="3178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5319" name="Line 87"/>
            <p:cNvSpPr>
              <a:spLocks noChangeShapeType="1"/>
            </p:cNvSpPr>
            <p:nvPr/>
          </p:nvSpPr>
          <p:spPr bwMode="auto">
            <a:xfrm>
              <a:off x="2391" y="2893"/>
              <a:ext cx="8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320" name="Rectangle 88"/>
          <p:cNvSpPr>
            <a:spLocks noChangeArrowheads="1"/>
          </p:cNvSpPr>
          <p:nvPr/>
        </p:nvSpPr>
        <p:spPr bwMode="auto">
          <a:xfrm>
            <a:off x="5387975" y="5154613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5321" name="Rectangle 89"/>
          <p:cNvSpPr>
            <a:spLocks noChangeArrowheads="1"/>
          </p:cNvSpPr>
          <p:nvPr/>
        </p:nvSpPr>
        <p:spPr bwMode="auto">
          <a:xfrm>
            <a:off x="5403850" y="4703763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28.0 g</a:t>
            </a:r>
          </a:p>
        </p:txBody>
      </p:sp>
      <p:sp>
        <p:nvSpPr>
          <p:cNvPr id="95322" name="Line 90"/>
          <p:cNvSpPr>
            <a:spLocks noChangeShapeType="1"/>
          </p:cNvSpPr>
          <p:nvPr/>
        </p:nvSpPr>
        <p:spPr bwMode="auto">
          <a:xfrm>
            <a:off x="5905500" y="5295900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323" name="Line 91"/>
          <p:cNvSpPr>
            <a:spLocks noChangeShapeType="1"/>
          </p:cNvSpPr>
          <p:nvPr/>
        </p:nvSpPr>
        <p:spPr bwMode="auto">
          <a:xfrm>
            <a:off x="4221163" y="4830763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324" name="Rectangle 92"/>
          <p:cNvSpPr>
            <a:spLocks noChangeArrowheads="1"/>
          </p:cNvSpPr>
          <p:nvPr/>
        </p:nvSpPr>
        <p:spPr bwMode="auto">
          <a:xfrm>
            <a:off x="7418388" y="4857750"/>
            <a:ext cx="1174750" cy="5524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5" name="Rectangle 93"/>
          <p:cNvSpPr>
            <a:spLocks noChangeArrowheads="1"/>
          </p:cNvSpPr>
          <p:nvPr/>
        </p:nvSpPr>
        <p:spPr bwMode="auto">
          <a:xfrm>
            <a:off x="6959600" y="4891088"/>
            <a:ext cx="1860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=   109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5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5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5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0" fill="hold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9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5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5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5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95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5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5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5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95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5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9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9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8" grpId="0"/>
      <p:bldP spid="95252" grpId="0"/>
      <p:bldP spid="95253" grpId="0"/>
      <p:bldP spid="95255" grpId="0"/>
      <p:bldP spid="95256" grpId="0"/>
      <p:bldP spid="95257" grpId="0"/>
      <p:bldP spid="95258" grpId="0"/>
      <p:bldP spid="95259" grpId="0"/>
      <p:bldP spid="95276" grpId="0" animBg="1"/>
      <p:bldP spid="95277" grpId="0"/>
      <p:bldP spid="95282" grpId="0"/>
      <p:bldP spid="95283" grpId="0"/>
      <p:bldP spid="95288" grpId="0"/>
      <p:bldP spid="95289" grpId="0"/>
      <p:bldP spid="95290" grpId="0"/>
      <p:bldP spid="95291" grpId="0" animBg="1"/>
      <p:bldP spid="95292" grpId="0" animBg="1"/>
      <p:bldP spid="95293" grpId="0" animBg="1"/>
      <p:bldP spid="95294" grpId="0" animBg="1"/>
      <p:bldP spid="95296" grpId="0"/>
      <p:bldP spid="95297" grpId="0"/>
      <p:bldP spid="95314" grpId="0" animBg="1"/>
      <p:bldP spid="95315" grpId="0" animBg="1"/>
      <p:bldP spid="95320" grpId="0"/>
      <p:bldP spid="95321" grpId="0"/>
      <p:bldP spid="95322" grpId="0" animBg="1"/>
      <p:bldP spid="95323" grpId="0" animBg="1"/>
      <p:bldP spid="95324" grpId="0" animBg="1"/>
      <p:bldP spid="953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44" name="Rectangle 88"/>
          <p:cNvSpPr>
            <a:spLocks noChangeArrowheads="1"/>
          </p:cNvSpPr>
          <p:nvPr/>
        </p:nvSpPr>
        <p:spPr bwMode="auto">
          <a:xfrm>
            <a:off x="5497513" y="6005513"/>
            <a:ext cx="3033712" cy="5810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85788" y="5467350"/>
            <a:ext cx="691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But there are 9 atoms per molecule, so…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466725" y="227013"/>
            <a:ext cx="8083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How many m’cules is 315 g of iron (III) hydroxide?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5607050" y="682625"/>
            <a:ext cx="950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3+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7078663" y="682625"/>
            <a:ext cx="108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OH</a:t>
            </a:r>
            <a:r>
              <a:rPr lang="en-US" sz="2800" b="0" baseline="30000">
                <a:solidFill>
                  <a:srgbClr val="009900"/>
                </a:solidFill>
              </a:rPr>
              <a:t>1–</a:t>
            </a:r>
            <a:r>
              <a:rPr lang="en-US" sz="2800"/>
              <a:t> 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5997575" y="1128713"/>
            <a:ext cx="1604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OH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771525" y="1565275"/>
            <a:ext cx="1558925" cy="1216025"/>
            <a:chOff x="2215" y="1727"/>
            <a:chExt cx="982" cy="766"/>
          </a:xfrm>
        </p:grpSpPr>
        <p:sp>
          <p:nvSpPr>
            <p:cNvPr id="96270" name="Oval 14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solidFill>
              <a:srgbClr val="00CC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Oval 15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Oval 16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Freeform 18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Oval 20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77" name="Group 21"/>
          <p:cNvGrpSpPr>
            <a:grpSpLocks/>
          </p:cNvGrpSpPr>
          <p:nvPr/>
        </p:nvGrpSpPr>
        <p:grpSpPr bwMode="auto">
          <a:xfrm>
            <a:off x="771525" y="1565275"/>
            <a:ext cx="1558925" cy="1216025"/>
            <a:chOff x="2215" y="1727"/>
            <a:chExt cx="982" cy="766"/>
          </a:xfrm>
        </p:grpSpPr>
        <p:sp>
          <p:nvSpPr>
            <p:cNvPr id="96278" name="Oval 22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Oval 24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Freeform 25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Freeform 26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3" name="Freeform 27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Oval 28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2968625" y="1820863"/>
            <a:ext cx="1104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315 g</a:t>
            </a:r>
          </a:p>
        </p:txBody>
      </p:sp>
      <p:grpSp>
        <p:nvGrpSpPr>
          <p:cNvPr id="96286" name="Group 30"/>
          <p:cNvGrpSpPr>
            <a:grpSpLocks/>
          </p:cNvGrpSpPr>
          <p:nvPr/>
        </p:nvGrpSpPr>
        <p:grpSpPr bwMode="auto">
          <a:xfrm>
            <a:off x="3924300" y="1528763"/>
            <a:ext cx="1906588" cy="1098550"/>
            <a:chOff x="2599" y="835"/>
            <a:chExt cx="1201" cy="692"/>
          </a:xfrm>
        </p:grpSpPr>
        <p:sp>
          <p:nvSpPr>
            <p:cNvPr id="96287" name="Rectangle 31"/>
            <p:cNvSpPr>
              <a:spLocks noChangeArrowheads="1"/>
            </p:cNvSpPr>
            <p:nvPr/>
          </p:nvSpPr>
          <p:spPr bwMode="auto">
            <a:xfrm>
              <a:off x="2599" y="83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6288" name="Rectangle 32"/>
            <p:cNvSpPr>
              <a:spLocks noChangeArrowheads="1"/>
            </p:cNvSpPr>
            <p:nvPr/>
          </p:nvSpPr>
          <p:spPr bwMode="auto">
            <a:xfrm>
              <a:off x="3560" y="83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6289" name="Line 33"/>
            <p:cNvSpPr>
              <a:spLocks noChangeShapeType="1"/>
            </p:cNvSpPr>
            <p:nvPr/>
          </p:nvSpPr>
          <p:spPr bwMode="auto">
            <a:xfrm>
              <a:off x="2773" y="1253"/>
              <a:ext cx="8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90" name="Rectangle 34"/>
          <p:cNvSpPr>
            <a:spLocks noChangeArrowheads="1"/>
          </p:cNvSpPr>
          <p:nvPr/>
        </p:nvSpPr>
        <p:spPr bwMode="auto">
          <a:xfrm>
            <a:off x="4394200" y="170338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4210050" y="2171700"/>
            <a:ext cx="1484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106.8 g</a:t>
            </a:r>
          </a:p>
        </p:txBody>
      </p:sp>
      <p:sp>
        <p:nvSpPr>
          <p:cNvPr id="96292" name="Line 36"/>
          <p:cNvSpPr>
            <a:spLocks noChangeShapeType="1"/>
          </p:cNvSpPr>
          <p:nvPr/>
        </p:nvSpPr>
        <p:spPr bwMode="auto">
          <a:xfrm>
            <a:off x="3709988" y="2001838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93" name="Line 37"/>
          <p:cNvSpPr>
            <a:spLocks noChangeShapeType="1"/>
          </p:cNvSpPr>
          <p:nvPr/>
        </p:nvSpPr>
        <p:spPr bwMode="auto">
          <a:xfrm>
            <a:off x="5219700" y="2320925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6294" name="Group 38"/>
          <p:cNvGrpSpPr>
            <a:grpSpLocks/>
          </p:cNvGrpSpPr>
          <p:nvPr/>
        </p:nvGrpSpPr>
        <p:grpSpPr bwMode="auto">
          <a:xfrm>
            <a:off x="5768975" y="1516063"/>
            <a:ext cx="2320925" cy="1098550"/>
            <a:chOff x="3868" y="2421"/>
            <a:chExt cx="1462" cy="692"/>
          </a:xfrm>
        </p:grpSpPr>
        <p:sp>
          <p:nvSpPr>
            <p:cNvPr id="96295" name="Rectangle 39"/>
            <p:cNvSpPr>
              <a:spLocks noChangeArrowheads="1"/>
            </p:cNvSpPr>
            <p:nvPr/>
          </p:nvSpPr>
          <p:spPr bwMode="auto">
            <a:xfrm>
              <a:off x="3868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6296" name="Rectangle 40"/>
            <p:cNvSpPr>
              <a:spLocks noChangeArrowheads="1"/>
            </p:cNvSpPr>
            <p:nvPr/>
          </p:nvSpPr>
          <p:spPr bwMode="auto">
            <a:xfrm>
              <a:off x="5090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6297" name="Line 41"/>
            <p:cNvSpPr>
              <a:spLocks noChangeShapeType="1"/>
            </p:cNvSpPr>
            <p:nvPr/>
          </p:nvSpPr>
          <p:spPr bwMode="auto">
            <a:xfrm>
              <a:off x="4047" y="2839"/>
              <a:ext cx="114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98" name="Rectangle 42"/>
          <p:cNvSpPr>
            <a:spLocks noChangeArrowheads="1"/>
          </p:cNvSpPr>
          <p:nvPr/>
        </p:nvSpPr>
        <p:spPr bwMode="auto">
          <a:xfrm>
            <a:off x="6402388" y="2139950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6299" name="Rectangle 43"/>
          <p:cNvSpPr>
            <a:spLocks noChangeArrowheads="1"/>
          </p:cNvSpPr>
          <p:nvPr/>
        </p:nvSpPr>
        <p:spPr bwMode="auto">
          <a:xfrm>
            <a:off x="6019800" y="1790700"/>
            <a:ext cx="194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/>
              <a:t>6.02 x 10</a:t>
            </a:r>
            <a:r>
              <a:rPr lang="en-US" sz="2000" b="0" baseline="30000"/>
              <a:t>23</a:t>
            </a:r>
            <a:r>
              <a:rPr lang="en-US" sz="2000" b="0"/>
              <a:t> m’c</a:t>
            </a:r>
          </a:p>
        </p:txBody>
      </p:sp>
      <p:sp>
        <p:nvSpPr>
          <p:cNvPr id="96301" name="Line 45"/>
          <p:cNvSpPr>
            <a:spLocks noChangeShapeType="1"/>
          </p:cNvSpPr>
          <p:nvPr/>
        </p:nvSpPr>
        <p:spPr bwMode="auto">
          <a:xfrm flipH="1">
            <a:off x="4891088" y="1817688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02" name="Line 46"/>
          <p:cNvSpPr>
            <a:spLocks noChangeShapeType="1"/>
          </p:cNvSpPr>
          <p:nvPr/>
        </p:nvSpPr>
        <p:spPr bwMode="auto">
          <a:xfrm flipH="1">
            <a:off x="6886575" y="227488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03" name="Rectangle 47"/>
          <p:cNvSpPr>
            <a:spLocks noChangeArrowheads="1"/>
          </p:cNvSpPr>
          <p:nvPr/>
        </p:nvSpPr>
        <p:spPr bwMode="auto">
          <a:xfrm>
            <a:off x="5967413" y="2747963"/>
            <a:ext cx="2641600" cy="5810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04" name="Rectangle 48"/>
          <p:cNvSpPr>
            <a:spLocks noChangeArrowheads="1"/>
          </p:cNvSpPr>
          <p:nvPr/>
        </p:nvSpPr>
        <p:spPr bwMode="auto">
          <a:xfrm>
            <a:off x="5453063" y="2782888"/>
            <a:ext cx="3138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=   1.78 x 10</a:t>
            </a:r>
            <a:r>
              <a:rPr lang="en-US" sz="2800" b="0" baseline="30000"/>
              <a:t>24</a:t>
            </a:r>
            <a:r>
              <a:rPr lang="en-US" sz="2800" b="0"/>
              <a:t> m’c </a:t>
            </a:r>
          </a:p>
        </p:txBody>
      </p:sp>
      <p:sp>
        <p:nvSpPr>
          <p:cNvPr id="96305" name="Rectangle 49"/>
          <p:cNvSpPr>
            <a:spLocks noChangeArrowheads="1"/>
          </p:cNvSpPr>
          <p:nvPr/>
        </p:nvSpPr>
        <p:spPr bwMode="auto">
          <a:xfrm>
            <a:off x="222250" y="3478213"/>
            <a:ext cx="8723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How many atoms are in 145 L of CH</a:t>
            </a:r>
            <a:r>
              <a:rPr lang="en-US" sz="2800" b="0" baseline="-25000">
                <a:solidFill>
                  <a:srgbClr val="FF0000"/>
                </a:solidFill>
              </a:rPr>
              <a:t>3</a:t>
            </a:r>
            <a:r>
              <a:rPr lang="en-US" sz="2800" b="0">
                <a:solidFill>
                  <a:srgbClr val="FF0000"/>
                </a:solidFill>
              </a:rPr>
              <a:t>CH</a:t>
            </a:r>
            <a:r>
              <a:rPr lang="en-US" sz="2800" b="0" baseline="-25000">
                <a:solidFill>
                  <a:srgbClr val="FF0000"/>
                </a:solidFill>
              </a:rPr>
              <a:t>2</a:t>
            </a:r>
            <a:r>
              <a:rPr lang="en-US" sz="2800" b="0">
                <a:solidFill>
                  <a:srgbClr val="FF0000"/>
                </a:solidFill>
              </a:rPr>
              <a:t>OH at STP?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6306" name="Group 50"/>
          <p:cNvGrpSpPr>
            <a:grpSpLocks/>
          </p:cNvGrpSpPr>
          <p:nvPr/>
        </p:nvGrpSpPr>
        <p:grpSpPr bwMode="auto">
          <a:xfrm>
            <a:off x="817563" y="4121150"/>
            <a:ext cx="1558925" cy="1216025"/>
            <a:chOff x="2215" y="1727"/>
            <a:chExt cx="982" cy="766"/>
          </a:xfrm>
        </p:grpSpPr>
        <p:sp>
          <p:nvSpPr>
            <p:cNvPr id="96307" name="Oval 51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8" name="Oval 52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9" name="Oval 53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0" name="Freeform 54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1" name="Freeform 55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2" name="Freeform 56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3" name="Oval 57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314" name="Group 58"/>
          <p:cNvGrpSpPr>
            <a:grpSpLocks/>
          </p:cNvGrpSpPr>
          <p:nvPr/>
        </p:nvGrpSpPr>
        <p:grpSpPr bwMode="auto">
          <a:xfrm>
            <a:off x="815975" y="4122738"/>
            <a:ext cx="1558925" cy="1216025"/>
            <a:chOff x="2215" y="1727"/>
            <a:chExt cx="982" cy="766"/>
          </a:xfrm>
        </p:grpSpPr>
        <p:sp>
          <p:nvSpPr>
            <p:cNvPr id="96315" name="Oval 59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6" name="Oval 60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7" name="Oval 61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8" name="Freeform 62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9" name="Freeform 63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0" name="Freeform 64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1" name="Oval 65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23" name="Rectangle 67"/>
          <p:cNvSpPr>
            <a:spLocks noChangeArrowheads="1"/>
          </p:cNvSpPr>
          <p:nvPr/>
        </p:nvSpPr>
        <p:spPr bwMode="auto">
          <a:xfrm>
            <a:off x="2943225" y="4270375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145 L</a:t>
            </a:r>
          </a:p>
        </p:txBody>
      </p:sp>
      <p:grpSp>
        <p:nvGrpSpPr>
          <p:cNvPr id="96324" name="Group 68"/>
          <p:cNvGrpSpPr>
            <a:grpSpLocks/>
          </p:cNvGrpSpPr>
          <p:nvPr/>
        </p:nvGrpSpPr>
        <p:grpSpPr bwMode="auto">
          <a:xfrm>
            <a:off x="3921125" y="3876675"/>
            <a:ext cx="1792288" cy="1098550"/>
            <a:chOff x="2949" y="2448"/>
            <a:chExt cx="1129" cy="692"/>
          </a:xfrm>
        </p:grpSpPr>
        <p:sp>
          <p:nvSpPr>
            <p:cNvPr id="96325" name="Rectangle 69"/>
            <p:cNvSpPr>
              <a:spLocks noChangeArrowheads="1"/>
            </p:cNvSpPr>
            <p:nvPr/>
          </p:nvSpPr>
          <p:spPr bwMode="auto">
            <a:xfrm>
              <a:off x="2949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6326" name="Rectangle 70"/>
            <p:cNvSpPr>
              <a:spLocks noChangeArrowheads="1"/>
            </p:cNvSpPr>
            <p:nvPr/>
          </p:nvSpPr>
          <p:spPr bwMode="auto">
            <a:xfrm>
              <a:off x="3838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6327" name="Line 71"/>
            <p:cNvSpPr>
              <a:spLocks noChangeShapeType="1"/>
            </p:cNvSpPr>
            <p:nvPr/>
          </p:nvSpPr>
          <p:spPr bwMode="auto">
            <a:xfrm>
              <a:off x="3123" y="2866"/>
              <a:ext cx="7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28" name="Rectangle 72"/>
          <p:cNvSpPr>
            <a:spLocks noChangeArrowheads="1"/>
          </p:cNvSpPr>
          <p:nvPr/>
        </p:nvSpPr>
        <p:spPr bwMode="auto">
          <a:xfrm>
            <a:off x="4325938" y="406558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6329" name="Rectangle 73"/>
          <p:cNvSpPr>
            <a:spLocks noChangeArrowheads="1"/>
          </p:cNvSpPr>
          <p:nvPr/>
        </p:nvSpPr>
        <p:spPr bwMode="auto">
          <a:xfrm>
            <a:off x="4286250" y="4516438"/>
            <a:ext cx="1281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22.4 L</a:t>
            </a:r>
          </a:p>
        </p:txBody>
      </p:sp>
      <p:grpSp>
        <p:nvGrpSpPr>
          <p:cNvPr id="96330" name="Group 74"/>
          <p:cNvGrpSpPr>
            <a:grpSpLocks/>
          </p:cNvGrpSpPr>
          <p:nvPr/>
        </p:nvGrpSpPr>
        <p:grpSpPr bwMode="auto">
          <a:xfrm>
            <a:off x="5668963" y="3871913"/>
            <a:ext cx="2320925" cy="1098550"/>
            <a:chOff x="3868" y="2421"/>
            <a:chExt cx="1462" cy="692"/>
          </a:xfrm>
        </p:grpSpPr>
        <p:sp>
          <p:nvSpPr>
            <p:cNvPr id="96331" name="Rectangle 75"/>
            <p:cNvSpPr>
              <a:spLocks noChangeArrowheads="1"/>
            </p:cNvSpPr>
            <p:nvPr/>
          </p:nvSpPr>
          <p:spPr bwMode="auto">
            <a:xfrm>
              <a:off x="3868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96332" name="Rectangle 76"/>
            <p:cNvSpPr>
              <a:spLocks noChangeArrowheads="1"/>
            </p:cNvSpPr>
            <p:nvPr/>
          </p:nvSpPr>
          <p:spPr bwMode="auto">
            <a:xfrm>
              <a:off x="5090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96333" name="Line 77"/>
            <p:cNvSpPr>
              <a:spLocks noChangeShapeType="1"/>
            </p:cNvSpPr>
            <p:nvPr/>
          </p:nvSpPr>
          <p:spPr bwMode="auto">
            <a:xfrm>
              <a:off x="4047" y="2839"/>
              <a:ext cx="114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34" name="Rectangle 78"/>
          <p:cNvSpPr>
            <a:spLocks noChangeArrowheads="1"/>
          </p:cNvSpPr>
          <p:nvPr/>
        </p:nvSpPr>
        <p:spPr bwMode="auto">
          <a:xfrm>
            <a:off x="6302375" y="4495800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96335" name="Rectangle 79"/>
          <p:cNvSpPr>
            <a:spLocks noChangeArrowheads="1"/>
          </p:cNvSpPr>
          <p:nvPr/>
        </p:nvSpPr>
        <p:spPr bwMode="auto">
          <a:xfrm>
            <a:off x="5949950" y="4146550"/>
            <a:ext cx="194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/>
              <a:t>6.02 x 10</a:t>
            </a:r>
            <a:r>
              <a:rPr lang="en-US" sz="2000" b="0" baseline="30000"/>
              <a:t>23</a:t>
            </a:r>
            <a:r>
              <a:rPr lang="en-US" sz="2000" b="0"/>
              <a:t> m’c</a:t>
            </a:r>
          </a:p>
        </p:txBody>
      </p:sp>
      <p:sp>
        <p:nvSpPr>
          <p:cNvPr id="96336" name="Rectangle 80"/>
          <p:cNvSpPr>
            <a:spLocks noChangeArrowheads="1"/>
          </p:cNvSpPr>
          <p:nvPr/>
        </p:nvSpPr>
        <p:spPr bwMode="auto">
          <a:xfrm>
            <a:off x="4575175" y="5030788"/>
            <a:ext cx="313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=   3.90 x 10</a:t>
            </a:r>
            <a:r>
              <a:rPr lang="en-US" sz="2800" b="0" baseline="30000"/>
              <a:t>24</a:t>
            </a:r>
            <a:r>
              <a:rPr lang="en-US" sz="2800" b="0"/>
              <a:t> m’c </a:t>
            </a:r>
          </a:p>
        </p:txBody>
      </p:sp>
      <p:sp>
        <p:nvSpPr>
          <p:cNvPr id="96337" name="Line 81"/>
          <p:cNvSpPr>
            <a:spLocks noChangeShapeType="1"/>
          </p:cNvSpPr>
          <p:nvPr/>
        </p:nvSpPr>
        <p:spPr bwMode="auto">
          <a:xfrm>
            <a:off x="6823075" y="463073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38" name="Line 82"/>
          <p:cNvSpPr>
            <a:spLocks noChangeShapeType="1"/>
          </p:cNvSpPr>
          <p:nvPr/>
        </p:nvSpPr>
        <p:spPr bwMode="auto">
          <a:xfrm>
            <a:off x="4884738" y="4187825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39" name="Line 83"/>
          <p:cNvSpPr>
            <a:spLocks noChangeShapeType="1"/>
          </p:cNvSpPr>
          <p:nvPr/>
        </p:nvSpPr>
        <p:spPr bwMode="auto">
          <a:xfrm flipH="1">
            <a:off x="5057775" y="4652963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40" name="Line 84"/>
          <p:cNvSpPr>
            <a:spLocks noChangeShapeType="1"/>
          </p:cNvSpPr>
          <p:nvPr/>
        </p:nvSpPr>
        <p:spPr bwMode="auto">
          <a:xfrm flipH="1">
            <a:off x="3616325" y="444023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41" name="Rectangle 85"/>
          <p:cNvSpPr>
            <a:spLocks noChangeArrowheads="1"/>
          </p:cNvSpPr>
          <p:nvPr/>
        </p:nvSpPr>
        <p:spPr bwMode="auto">
          <a:xfrm>
            <a:off x="2457450" y="6054725"/>
            <a:ext cx="287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9 (3.90 x 10</a:t>
            </a:r>
            <a:r>
              <a:rPr lang="en-US" sz="2800" b="0" baseline="30000"/>
              <a:t>24</a:t>
            </a:r>
            <a:r>
              <a:rPr lang="en-US" sz="2800" b="0"/>
              <a:t>)</a:t>
            </a:r>
          </a:p>
        </p:txBody>
      </p:sp>
      <p:sp>
        <p:nvSpPr>
          <p:cNvPr id="96342" name="Rectangle 86"/>
          <p:cNvSpPr>
            <a:spLocks noChangeArrowheads="1"/>
          </p:cNvSpPr>
          <p:nvPr/>
        </p:nvSpPr>
        <p:spPr bwMode="auto">
          <a:xfrm>
            <a:off x="5081588" y="6064250"/>
            <a:ext cx="3471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=  3.51 x 10</a:t>
            </a:r>
            <a:r>
              <a:rPr lang="en-US" sz="2800" b="0" baseline="30000"/>
              <a:t>25 </a:t>
            </a:r>
            <a:r>
              <a:rPr lang="en-US" sz="2800" b="0"/>
              <a:t>atoms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6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6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6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6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6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0" fill="hold"/>
                                        <p:tgtEl>
                                          <p:spTgt spid="96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96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9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9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6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6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96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9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6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6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96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6" dur="80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7" dur="80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80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96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9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9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9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9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44" grpId="0" animBg="1"/>
      <p:bldP spid="96259" grpId="0"/>
      <p:bldP spid="96266" grpId="0"/>
      <p:bldP spid="96267" grpId="0"/>
      <p:bldP spid="96268" grpId="0"/>
      <p:bldP spid="96285" grpId="0"/>
      <p:bldP spid="96290" grpId="0"/>
      <p:bldP spid="96291" grpId="0"/>
      <p:bldP spid="96292" grpId="0" animBg="1"/>
      <p:bldP spid="96293" grpId="0" animBg="1"/>
      <p:bldP spid="96298" grpId="0"/>
      <p:bldP spid="96299" grpId="0"/>
      <p:bldP spid="96301" grpId="0" animBg="1"/>
      <p:bldP spid="96302" grpId="0" animBg="1"/>
      <p:bldP spid="96303" grpId="0" animBg="1"/>
      <p:bldP spid="96304" grpId="0"/>
      <p:bldP spid="96305" grpId="0"/>
      <p:bldP spid="96323" grpId="0"/>
      <p:bldP spid="96328" grpId="0"/>
      <p:bldP spid="96329" grpId="0"/>
      <p:bldP spid="96334" grpId="0"/>
      <p:bldP spid="96335" grpId="0"/>
      <p:bldP spid="96336" grpId="0"/>
      <p:bldP spid="96337" grpId="0" animBg="1"/>
      <p:bldP spid="96338" grpId="0" animBg="1"/>
      <p:bldP spid="96339" grpId="0" animBg="1"/>
      <p:bldP spid="96340" grpId="0" animBg="1"/>
      <p:bldP spid="96341" grpId="0"/>
      <p:bldP spid="963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947863" y="223838"/>
            <a:ext cx="546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Hydrates and Anhydrous Salts 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92113" y="882650"/>
            <a:ext cx="8242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 u="sng">
                <a:solidFill>
                  <a:srgbClr val="FF0000"/>
                </a:solidFill>
              </a:rPr>
              <a:t>anhydrous salt</a:t>
            </a:r>
            <a:r>
              <a:rPr lang="en-US" sz="2800" b="0">
                <a:solidFill>
                  <a:srgbClr val="FF0000"/>
                </a:solidFill>
              </a:rPr>
              <a:t>: an ionic compound (i.e., a salt) that</a:t>
            </a:r>
          </a:p>
          <a:p>
            <a:r>
              <a:rPr lang="en-US" sz="2800" b="0">
                <a:solidFill>
                  <a:srgbClr val="FF0000"/>
                </a:solidFill>
              </a:rPr>
              <a:t>		       attracts water molecules and forms</a:t>
            </a:r>
          </a:p>
          <a:p>
            <a:r>
              <a:rPr lang="en-US" sz="2800" b="0">
                <a:solidFill>
                  <a:srgbClr val="FF0000"/>
                </a:solidFill>
              </a:rPr>
              <a:t>		       loose chemical bonds with them;</a:t>
            </a:r>
          </a:p>
          <a:p>
            <a:r>
              <a:rPr lang="en-US" sz="2800" b="0">
                <a:solidFill>
                  <a:srgbClr val="FF0000"/>
                </a:solidFill>
              </a:rPr>
              <a:t>		       symbolized by MN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567113" y="2746375"/>
            <a:ext cx="492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“anhydrous” = “without water”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168650" y="3343275"/>
            <a:ext cx="119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Uses: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387350" y="4283075"/>
            <a:ext cx="814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 u="sng">
                <a:solidFill>
                  <a:srgbClr val="FF0000"/>
                </a:solidFill>
              </a:rPr>
              <a:t>hydrate</a:t>
            </a:r>
            <a:r>
              <a:rPr lang="en-US" sz="2800" b="0">
                <a:solidFill>
                  <a:srgbClr val="FF0000"/>
                </a:solidFill>
              </a:rPr>
              <a:t>: an anhydrous salt with the water attached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1233488" y="4883150"/>
            <a:ext cx="4757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-- symbolized by MN </a:t>
            </a:r>
            <a:r>
              <a:rPr lang="en-US" sz="2800" baseline="30000">
                <a:solidFill>
                  <a:srgbClr val="FF0000"/>
                </a:solidFill>
              </a:rPr>
              <a:t>.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rgbClr val="FF0000"/>
                </a:solidFill>
              </a:rPr>
              <a:t>? H</a:t>
            </a:r>
            <a:r>
              <a:rPr lang="en-US" sz="2800" b="0" baseline="-25000">
                <a:solidFill>
                  <a:srgbClr val="FF0000"/>
                </a:solidFill>
              </a:rPr>
              <a:t>2</a:t>
            </a:r>
            <a:r>
              <a:rPr lang="en-US" sz="2800" b="0">
                <a:solidFill>
                  <a:srgbClr val="FF0000"/>
                </a:solidFill>
              </a:rPr>
              <a:t>O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1228725" y="5487988"/>
            <a:ext cx="194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Examples: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267200" y="3348038"/>
            <a:ext cx="4657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“desiccants” in leather</a:t>
            </a:r>
          </a:p>
          <a:p>
            <a:r>
              <a:rPr lang="en-US" sz="2800" b="0"/>
              <a:t>goods,</a:t>
            </a:r>
            <a:r>
              <a:rPr lang="en-US" sz="2800"/>
              <a:t> </a:t>
            </a:r>
            <a:r>
              <a:rPr lang="en-US" sz="2800" b="0"/>
              <a:t>electronics, vitamins</a:t>
            </a:r>
            <a:r>
              <a:rPr lang="en-US" sz="2800"/>
              <a:t> 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3165475" y="5486400"/>
            <a:ext cx="5456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CuSO</a:t>
            </a:r>
            <a:r>
              <a:rPr lang="en-US" sz="2800" b="0" baseline="-25000"/>
              <a:t>4</a:t>
            </a:r>
            <a:r>
              <a:rPr lang="en-US" sz="2800" b="0"/>
              <a:t> </a:t>
            </a:r>
            <a:r>
              <a:rPr lang="en-US" sz="2800" baseline="30000"/>
              <a:t>.</a:t>
            </a:r>
            <a:r>
              <a:rPr lang="en-US" sz="2800" b="0"/>
              <a:t> 5 H</a:t>
            </a:r>
            <a:r>
              <a:rPr lang="en-US" sz="2800" b="0" baseline="-25000"/>
              <a:t>2</a:t>
            </a:r>
            <a:r>
              <a:rPr lang="en-US" sz="2800" b="0"/>
              <a:t>O	    BaCl</a:t>
            </a:r>
            <a:r>
              <a:rPr lang="en-US" sz="2800" b="0" baseline="-25000"/>
              <a:t>2</a:t>
            </a:r>
            <a:r>
              <a:rPr lang="en-US" sz="2800" b="0"/>
              <a:t> </a:t>
            </a:r>
            <a:r>
              <a:rPr lang="en-US" sz="2800" baseline="30000"/>
              <a:t>.</a:t>
            </a:r>
            <a:r>
              <a:rPr lang="en-US" sz="2800" b="0"/>
              <a:t> 2 H</a:t>
            </a:r>
            <a:r>
              <a:rPr lang="en-US" sz="2800" b="0" baseline="-25000"/>
              <a:t>2</a:t>
            </a:r>
            <a:r>
              <a:rPr lang="en-US" sz="2800" b="0"/>
              <a:t>O</a:t>
            </a:r>
          </a:p>
          <a:p>
            <a:r>
              <a:rPr lang="en-US" sz="2800" b="0"/>
              <a:t>Na</a:t>
            </a:r>
            <a:r>
              <a:rPr lang="en-US" sz="2800" b="0" baseline="-25000"/>
              <a:t>2</a:t>
            </a:r>
            <a:r>
              <a:rPr lang="en-US" sz="2800" b="0"/>
              <a:t>CO</a:t>
            </a:r>
            <a:r>
              <a:rPr lang="en-US" sz="2800" b="0" baseline="-25000"/>
              <a:t>3</a:t>
            </a:r>
            <a:r>
              <a:rPr lang="en-US" sz="2800" b="0"/>
              <a:t> </a:t>
            </a:r>
            <a:r>
              <a:rPr lang="en-US" sz="2800" baseline="30000"/>
              <a:t>.</a:t>
            </a:r>
            <a:r>
              <a:rPr lang="en-US" sz="2800" b="0"/>
              <a:t> 10 H</a:t>
            </a:r>
            <a:r>
              <a:rPr lang="en-US" sz="2800" b="0" baseline="-25000"/>
              <a:t>2</a:t>
            </a:r>
            <a:r>
              <a:rPr lang="en-US" sz="2800" b="0"/>
              <a:t>O	    FeCl</a:t>
            </a:r>
            <a:r>
              <a:rPr lang="en-US" sz="2800" b="0" baseline="-25000"/>
              <a:t>3</a:t>
            </a:r>
            <a:r>
              <a:rPr lang="en-US" sz="2800" b="0"/>
              <a:t> </a:t>
            </a:r>
            <a:r>
              <a:rPr lang="en-US" sz="2800" baseline="30000"/>
              <a:t>.</a:t>
            </a:r>
            <a:r>
              <a:rPr lang="en-US" sz="2800" b="0"/>
              <a:t> 6 H</a:t>
            </a:r>
            <a:r>
              <a:rPr lang="en-US" sz="2800" b="0" baseline="-25000"/>
              <a:t>2</a:t>
            </a:r>
            <a:r>
              <a:rPr lang="en-US" sz="2800" b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  <p:bldP spid="97290" grpId="0"/>
      <p:bldP spid="97291" grpId="0"/>
      <p:bldP spid="97292" grpId="0"/>
      <p:bldP spid="97293" grpId="0"/>
      <p:bldP spid="97294" grpId="0"/>
      <p:bldP spid="972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altLang="en-US" sz="4000"/>
              <a:t>The Mole is Developed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381000" y="1219200"/>
          <a:ext cx="8458200" cy="5095877"/>
        </p:xfrm>
        <a:graphic>
          <a:graphicData uri="http://schemas.openxmlformats.org/drawingml/2006/table">
            <a:tbl>
              <a:tblPr/>
              <a:tblGrid>
                <a:gridCol w="3352800"/>
                <a:gridCol w="2667000"/>
                <a:gridCol w="24384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Carbon Atoms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Hydrogen Atoms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Mass Ratio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Number                              Mass (amu)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Number                  Mass (amu)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Mass carbon / Mass hydrogen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 amu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=  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1 amu            1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[2 x 12]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2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[2 x 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 amu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=  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2 amu       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            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[10 x 12]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[10 x 1]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 amu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=  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10 amu            1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36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600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[50 x 12]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50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[50 x 1]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600 amu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=  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50 amu            1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(6.02 x 10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x (12)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F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Avogadro’s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number  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(6.02 x 10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x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F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(6.02 x 10</a:t>
                      </a:r>
                      <a:r>
                        <a:rPr kumimoji="0" lang="en-US" altLang="en-US" sz="1400" b="0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x (12)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=    </a:t>
                      </a:r>
                      <a:r>
                        <a:rPr kumimoji="0" lang="en-US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(6.02 x 10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x (1)            1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F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F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F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F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</a:tbl>
          </a:graphicData>
        </a:graphic>
      </p:graphicFrame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914400" y="2133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Oval 46"/>
          <p:cNvSpPr>
            <a:spLocks noChangeArrowheads="1"/>
          </p:cNvSpPr>
          <p:nvPr/>
        </p:nvSpPr>
        <p:spPr bwMode="auto">
          <a:xfrm>
            <a:off x="762000" y="2743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Oval 47"/>
          <p:cNvSpPr>
            <a:spLocks noChangeArrowheads="1"/>
          </p:cNvSpPr>
          <p:nvPr/>
        </p:nvSpPr>
        <p:spPr bwMode="auto">
          <a:xfrm>
            <a:off x="990600" y="2743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Oval 48"/>
          <p:cNvSpPr>
            <a:spLocks noChangeArrowheads="1"/>
          </p:cNvSpPr>
          <p:nvPr/>
        </p:nvSpPr>
        <p:spPr bwMode="auto">
          <a:xfrm>
            <a:off x="685800" y="3200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Oval 49"/>
          <p:cNvSpPr>
            <a:spLocks noChangeArrowheads="1"/>
          </p:cNvSpPr>
          <p:nvPr/>
        </p:nvSpPr>
        <p:spPr bwMode="auto">
          <a:xfrm>
            <a:off x="685800" y="3429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Oval 50"/>
          <p:cNvSpPr>
            <a:spLocks noChangeArrowheads="1"/>
          </p:cNvSpPr>
          <p:nvPr/>
        </p:nvSpPr>
        <p:spPr bwMode="auto">
          <a:xfrm>
            <a:off x="914400" y="3200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Oval 51"/>
          <p:cNvSpPr>
            <a:spLocks noChangeArrowheads="1"/>
          </p:cNvSpPr>
          <p:nvPr/>
        </p:nvSpPr>
        <p:spPr bwMode="auto">
          <a:xfrm>
            <a:off x="914400" y="3429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Oval 52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Oval 53"/>
          <p:cNvSpPr>
            <a:spLocks noChangeArrowheads="1"/>
          </p:cNvSpPr>
          <p:nvPr/>
        </p:nvSpPr>
        <p:spPr bwMode="auto">
          <a:xfrm>
            <a:off x="1143000" y="3429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0" name="Oval 54"/>
          <p:cNvSpPr>
            <a:spLocks noChangeArrowheads="1"/>
          </p:cNvSpPr>
          <p:nvPr/>
        </p:nvSpPr>
        <p:spPr bwMode="auto">
          <a:xfrm>
            <a:off x="1371600" y="3200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1" name="Oval 55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Oval 56"/>
          <p:cNvSpPr>
            <a:spLocks noChangeArrowheads="1"/>
          </p:cNvSpPr>
          <p:nvPr/>
        </p:nvSpPr>
        <p:spPr bwMode="auto">
          <a:xfrm>
            <a:off x="5334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Oval 57"/>
          <p:cNvSpPr>
            <a:spLocks noChangeArrowheads="1"/>
          </p:cNvSpPr>
          <p:nvPr/>
        </p:nvSpPr>
        <p:spPr bwMode="auto">
          <a:xfrm>
            <a:off x="7620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Oval 58"/>
          <p:cNvSpPr>
            <a:spLocks noChangeArrowheads="1"/>
          </p:cNvSpPr>
          <p:nvPr/>
        </p:nvSpPr>
        <p:spPr bwMode="auto">
          <a:xfrm>
            <a:off x="5334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5" name="Oval 59"/>
          <p:cNvSpPr>
            <a:spLocks noChangeArrowheads="1"/>
          </p:cNvSpPr>
          <p:nvPr/>
        </p:nvSpPr>
        <p:spPr bwMode="auto">
          <a:xfrm>
            <a:off x="9906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6" name="Oval 60"/>
          <p:cNvSpPr>
            <a:spLocks noChangeArrowheads="1"/>
          </p:cNvSpPr>
          <p:nvPr/>
        </p:nvSpPr>
        <p:spPr bwMode="auto">
          <a:xfrm>
            <a:off x="25908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7" name="Oval 61"/>
          <p:cNvSpPr>
            <a:spLocks noChangeArrowheads="1"/>
          </p:cNvSpPr>
          <p:nvPr/>
        </p:nvSpPr>
        <p:spPr bwMode="auto">
          <a:xfrm>
            <a:off x="23622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Oval 62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9" name="Oval 63"/>
          <p:cNvSpPr>
            <a:spLocks noChangeArrowheads="1"/>
          </p:cNvSpPr>
          <p:nvPr/>
        </p:nvSpPr>
        <p:spPr bwMode="auto">
          <a:xfrm>
            <a:off x="19050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Oval 64"/>
          <p:cNvSpPr>
            <a:spLocks noChangeArrowheads="1"/>
          </p:cNvSpPr>
          <p:nvPr/>
        </p:nvSpPr>
        <p:spPr bwMode="auto">
          <a:xfrm>
            <a:off x="16764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1" name="Oval 65"/>
          <p:cNvSpPr>
            <a:spLocks noChangeArrowheads="1"/>
          </p:cNvSpPr>
          <p:nvPr/>
        </p:nvSpPr>
        <p:spPr bwMode="auto">
          <a:xfrm>
            <a:off x="14478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2" name="Oval 66"/>
          <p:cNvSpPr>
            <a:spLocks noChangeArrowheads="1"/>
          </p:cNvSpPr>
          <p:nvPr/>
        </p:nvSpPr>
        <p:spPr bwMode="auto">
          <a:xfrm>
            <a:off x="12192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3" name="Oval 67"/>
          <p:cNvSpPr>
            <a:spLocks noChangeArrowheads="1"/>
          </p:cNvSpPr>
          <p:nvPr/>
        </p:nvSpPr>
        <p:spPr bwMode="auto">
          <a:xfrm>
            <a:off x="7620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4" name="Oval 68"/>
          <p:cNvSpPr>
            <a:spLocks noChangeArrowheads="1"/>
          </p:cNvSpPr>
          <p:nvPr/>
        </p:nvSpPr>
        <p:spPr bwMode="auto">
          <a:xfrm>
            <a:off x="533400" y="4038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5" name="Oval 69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6" name="Oval 70"/>
          <p:cNvSpPr>
            <a:spLocks noChangeArrowheads="1"/>
          </p:cNvSpPr>
          <p:nvPr/>
        </p:nvSpPr>
        <p:spPr bwMode="auto">
          <a:xfrm>
            <a:off x="23622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7" name="Oval 71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8" name="Oval 72"/>
          <p:cNvSpPr>
            <a:spLocks noChangeArrowheads="1"/>
          </p:cNvSpPr>
          <p:nvPr/>
        </p:nvSpPr>
        <p:spPr bwMode="auto">
          <a:xfrm>
            <a:off x="19050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9" name="Oval 73"/>
          <p:cNvSpPr>
            <a:spLocks noChangeArrowheads="1"/>
          </p:cNvSpPr>
          <p:nvPr/>
        </p:nvSpPr>
        <p:spPr bwMode="auto">
          <a:xfrm>
            <a:off x="16764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0" name="Oval 74"/>
          <p:cNvSpPr>
            <a:spLocks noChangeArrowheads="1"/>
          </p:cNvSpPr>
          <p:nvPr/>
        </p:nvSpPr>
        <p:spPr bwMode="auto">
          <a:xfrm>
            <a:off x="14478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1" name="Oval 75"/>
          <p:cNvSpPr>
            <a:spLocks noChangeArrowheads="1"/>
          </p:cNvSpPr>
          <p:nvPr/>
        </p:nvSpPr>
        <p:spPr bwMode="auto">
          <a:xfrm>
            <a:off x="12192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2" name="Oval 76"/>
          <p:cNvSpPr>
            <a:spLocks noChangeArrowheads="1"/>
          </p:cNvSpPr>
          <p:nvPr/>
        </p:nvSpPr>
        <p:spPr bwMode="auto">
          <a:xfrm>
            <a:off x="990600" y="3810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3" name="Oval 77"/>
          <p:cNvSpPr>
            <a:spLocks noChangeArrowheads="1"/>
          </p:cNvSpPr>
          <p:nvPr/>
        </p:nvSpPr>
        <p:spPr bwMode="auto">
          <a:xfrm>
            <a:off x="14478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4" name="Oval 78"/>
          <p:cNvSpPr>
            <a:spLocks noChangeArrowheads="1"/>
          </p:cNvSpPr>
          <p:nvPr/>
        </p:nvSpPr>
        <p:spPr bwMode="auto">
          <a:xfrm>
            <a:off x="14478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5" name="Oval 79"/>
          <p:cNvSpPr>
            <a:spLocks noChangeArrowheads="1"/>
          </p:cNvSpPr>
          <p:nvPr/>
        </p:nvSpPr>
        <p:spPr bwMode="auto">
          <a:xfrm>
            <a:off x="12192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6" name="Oval 80"/>
          <p:cNvSpPr>
            <a:spLocks noChangeArrowheads="1"/>
          </p:cNvSpPr>
          <p:nvPr/>
        </p:nvSpPr>
        <p:spPr bwMode="auto">
          <a:xfrm>
            <a:off x="12192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7" name="Oval 81"/>
          <p:cNvSpPr>
            <a:spLocks noChangeArrowheads="1"/>
          </p:cNvSpPr>
          <p:nvPr/>
        </p:nvSpPr>
        <p:spPr bwMode="auto">
          <a:xfrm>
            <a:off x="12192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8" name="Oval 82"/>
          <p:cNvSpPr>
            <a:spLocks noChangeArrowheads="1"/>
          </p:cNvSpPr>
          <p:nvPr/>
        </p:nvSpPr>
        <p:spPr bwMode="auto">
          <a:xfrm>
            <a:off x="9906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9" name="Oval 83"/>
          <p:cNvSpPr>
            <a:spLocks noChangeArrowheads="1"/>
          </p:cNvSpPr>
          <p:nvPr/>
        </p:nvSpPr>
        <p:spPr bwMode="auto">
          <a:xfrm>
            <a:off x="9906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0" name="Oval 84"/>
          <p:cNvSpPr>
            <a:spLocks noChangeArrowheads="1"/>
          </p:cNvSpPr>
          <p:nvPr/>
        </p:nvSpPr>
        <p:spPr bwMode="auto">
          <a:xfrm>
            <a:off x="9906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1" name="Oval 85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Oval 86"/>
          <p:cNvSpPr>
            <a:spLocks noChangeArrowheads="1"/>
          </p:cNvSpPr>
          <p:nvPr/>
        </p:nvSpPr>
        <p:spPr bwMode="auto">
          <a:xfrm>
            <a:off x="7620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3" name="Oval 87"/>
          <p:cNvSpPr>
            <a:spLocks noChangeArrowheads="1"/>
          </p:cNvSpPr>
          <p:nvPr/>
        </p:nvSpPr>
        <p:spPr bwMode="auto">
          <a:xfrm>
            <a:off x="7620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4" name="Oval 88"/>
          <p:cNvSpPr>
            <a:spLocks noChangeArrowheads="1"/>
          </p:cNvSpPr>
          <p:nvPr/>
        </p:nvSpPr>
        <p:spPr bwMode="auto">
          <a:xfrm>
            <a:off x="5334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5" name="Oval 89"/>
          <p:cNvSpPr>
            <a:spLocks noChangeArrowheads="1"/>
          </p:cNvSpPr>
          <p:nvPr/>
        </p:nvSpPr>
        <p:spPr bwMode="auto">
          <a:xfrm>
            <a:off x="5334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6" name="Oval 90"/>
          <p:cNvSpPr>
            <a:spLocks noChangeArrowheads="1"/>
          </p:cNvSpPr>
          <p:nvPr/>
        </p:nvSpPr>
        <p:spPr bwMode="auto">
          <a:xfrm>
            <a:off x="16764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7" name="Oval 91"/>
          <p:cNvSpPr>
            <a:spLocks noChangeArrowheads="1"/>
          </p:cNvSpPr>
          <p:nvPr/>
        </p:nvSpPr>
        <p:spPr bwMode="auto">
          <a:xfrm>
            <a:off x="19050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8" name="Oval 92"/>
          <p:cNvSpPr>
            <a:spLocks noChangeArrowheads="1"/>
          </p:cNvSpPr>
          <p:nvPr/>
        </p:nvSpPr>
        <p:spPr bwMode="auto">
          <a:xfrm>
            <a:off x="21336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9" name="Oval 93"/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0" name="Oval 94"/>
          <p:cNvSpPr>
            <a:spLocks noChangeArrowheads="1"/>
          </p:cNvSpPr>
          <p:nvPr/>
        </p:nvSpPr>
        <p:spPr bwMode="auto">
          <a:xfrm>
            <a:off x="2590800" y="4267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1" name="Oval 95"/>
          <p:cNvSpPr>
            <a:spLocks noChangeArrowheads="1"/>
          </p:cNvSpPr>
          <p:nvPr/>
        </p:nvSpPr>
        <p:spPr bwMode="auto">
          <a:xfrm>
            <a:off x="16764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2" name="Oval 96"/>
          <p:cNvSpPr>
            <a:spLocks noChangeArrowheads="1"/>
          </p:cNvSpPr>
          <p:nvPr/>
        </p:nvSpPr>
        <p:spPr bwMode="auto">
          <a:xfrm>
            <a:off x="19050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3" name="Oval 97"/>
          <p:cNvSpPr>
            <a:spLocks noChangeArrowheads="1"/>
          </p:cNvSpPr>
          <p:nvPr/>
        </p:nvSpPr>
        <p:spPr bwMode="auto">
          <a:xfrm>
            <a:off x="21336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4" name="Oval 98"/>
          <p:cNvSpPr>
            <a:spLocks noChangeArrowheads="1"/>
          </p:cNvSpPr>
          <p:nvPr/>
        </p:nvSpPr>
        <p:spPr bwMode="auto">
          <a:xfrm>
            <a:off x="23622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5" name="Oval 99"/>
          <p:cNvSpPr>
            <a:spLocks noChangeArrowheads="1"/>
          </p:cNvSpPr>
          <p:nvPr/>
        </p:nvSpPr>
        <p:spPr bwMode="auto">
          <a:xfrm>
            <a:off x="25908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6" name="Oval 100"/>
          <p:cNvSpPr>
            <a:spLocks noChangeArrowheads="1"/>
          </p:cNvSpPr>
          <p:nvPr/>
        </p:nvSpPr>
        <p:spPr bwMode="auto">
          <a:xfrm>
            <a:off x="14478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7" name="Oval 101"/>
          <p:cNvSpPr>
            <a:spLocks noChangeArrowheads="1"/>
          </p:cNvSpPr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8" name="Oval 102"/>
          <p:cNvSpPr>
            <a:spLocks noChangeArrowheads="1"/>
          </p:cNvSpPr>
          <p:nvPr/>
        </p:nvSpPr>
        <p:spPr bwMode="auto">
          <a:xfrm>
            <a:off x="19050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9" name="Oval 103"/>
          <p:cNvSpPr>
            <a:spLocks noChangeArrowheads="1"/>
          </p:cNvSpPr>
          <p:nvPr/>
        </p:nvSpPr>
        <p:spPr bwMode="auto">
          <a:xfrm>
            <a:off x="25908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0" name="Oval 104"/>
          <p:cNvSpPr>
            <a:spLocks noChangeArrowheads="1"/>
          </p:cNvSpPr>
          <p:nvPr/>
        </p:nvSpPr>
        <p:spPr bwMode="auto">
          <a:xfrm>
            <a:off x="23622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" name="Oval 105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2" name="Text Box 106"/>
          <p:cNvSpPr txBox="1">
            <a:spLocks noChangeArrowheads="1"/>
          </p:cNvSpPr>
          <p:nvPr/>
        </p:nvSpPr>
        <p:spPr bwMode="auto">
          <a:xfrm>
            <a:off x="10118725" y="21939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/>
          </a:p>
        </p:txBody>
      </p:sp>
      <p:sp>
        <p:nvSpPr>
          <p:cNvPr id="29803" name="Text Box 107"/>
          <p:cNvSpPr txBox="1">
            <a:spLocks noChangeArrowheads="1"/>
          </p:cNvSpPr>
          <p:nvPr/>
        </p:nvSpPr>
        <p:spPr bwMode="auto">
          <a:xfrm>
            <a:off x="685800" y="5116513"/>
            <a:ext cx="1208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Avogadro’s </a:t>
            </a:r>
          </a:p>
          <a:p>
            <a:r>
              <a:rPr lang="en-US" altLang="en-US" sz="1400" b="1"/>
              <a:t>   number</a:t>
            </a:r>
          </a:p>
        </p:txBody>
      </p:sp>
      <p:sp>
        <p:nvSpPr>
          <p:cNvPr id="29804" name="Oval 108"/>
          <p:cNvSpPr>
            <a:spLocks noChangeArrowheads="1"/>
          </p:cNvSpPr>
          <p:nvPr/>
        </p:nvSpPr>
        <p:spPr bwMode="auto">
          <a:xfrm>
            <a:off x="4038600" y="2209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5" name="Oval 109"/>
          <p:cNvSpPr>
            <a:spLocks noChangeArrowheads="1"/>
          </p:cNvSpPr>
          <p:nvPr/>
        </p:nvSpPr>
        <p:spPr bwMode="auto">
          <a:xfrm>
            <a:off x="4114800" y="2819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6" name="Oval 110"/>
          <p:cNvSpPr>
            <a:spLocks noChangeArrowheads="1"/>
          </p:cNvSpPr>
          <p:nvPr/>
        </p:nvSpPr>
        <p:spPr bwMode="auto">
          <a:xfrm>
            <a:off x="3962400" y="2819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7" name="Oval 111"/>
          <p:cNvSpPr>
            <a:spLocks noChangeArrowheads="1"/>
          </p:cNvSpPr>
          <p:nvPr/>
        </p:nvSpPr>
        <p:spPr bwMode="auto">
          <a:xfrm>
            <a:off x="3886200" y="3276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8" name="Oval 112"/>
          <p:cNvSpPr>
            <a:spLocks noChangeArrowheads="1"/>
          </p:cNvSpPr>
          <p:nvPr/>
        </p:nvSpPr>
        <p:spPr bwMode="auto">
          <a:xfrm>
            <a:off x="4038600" y="3276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9" name="Oval 113"/>
          <p:cNvSpPr>
            <a:spLocks noChangeArrowheads="1"/>
          </p:cNvSpPr>
          <p:nvPr/>
        </p:nvSpPr>
        <p:spPr bwMode="auto">
          <a:xfrm>
            <a:off x="4191000" y="3276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0" name="Oval 114"/>
          <p:cNvSpPr>
            <a:spLocks noChangeArrowheads="1"/>
          </p:cNvSpPr>
          <p:nvPr/>
        </p:nvSpPr>
        <p:spPr bwMode="auto">
          <a:xfrm>
            <a:off x="4343400" y="3276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1" name="Oval 115"/>
          <p:cNvSpPr>
            <a:spLocks noChangeArrowheads="1"/>
          </p:cNvSpPr>
          <p:nvPr/>
        </p:nvSpPr>
        <p:spPr bwMode="auto">
          <a:xfrm>
            <a:off x="4495800" y="3276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2" name="Oval 116"/>
          <p:cNvSpPr>
            <a:spLocks noChangeArrowheads="1"/>
          </p:cNvSpPr>
          <p:nvPr/>
        </p:nvSpPr>
        <p:spPr bwMode="auto">
          <a:xfrm>
            <a:off x="4038600" y="3505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3" name="Oval 117"/>
          <p:cNvSpPr>
            <a:spLocks noChangeArrowheads="1"/>
          </p:cNvSpPr>
          <p:nvPr/>
        </p:nvSpPr>
        <p:spPr bwMode="auto">
          <a:xfrm>
            <a:off x="4191000" y="3505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4" name="Oval 118"/>
          <p:cNvSpPr>
            <a:spLocks noChangeArrowheads="1"/>
          </p:cNvSpPr>
          <p:nvPr/>
        </p:nvSpPr>
        <p:spPr bwMode="auto">
          <a:xfrm>
            <a:off x="4343400" y="3505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5" name="Oval 119"/>
          <p:cNvSpPr>
            <a:spLocks noChangeArrowheads="1"/>
          </p:cNvSpPr>
          <p:nvPr/>
        </p:nvSpPr>
        <p:spPr bwMode="auto">
          <a:xfrm>
            <a:off x="4495800" y="3505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6" name="Oval 120"/>
          <p:cNvSpPr>
            <a:spLocks noChangeArrowheads="1"/>
          </p:cNvSpPr>
          <p:nvPr/>
        </p:nvSpPr>
        <p:spPr bwMode="auto">
          <a:xfrm>
            <a:off x="3886200" y="3505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7" name="Oval 121"/>
          <p:cNvSpPr>
            <a:spLocks noChangeArrowheads="1"/>
          </p:cNvSpPr>
          <p:nvPr/>
        </p:nvSpPr>
        <p:spPr bwMode="auto">
          <a:xfrm>
            <a:off x="52578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8" name="Oval 122"/>
          <p:cNvSpPr>
            <a:spLocks noChangeArrowheads="1"/>
          </p:cNvSpPr>
          <p:nvPr/>
        </p:nvSpPr>
        <p:spPr bwMode="auto">
          <a:xfrm>
            <a:off x="51054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9" name="Oval 123"/>
          <p:cNvSpPr>
            <a:spLocks noChangeArrowheads="1"/>
          </p:cNvSpPr>
          <p:nvPr/>
        </p:nvSpPr>
        <p:spPr bwMode="auto">
          <a:xfrm>
            <a:off x="49530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0" name="Oval 124"/>
          <p:cNvSpPr>
            <a:spLocks noChangeArrowheads="1"/>
          </p:cNvSpPr>
          <p:nvPr/>
        </p:nvSpPr>
        <p:spPr bwMode="auto">
          <a:xfrm>
            <a:off x="48006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1" name="Oval 125"/>
          <p:cNvSpPr>
            <a:spLocks noChangeArrowheads="1"/>
          </p:cNvSpPr>
          <p:nvPr/>
        </p:nvSpPr>
        <p:spPr bwMode="auto">
          <a:xfrm>
            <a:off x="46482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2" name="Oval 126"/>
          <p:cNvSpPr>
            <a:spLocks noChangeArrowheads="1"/>
          </p:cNvSpPr>
          <p:nvPr/>
        </p:nvSpPr>
        <p:spPr bwMode="auto">
          <a:xfrm>
            <a:off x="44958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3" name="Oval 127"/>
          <p:cNvSpPr>
            <a:spLocks noChangeArrowheads="1"/>
          </p:cNvSpPr>
          <p:nvPr/>
        </p:nvSpPr>
        <p:spPr bwMode="auto">
          <a:xfrm>
            <a:off x="43434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4" name="Oval 128"/>
          <p:cNvSpPr>
            <a:spLocks noChangeArrowheads="1"/>
          </p:cNvSpPr>
          <p:nvPr/>
        </p:nvSpPr>
        <p:spPr bwMode="auto">
          <a:xfrm>
            <a:off x="38862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5" name="Oval 129"/>
          <p:cNvSpPr>
            <a:spLocks noChangeArrowheads="1"/>
          </p:cNvSpPr>
          <p:nvPr/>
        </p:nvSpPr>
        <p:spPr bwMode="auto">
          <a:xfrm>
            <a:off x="52578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6" name="Oval 130"/>
          <p:cNvSpPr>
            <a:spLocks noChangeArrowheads="1"/>
          </p:cNvSpPr>
          <p:nvPr/>
        </p:nvSpPr>
        <p:spPr bwMode="auto">
          <a:xfrm>
            <a:off x="51054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7" name="Oval 131"/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8" name="Oval 132"/>
          <p:cNvSpPr>
            <a:spLocks noChangeArrowheads="1"/>
          </p:cNvSpPr>
          <p:nvPr/>
        </p:nvSpPr>
        <p:spPr bwMode="auto">
          <a:xfrm>
            <a:off x="48006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9" name="Oval 133"/>
          <p:cNvSpPr>
            <a:spLocks noChangeArrowheads="1"/>
          </p:cNvSpPr>
          <p:nvPr/>
        </p:nvSpPr>
        <p:spPr bwMode="auto">
          <a:xfrm>
            <a:off x="46482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0" name="Oval 134"/>
          <p:cNvSpPr>
            <a:spLocks noChangeArrowheads="1"/>
          </p:cNvSpPr>
          <p:nvPr/>
        </p:nvSpPr>
        <p:spPr bwMode="auto">
          <a:xfrm>
            <a:off x="44958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1" name="Oval 135"/>
          <p:cNvSpPr>
            <a:spLocks noChangeArrowheads="1"/>
          </p:cNvSpPr>
          <p:nvPr/>
        </p:nvSpPr>
        <p:spPr bwMode="auto">
          <a:xfrm>
            <a:off x="43434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2" name="Oval 136"/>
          <p:cNvSpPr>
            <a:spLocks noChangeArrowheads="1"/>
          </p:cNvSpPr>
          <p:nvPr/>
        </p:nvSpPr>
        <p:spPr bwMode="auto">
          <a:xfrm>
            <a:off x="38862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3" name="Oval 137"/>
          <p:cNvSpPr>
            <a:spLocks noChangeArrowheads="1"/>
          </p:cNvSpPr>
          <p:nvPr/>
        </p:nvSpPr>
        <p:spPr bwMode="auto">
          <a:xfrm>
            <a:off x="52578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4" name="Oval 138"/>
          <p:cNvSpPr>
            <a:spLocks noChangeArrowheads="1"/>
          </p:cNvSpPr>
          <p:nvPr/>
        </p:nvSpPr>
        <p:spPr bwMode="auto">
          <a:xfrm>
            <a:off x="51054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5" name="Oval 139"/>
          <p:cNvSpPr>
            <a:spLocks noChangeArrowheads="1"/>
          </p:cNvSpPr>
          <p:nvPr/>
        </p:nvSpPr>
        <p:spPr bwMode="auto">
          <a:xfrm>
            <a:off x="49530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6" name="Oval 140"/>
          <p:cNvSpPr>
            <a:spLocks noChangeArrowheads="1"/>
          </p:cNvSpPr>
          <p:nvPr/>
        </p:nvSpPr>
        <p:spPr bwMode="auto">
          <a:xfrm>
            <a:off x="48006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7" name="Oval 141"/>
          <p:cNvSpPr>
            <a:spLocks noChangeArrowheads="1"/>
          </p:cNvSpPr>
          <p:nvPr/>
        </p:nvSpPr>
        <p:spPr bwMode="auto">
          <a:xfrm>
            <a:off x="46482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8" name="Oval 142"/>
          <p:cNvSpPr>
            <a:spLocks noChangeArrowheads="1"/>
          </p:cNvSpPr>
          <p:nvPr/>
        </p:nvSpPr>
        <p:spPr bwMode="auto">
          <a:xfrm>
            <a:off x="44958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9" name="Oval 143"/>
          <p:cNvSpPr>
            <a:spLocks noChangeArrowheads="1"/>
          </p:cNvSpPr>
          <p:nvPr/>
        </p:nvSpPr>
        <p:spPr bwMode="auto">
          <a:xfrm>
            <a:off x="43434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0" name="Oval 144"/>
          <p:cNvSpPr>
            <a:spLocks noChangeArrowheads="1"/>
          </p:cNvSpPr>
          <p:nvPr/>
        </p:nvSpPr>
        <p:spPr bwMode="auto">
          <a:xfrm>
            <a:off x="38862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1" name="Oval 145"/>
          <p:cNvSpPr>
            <a:spLocks noChangeArrowheads="1"/>
          </p:cNvSpPr>
          <p:nvPr/>
        </p:nvSpPr>
        <p:spPr bwMode="auto">
          <a:xfrm>
            <a:off x="52578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2" name="Oval 146"/>
          <p:cNvSpPr>
            <a:spLocks noChangeArrowheads="1"/>
          </p:cNvSpPr>
          <p:nvPr/>
        </p:nvSpPr>
        <p:spPr bwMode="auto">
          <a:xfrm>
            <a:off x="51054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3" name="Oval 147"/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4" name="Oval 148"/>
          <p:cNvSpPr>
            <a:spLocks noChangeArrowheads="1"/>
          </p:cNvSpPr>
          <p:nvPr/>
        </p:nvSpPr>
        <p:spPr bwMode="auto">
          <a:xfrm>
            <a:off x="48006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5" name="Oval 149"/>
          <p:cNvSpPr>
            <a:spLocks noChangeArrowheads="1"/>
          </p:cNvSpPr>
          <p:nvPr/>
        </p:nvSpPr>
        <p:spPr bwMode="auto">
          <a:xfrm>
            <a:off x="46482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6" name="Oval 150"/>
          <p:cNvSpPr>
            <a:spLocks noChangeArrowheads="1"/>
          </p:cNvSpPr>
          <p:nvPr/>
        </p:nvSpPr>
        <p:spPr bwMode="auto">
          <a:xfrm>
            <a:off x="44958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7" name="Oval 151"/>
          <p:cNvSpPr>
            <a:spLocks noChangeArrowheads="1"/>
          </p:cNvSpPr>
          <p:nvPr/>
        </p:nvSpPr>
        <p:spPr bwMode="auto">
          <a:xfrm>
            <a:off x="43434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8" name="Oval 152"/>
          <p:cNvSpPr>
            <a:spLocks noChangeArrowheads="1"/>
          </p:cNvSpPr>
          <p:nvPr/>
        </p:nvSpPr>
        <p:spPr bwMode="auto">
          <a:xfrm>
            <a:off x="38862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9" name="Oval 153"/>
          <p:cNvSpPr>
            <a:spLocks noChangeArrowheads="1"/>
          </p:cNvSpPr>
          <p:nvPr/>
        </p:nvSpPr>
        <p:spPr bwMode="auto">
          <a:xfrm>
            <a:off x="52578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0" name="Oval 154"/>
          <p:cNvSpPr>
            <a:spLocks noChangeArrowheads="1"/>
          </p:cNvSpPr>
          <p:nvPr/>
        </p:nvSpPr>
        <p:spPr bwMode="auto">
          <a:xfrm>
            <a:off x="51054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1" name="Oval 155"/>
          <p:cNvSpPr>
            <a:spLocks noChangeArrowheads="1"/>
          </p:cNvSpPr>
          <p:nvPr/>
        </p:nvSpPr>
        <p:spPr bwMode="auto">
          <a:xfrm>
            <a:off x="49530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2" name="Oval 156"/>
          <p:cNvSpPr>
            <a:spLocks noChangeArrowheads="1"/>
          </p:cNvSpPr>
          <p:nvPr/>
        </p:nvSpPr>
        <p:spPr bwMode="auto">
          <a:xfrm>
            <a:off x="48006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3" name="Oval 157"/>
          <p:cNvSpPr>
            <a:spLocks noChangeArrowheads="1"/>
          </p:cNvSpPr>
          <p:nvPr/>
        </p:nvSpPr>
        <p:spPr bwMode="auto">
          <a:xfrm>
            <a:off x="46482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4" name="Oval 158"/>
          <p:cNvSpPr>
            <a:spLocks noChangeArrowheads="1"/>
          </p:cNvSpPr>
          <p:nvPr/>
        </p:nvSpPr>
        <p:spPr bwMode="auto">
          <a:xfrm>
            <a:off x="44958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5" name="Oval 159"/>
          <p:cNvSpPr>
            <a:spLocks noChangeArrowheads="1"/>
          </p:cNvSpPr>
          <p:nvPr/>
        </p:nvSpPr>
        <p:spPr bwMode="auto">
          <a:xfrm>
            <a:off x="43434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6" name="Oval 160"/>
          <p:cNvSpPr>
            <a:spLocks noChangeArrowheads="1"/>
          </p:cNvSpPr>
          <p:nvPr/>
        </p:nvSpPr>
        <p:spPr bwMode="auto">
          <a:xfrm>
            <a:off x="38862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7" name="Oval 161"/>
          <p:cNvSpPr>
            <a:spLocks noChangeArrowheads="1"/>
          </p:cNvSpPr>
          <p:nvPr/>
        </p:nvSpPr>
        <p:spPr bwMode="auto">
          <a:xfrm>
            <a:off x="41910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8" name="Oval 162"/>
          <p:cNvSpPr>
            <a:spLocks noChangeArrowheads="1"/>
          </p:cNvSpPr>
          <p:nvPr/>
        </p:nvSpPr>
        <p:spPr bwMode="auto">
          <a:xfrm>
            <a:off x="4038600" y="4038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9" name="Oval 163"/>
          <p:cNvSpPr>
            <a:spLocks noChangeArrowheads="1"/>
          </p:cNvSpPr>
          <p:nvPr/>
        </p:nvSpPr>
        <p:spPr bwMode="auto">
          <a:xfrm>
            <a:off x="41910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0" name="Oval 164"/>
          <p:cNvSpPr>
            <a:spLocks noChangeArrowheads="1"/>
          </p:cNvSpPr>
          <p:nvPr/>
        </p:nvSpPr>
        <p:spPr bwMode="auto">
          <a:xfrm>
            <a:off x="4038600" y="4191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1" name="Oval 165"/>
          <p:cNvSpPr>
            <a:spLocks noChangeArrowheads="1"/>
          </p:cNvSpPr>
          <p:nvPr/>
        </p:nvSpPr>
        <p:spPr bwMode="auto">
          <a:xfrm>
            <a:off x="41910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2" name="Oval 166"/>
          <p:cNvSpPr>
            <a:spLocks noChangeArrowheads="1"/>
          </p:cNvSpPr>
          <p:nvPr/>
        </p:nvSpPr>
        <p:spPr bwMode="auto">
          <a:xfrm>
            <a:off x="4038600" y="4343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3" name="Oval 167"/>
          <p:cNvSpPr>
            <a:spLocks noChangeArrowheads="1"/>
          </p:cNvSpPr>
          <p:nvPr/>
        </p:nvSpPr>
        <p:spPr bwMode="auto">
          <a:xfrm>
            <a:off x="41910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4" name="Oval 168"/>
          <p:cNvSpPr>
            <a:spLocks noChangeArrowheads="1"/>
          </p:cNvSpPr>
          <p:nvPr/>
        </p:nvSpPr>
        <p:spPr bwMode="auto">
          <a:xfrm>
            <a:off x="4038600" y="449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5" name="Oval 169"/>
          <p:cNvSpPr>
            <a:spLocks noChangeArrowheads="1"/>
          </p:cNvSpPr>
          <p:nvPr/>
        </p:nvSpPr>
        <p:spPr bwMode="auto">
          <a:xfrm>
            <a:off x="41910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6" name="Oval 170"/>
          <p:cNvSpPr>
            <a:spLocks noChangeArrowheads="1"/>
          </p:cNvSpPr>
          <p:nvPr/>
        </p:nvSpPr>
        <p:spPr bwMode="auto">
          <a:xfrm>
            <a:off x="4038600" y="464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7" name="Text Box 171"/>
          <p:cNvSpPr txBox="1">
            <a:spLocks noChangeArrowheads="1"/>
          </p:cNvSpPr>
          <p:nvPr/>
        </p:nvSpPr>
        <p:spPr bwMode="auto">
          <a:xfrm>
            <a:off x="7299325" y="25749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/>
          </a:p>
        </p:txBody>
      </p:sp>
      <p:sp>
        <p:nvSpPr>
          <p:cNvPr id="29868" name="Oval 172"/>
          <p:cNvSpPr>
            <a:spLocks noChangeArrowheads="1"/>
          </p:cNvSpPr>
          <p:nvPr/>
        </p:nvSpPr>
        <p:spPr bwMode="auto">
          <a:xfrm>
            <a:off x="1600200" y="3200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9" name="Oval 173"/>
          <p:cNvSpPr>
            <a:spLocks noChangeArrowheads="1"/>
          </p:cNvSpPr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70" name="AutoShape 17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71" name="Document">
            <a:hlinkClick r:id="rId4"/>
          </p:cNvPr>
          <p:cNvSpPr>
            <a:spLocks noChangeAspect="1" noEditPoints="1" noChangeArrowheads="1"/>
          </p:cNvSpPr>
          <p:nvPr/>
        </p:nvSpPr>
        <p:spPr bwMode="auto">
          <a:xfrm>
            <a:off x="8134350" y="153988"/>
            <a:ext cx="67627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n-US" altLang="en-US" sz="800"/>
          </a:p>
          <a:p>
            <a:pPr algn="ctr"/>
            <a:r>
              <a:rPr lang="en-US" altLang="en-US" sz="800"/>
              <a:t>AvogadroPaper</a:t>
            </a:r>
          </a:p>
        </p:txBody>
      </p:sp>
    </p:spTree>
    <p:extLst>
      <p:ext uri="{BB962C8B-B14F-4D97-AF65-F5344CB8AC3E}">
        <p14:creationId xmlns:p14="http://schemas.microsoft.com/office/powerpoint/2010/main" val="16379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31" name="Picture 27" descr="mh-stormtroo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988" y="4351338"/>
            <a:ext cx="1584325" cy="2447925"/>
          </a:xfrm>
          <a:prstGeom prst="rect">
            <a:avLst/>
          </a:prstGeom>
          <a:noFill/>
        </p:spPr>
      </p:pic>
      <p:sp>
        <p:nvSpPr>
          <p:cNvPr id="98333" name="AutoShape 29"/>
          <p:cNvSpPr>
            <a:spLocks noChangeArrowheads="1"/>
          </p:cNvSpPr>
          <p:nvPr/>
        </p:nvSpPr>
        <p:spPr bwMode="auto">
          <a:xfrm>
            <a:off x="6778625" y="353377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AutoShape 32"/>
          <p:cNvSpPr>
            <a:spLocks noChangeArrowheads="1"/>
          </p:cNvSpPr>
          <p:nvPr/>
        </p:nvSpPr>
        <p:spPr bwMode="auto">
          <a:xfrm>
            <a:off x="7294563" y="358457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7" name="AutoShape 33"/>
          <p:cNvSpPr>
            <a:spLocks noChangeArrowheads="1"/>
          </p:cNvSpPr>
          <p:nvPr/>
        </p:nvSpPr>
        <p:spPr bwMode="auto">
          <a:xfrm>
            <a:off x="7851775" y="36068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64" name="Group 60"/>
          <p:cNvGrpSpPr>
            <a:grpSpLocks/>
          </p:cNvGrpSpPr>
          <p:nvPr/>
        </p:nvGrpSpPr>
        <p:grpSpPr bwMode="auto">
          <a:xfrm>
            <a:off x="895350" y="2392363"/>
            <a:ext cx="1682750" cy="1898650"/>
            <a:chOff x="564" y="1507"/>
            <a:chExt cx="1060" cy="1196"/>
          </a:xfrm>
        </p:grpSpPr>
        <p:pic>
          <p:nvPicPr>
            <p:cNvPr id="98335" name="Picture 31" descr="chewbacc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" y="1507"/>
              <a:ext cx="1060" cy="1196"/>
            </a:xfrm>
            <a:prstGeom prst="rect">
              <a:avLst/>
            </a:prstGeom>
            <a:noFill/>
          </p:spPr>
        </p:pic>
        <p:sp>
          <p:nvSpPr>
            <p:cNvPr id="98338" name="AutoShape 34"/>
            <p:cNvSpPr>
              <a:spLocks noChangeArrowheads="1"/>
            </p:cNvSpPr>
            <p:nvPr/>
          </p:nvSpPr>
          <p:spPr bwMode="auto">
            <a:xfrm>
              <a:off x="1338" y="2198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9" name="AutoShape 35"/>
            <p:cNvSpPr>
              <a:spLocks noChangeArrowheads="1"/>
            </p:cNvSpPr>
            <p:nvPr/>
          </p:nvSpPr>
          <p:spPr bwMode="auto">
            <a:xfrm>
              <a:off x="609" y="2057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0" name="AutoShape 36"/>
            <p:cNvSpPr>
              <a:spLocks noChangeArrowheads="1"/>
            </p:cNvSpPr>
            <p:nvPr/>
          </p:nvSpPr>
          <p:spPr bwMode="auto">
            <a:xfrm>
              <a:off x="689" y="1658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1" name="AutoShape 37"/>
            <p:cNvSpPr>
              <a:spLocks noChangeArrowheads="1"/>
            </p:cNvSpPr>
            <p:nvPr/>
          </p:nvSpPr>
          <p:spPr bwMode="auto">
            <a:xfrm>
              <a:off x="1113" y="1636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2" name="AutoShape 38"/>
            <p:cNvSpPr>
              <a:spLocks noChangeArrowheads="1"/>
            </p:cNvSpPr>
            <p:nvPr/>
          </p:nvSpPr>
          <p:spPr bwMode="auto">
            <a:xfrm>
              <a:off x="1292" y="1915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3" name="AutoShape 39"/>
            <p:cNvSpPr>
              <a:spLocks noChangeArrowheads="1"/>
            </p:cNvSpPr>
            <p:nvPr/>
          </p:nvSpPr>
          <p:spPr bwMode="auto">
            <a:xfrm>
              <a:off x="720" y="2404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46" name="AutoShape 42"/>
          <p:cNvSpPr>
            <a:spLocks noChangeArrowheads="1"/>
          </p:cNvSpPr>
          <p:nvPr/>
        </p:nvSpPr>
        <p:spPr bwMode="auto">
          <a:xfrm>
            <a:off x="8158163" y="314166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65" name="Group 61"/>
          <p:cNvGrpSpPr>
            <a:grpSpLocks/>
          </p:cNvGrpSpPr>
          <p:nvPr/>
        </p:nvGrpSpPr>
        <p:grpSpPr bwMode="auto">
          <a:xfrm>
            <a:off x="862013" y="4465638"/>
            <a:ext cx="1641475" cy="2090737"/>
            <a:chOff x="543" y="2813"/>
            <a:chExt cx="1034" cy="1317"/>
          </a:xfrm>
        </p:grpSpPr>
        <p:pic>
          <p:nvPicPr>
            <p:cNvPr id="98348" name="Picture 44" descr="stormtrooper2_8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" y="2813"/>
              <a:ext cx="1034" cy="1242"/>
            </a:xfrm>
            <a:prstGeom prst="rect">
              <a:avLst/>
            </a:prstGeom>
            <a:noFill/>
          </p:spPr>
        </p:pic>
        <p:sp>
          <p:nvSpPr>
            <p:cNvPr id="98349" name="AutoShape 45"/>
            <p:cNvSpPr>
              <a:spLocks noChangeArrowheads="1"/>
            </p:cNvSpPr>
            <p:nvPr/>
          </p:nvSpPr>
          <p:spPr bwMode="auto">
            <a:xfrm>
              <a:off x="1055" y="3912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0" name="AutoShape 46"/>
            <p:cNvSpPr>
              <a:spLocks noChangeArrowheads="1"/>
            </p:cNvSpPr>
            <p:nvPr/>
          </p:nvSpPr>
          <p:spPr bwMode="auto">
            <a:xfrm>
              <a:off x="572" y="3883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03" name="Group 99"/>
          <p:cNvGrpSpPr>
            <a:grpSpLocks/>
          </p:cNvGrpSpPr>
          <p:nvPr/>
        </p:nvGrpSpPr>
        <p:grpSpPr bwMode="auto">
          <a:xfrm>
            <a:off x="7300913" y="5503863"/>
            <a:ext cx="898525" cy="377825"/>
            <a:chOff x="4599" y="3467"/>
            <a:chExt cx="566" cy="238"/>
          </a:xfrm>
        </p:grpSpPr>
        <p:sp>
          <p:nvSpPr>
            <p:cNvPr id="98351" name="AutoShape 47"/>
            <p:cNvSpPr>
              <a:spLocks noChangeArrowheads="1"/>
            </p:cNvSpPr>
            <p:nvPr/>
          </p:nvSpPr>
          <p:spPr bwMode="auto">
            <a:xfrm>
              <a:off x="4947" y="3487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2" name="AutoShape 48"/>
            <p:cNvSpPr>
              <a:spLocks noChangeArrowheads="1"/>
            </p:cNvSpPr>
            <p:nvPr/>
          </p:nvSpPr>
          <p:spPr bwMode="auto">
            <a:xfrm>
              <a:off x="4599" y="3467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367" name="Group 63"/>
          <p:cNvGrpSpPr>
            <a:grpSpLocks/>
          </p:cNvGrpSpPr>
          <p:nvPr/>
        </p:nvGrpSpPr>
        <p:grpSpPr bwMode="auto">
          <a:xfrm>
            <a:off x="2692400" y="2989263"/>
            <a:ext cx="1887538" cy="530225"/>
            <a:chOff x="1696" y="1883"/>
            <a:chExt cx="1189" cy="334"/>
          </a:xfrm>
        </p:grpSpPr>
        <p:sp>
          <p:nvSpPr>
            <p:cNvPr id="98353" name="Line 49"/>
            <p:cNvSpPr>
              <a:spLocks noChangeShapeType="1"/>
            </p:cNvSpPr>
            <p:nvPr/>
          </p:nvSpPr>
          <p:spPr bwMode="auto">
            <a:xfrm>
              <a:off x="1806" y="2217"/>
              <a:ext cx="8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54" name="Text Box 50"/>
            <p:cNvSpPr txBox="1">
              <a:spLocks noChangeArrowheads="1"/>
            </p:cNvSpPr>
            <p:nvPr/>
          </p:nvSpPr>
          <p:spPr bwMode="auto">
            <a:xfrm>
              <a:off x="1696" y="1883"/>
              <a:ext cx="118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 i="1"/>
                <a:t>ENERGY</a:t>
              </a:r>
            </a:p>
          </p:txBody>
        </p:sp>
      </p:grpSp>
      <p:grpSp>
        <p:nvGrpSpPr>
          <p:cNvPr id="98366" name="Group 62"/>
          <p:cNvGrpSpPr>
            <a:grpSpLocks/>
          </p:cNvGrpSpPr>
          <p:nvPr/>
        </p:nvGrpSpPr>
        <p:grpSpPr bwMode="auto">
          <a:xfrm>
            <a:off x="2743200" y="5278438"/>
            <a:ext cx="1887538" cy="530225"/>
            <a:chOff x="1728" y="3325"/>
            <a:chExt cx="1189" cy="334"/>
          </a:xfrm>
        </p:grpSpPr>
        <p:sp>
          <p:nvSpPr>
            <p:cNvPr id="98357" name="Line 53"/>
            <p:cNvSpPr>
              <a:spLocks noChangeShapeType="1"/>
            </p:cNvSpPr>
            <p:nvPr/>
          </p:nvSpPr>
          <p:spPr bwMode="auto">
            <a:xfrm>
              <a:off x="1819" y="3650"/>
              <a:ext cx="8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58" name="Text Box 54"/>
            <p:cNvSpPr txBox="1">
              <a:spLocks noChangeArrowheads="1"/>
            </p:cNvSpPr>
            <p:nvPr/>
          </p:nvSpPr>
          <p:spPr bwMode="auto">
            <a:xfrm>
              <a:off x="1728" y="3325"/>
              <a:ext cx="118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 i="1"/>
                <a:t>ENERGY</a:t>
              </a:r>
            </a:p>
          </p:txBody>
        </p:sp>
      </p:grpSp>
      <p:pic>
        <p:nvPicPr>
          <p:cNvPr id="98329" name="Picture 25" descr="chewbac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7838" y="2062163"/>
            <a:ext cx="1384300" cy="2432050"/>
          </a:xfrm>
          <a:prstGeom prst="rect">
            <a:avLst/>
          </a:prstGeom>
          <a:noFill/>
        </p:spPr>
      </p:pic>
      <p:sp>
        <p:nvSpPr>
          <p:cNvPr id="98359" name="Text Box 55"/>
          <p:cNvSpPr txBox="1">
            <a:spLocks noChangeArrowheads="1"/>
          </p:cNvSpPr>
          <p:nvPr/>
        </p:nvSpPr>
        <p:spPr bwMode="auto">
          <a:xfrm>
            <a:off x="5945188" y="3132138"/>
            <a:ext cx="10588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360" name="Text Box 56"/>
          <p:cNvSpPr txBox="1">
            <a:spLocks noChangeArrowheads="1"/>
          </p:cNvSpPr>
          <p:nvPr/>
        </p:nvSpPr>
        <p:spPr bwMode="auto">
          <a:xfrm>
            <a:off x="6189663" y="5408613"/>
            <a:ext cx="10588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98368" name="Group 64"/>
          <p:cNvGrpSpPr>
            <a:grpSpLocks/>
          </p:cNvGrpSpPr>
          <p:nvPr/>
        </p:nvGrpSpPr>
        <p:grpSpPr bwMode="auto">
          <a:xfrm>
            <a:off x="754063" y="446088"/>
            <a:ext cx="7831137" cy="1722437"/>
            <a:chOff x="475" y="281"/>
            <a:chExt cx="4933" cy="1085"/>
          </a:xfrm>
        </p:grpSpPr>
        <p:sp>
          <p:nvSpPr>
            <p:cNvPr id="98310" name="Text Box 6"/>
            <p:cNvSpPr txBox="1">
              <a:spLocks noChangeArrowheads="1"/>
            </p:cNvSpPr>
            <p:nvPr/>
          </p:nvSpPr>
          <p:spPr bwMode="auto">
            <a:xfrm>
              <a:off x="808" y="503"/>
              <a:ext cx="66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>
                  <a:solidFill>
                    <a:srgbClr val="FF0000"/>
                  </a:solidFill>
                </a:rPr>
                <a:t>MN</a:t>
              </a:r>
            </a:p>
          </p:txBody>
        </p:sp>
        <p:sp>
          <p:nvSpPr>
            <p:cNvPr id="98311" name="Text Box 7"/>
            <p:cNvSpPr txBox="1">
              <a:spLocks noChangeArrowheads="1"/>
            </p:cNvSpPr>
            <p:nvPr/>
          </p:nvSpPr>
          <p:spPr bwMode="auto">
            <a:xfrm>
              <a:off x="697" y="726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12" name="Text Box 8"/>
            <p:cNvSpPr txBox="1">
              <a:spLocks noChangeArrowheads="1"/>
            </p:cNvSpPr>
            <p:nvPr/>
          </p:nvSpPr>
          <p:spPr bwMode="auto">
            <a:xfrm>
              <a:off x="475" y="503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13" name="Text Box 9"/>
            <p:cNvSpPr txBox="1">
              <a:spLocks noChangeArrowheads="1"/>
            </p:cNvSpPr>
            <p:nvPr/>
          </p:nvSpPr>
          <p:spPr bwMode="auto">
            <a:xfrm>
              <a:off x="1031" y="726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14" name="Text Box 10"/>
            <p:cNvSpPr txBox="1">
              <a:spLocks noChangeArrowheads="1"/>
            </p:cNvSpPr>
            <p:nvPr/>
          </p:nvSpPr>
          <p:spPr bwMode="auto">
            <a:xfrm>
              <a:off x="1253" y="503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697" y="281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16" name="Text Box 12"/>
            <p:cNvSpPr txBox="1">
              <a:spLocks noChangeArrowheads="1"/>
            </p:cNvSpPr>
            <p:nvPr/>
          </p:nvSpPr>
          <p:spPr bwMode="auto">
            <a:xfrm>
              <a:off x="1031" y="281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17" name="Text Box 13"/>
            <p:cNvSpPr txBox="1">
              <a:spLocks noChangeArrowheads="1"/>
            </p:cNvSpPr>
            <p:nvPr/>
          </p:nvSpPr>
          <p:spPr bwMode="auto">
            <a:xfrm>
              <a:off x="2899" y="584"/>
              <a:ext cx="66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>
                  <a:solidFill>
                    <a:srgbClr val="FF0000"/>
                  </a:solidFill>
                </a:rPr>
                <a:t>MN</a:t>
              </a:r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1809" y="762"/>
              <a:ext cx="889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19" name="Text Box 15"/>
            <p:cNvSpPr txBox="1">
              <a:spLocks noChangeArrowheads="1"/>
            </p:cNvSpPr>
            <p:nvPr/>
          </p:nvSpPr>
          <p:spPr bwMode="auto">
            <a:xfrm>
              <a:off x="4185" y="392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4630" y="281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21" name="Text Box 17"/>
            <p:cNvSpPr txBox="1">
              <a:spLocks noChangeArrowheads="1"/>
            </p:cNvSpPr>
            <p:nvPr/>
          </p:nvSpPr>
          <p:spPr bwMode="auto">
            <a:xfrm>
              <a:off x="4297" y="689"/>
              <a:ext cx="666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4519" y="503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3963" y="614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24" name="Text Box 20"/>
            <p:cNvSpPr txBox="1">
              <a:spLocks noChangeArrowheads="1"/>
            </p:cNvSpPr>
            <p:nvPr/>
          </p:nvSpPr>
          <p:spPr bwMode="auto">
            <a:xfrm>
              <a:off x="4741" y="726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8325" name="Text Box 21"/>
            <p:cNvSpPr txBox="1">
              <a:spLocks noChangeArrowheads="1"/>
            </p:cNvSpPr>
            <p:nvPr/>
          </p:nvSpPr>
          <p:spPr bwMode="auto">
            <a:xfrm>
              <a:off x="1899" y="419"/>
              <a:ext cx="841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 i="1">
                  <a:solidFill>
                    <a:srgbClr val="FF0000"/>
                  </a:solidFill>
                </a:rPr>
                <a:t>HEAT</a:t>
              </a:r>
            </a:p>
          </p:txBody>
        </p:sp>
        <p:sp>
          <p:nvSpPr>
            <p:cNvPr id="98326" name="Text Box 22"/>
            <p:cNvSpPr txBox="1">
              <a:spLocks noChangeArrowheads="1"/>
            </p:cNvSpPr>
            <p:nvPr/>
          </p:nvSpPr>
          <p:spPr bwMode="auto">
            <a:xfrm>
              <a:off x="3518" y="584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8361" name="Rectangle 57"/>
            <p:cNvSpPr>
              <a:spLocks noChangeArrowheads="1"/>
            </p:cNvSpPr>
            <p:nvPr/>
          </p:nvSpPr>
          <p:spPr bwMode="auto">
            <a:xfrm>
              <a:off x="623" y="1028"/>
              <a:ext cx="9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hydrate</a:t>
              </a:r>
              <a:r>
                <a:rPr lang="en-US" sz="28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98362" name="Rectangle 58"/>
            <p:cNvSpPr>
              <a:spLocks noChangeArrowheads="1"/>
            </p:cNvSpPr>
            <p:nvPr/>
          </p:nvSpPr>
          <p:spPr bwMode="auto">
            <a:xfrm>
              <a:off x="2415" y="1036"/>
              <a:ext cx="16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anhydrous salt</a:t>
              </a:r>
              <a:r>
                <a:rPr lang="en-US" sz="28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98363" name="Rectangle 59"/>
            <p:cNvSpPr>
              <a:spLocks noChangeArrowheads="1"/>
            </p:cNvSpPr>
            <p:nvPr/>
          </p:nvSpPr>
          <p:spPr bwMode="auto">
            <a:xfrm>
              <a:off x="4290" y="1039"/>
              <a:ext cx="7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water</a:t>
              </a:r>
              <a:r>
                <a:rPr lang="en-US" sz="280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98369" name="AutoShape 65"/>
          <p:cNvSpPr>
            <a:spLocks noChangeArrowheads="1"/>
          </p:cNvSpPr>
          <p:nvPr/>
        </p:nvSpPr>
        <p:spPr bwMode="auto">
          <a:xfrm>
            <a:off x="6284913" y="268763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73" name="AutoShape 69"/>
          <p:cNvSpPr>
            <a:spLocks noChangeArrowheads="1"/>
          </p:cNvSpPr>
          <p:nvPr/>
        </p:nvSpPr>
        <p:spPr bwMode="auto">
          <a:xfrm>
            <a:off x="6567488" y="22748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74" name="AutoShape 70"/>
          <p:cNvSpPr>
            <a:spLocks noChangeArrowheads="1"/>
          </p:cNvSpPr>
          <p:nvPr/>
        </p:nvSpPr>
        <p:spPr bwMode="auto">
          <a:xfrm>
            <a:off x="7664450" y="22955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75" name="AutoShape 71"/>
          <p:cNvSpPr>
            <a:spLocks noChangeArrowheads="1"/>
          </p:cNvSpPr>
          <p:nvPr/>
        </p:nvSpPr>
        <p:spPr bwMode="auto">
          <a:xfrm>
            <a:off x="6181725" y="43434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76" name="AutoShape 72"/>
          <p:cNvSpPr>
            <a:spLocks noChangeArrowheads="1"/>
          </p:cNvSpPr>
          <p:nvPr/>
        </p:nvSpPr>
        <p:spPr bwMode="auto">
          <a:xfrm>
            <a:off x="6697663" y="43942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77" name="AutoShape 73"/>
          <p:cNvSpPr>
            <a:spLocks noChangeArrowheads="1"/>
          </p:cNvSpPr>
          <p:nvPr/>
        </p:nvSpPr>
        <p:spPr bwMode="auto">
          <a:xfrm>
            <a:off x="7254875" y="44164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78" name="AutoShape 74"/>
          <p:cNvSpPr>
            <a:spLocks noChangeArrowheads="1"/>
          </p:cNvSpPr>
          <p:nvPr/>
        </p:nvSpPr>
        <p:spPr bwMode="auto">
          <a:xfrm>
            <a:off x="6996113" y="406876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79" name="AutoShape 75"/>
          <p:cNvSpPr>
            <a:spLocks noChangeArrowheads="1"/>
          </p:cNvSpPr>
          <p:nvPr/>
        </p:nvSpPr>
        <p:spPr bwMode="auto">
          <a:xfrm>
            <a:off x="6464300" y="393065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80" name="AutoShape 76"/>
          <p:cNvSpPr>
            <a:spLocks noChangeArrowheads="1"/>
          </p:cNvSpPr>
          <p:nvPr/>
        </p:nvSpPr>
        <p:spPr bwMode="auto">
          <a:xfrm>
            <a:off x="7561263" y="39512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402" name="Group 98"/>
          <p:cNvGrpSpPr>
            <a:grpSpLocks/>
          </p:cNvGrpSpPr>
          <p:nvPr/>
        </p:nvGrpSpPr>
        <p:grpSpPr bwMode="auto">
          <a:xfrm>
            <a:off x="6800850" y="2413000"/>
            <a:ext cx="1435100" cy="1192213"/>
            <a:chOff x="4284" y="1520"/>
            <a:chExt cx="904" cy="751"/>
          </a:xfrm>
        </p:grpSpPr>
        <p:sp>
          <p:nvSpPr>
            <p:cNvPr id="98344" name="AutoShape 40"/>
            <p:cNvSpPr>
              <a:spLocks noChangeArrowheads="1"/>
            </p:cNvSpPr>
            <p:nvPr/>
          </p:nvSpPr>
          <p:spPr bwMode="auto">
            <a:xfrm>
              <a:off x="4783" y="2053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5" name="AutoShape 41"/>
            <p:cNvSpPr>
              <a:spLocks noChangeArrowheads="1"/>
            </p:cNvSpPr>
            <p:nvPr/>
          </p:nvSpPr>
          <p:spPr bwMode="auto">
            <a:xfrm>
              <a:off x="4448" y="1966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0" name="AutoShape 66"/>
            <p:cNvSpPr>
              <a:spLocks noChangeArrowheads="1"/>
            </p:cNvSpPr>
            <p:nvPr/>
          </p:nvSpPr>
          <p:spPr bwMode="auto">
            <a:xfrm>
              <a:off x="4284" y="1725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1" name="AutoShape 67"/>
            <p:cNvSpPr>
              <a:spLocks noChangeArrowheads="1"/>
            </p:cNvSpPr>
            <p:nvPr/>
          </p:nvSpPr>
          <p:spPr bwMode="auto">
            <a:xfrm>
              <a:off x="4635" y="1739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2" name="AutoShape 68"/>
            <p:cNvSpPr>
              <a:spLocks noChangeArrowheads="1"/>
            </p:cNvSpPr>
            <p:nvPr/>
          </p:nvSpPr>
          <p:spPr bwMode="auto">
            <a:xfrm>
              <a:off x="4472" y="1520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1" name="AutoShape 77"/>
            <p:cNvSpPr>
              <a:spLocks noChangeArrowheads="1"/>
            </p:cNvSpPr>
            <p:nvPr/>
          </p:nvSpPr>
          <p:spPr bwMode="auto">
            <a:xfrm>
              <a:off x="4970" y="1736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82" name="AutoShape 78"/>
          <p:cNvSpPr>
            <a:spLocks noChangeArrowheads="1"/>
          </p:cNvSpPr>
          <p:nvPr/>
        </p:nvSpPr>
        <p:spPr bwMode="auto">
          <a:xfrm>
            <a:off x="8121650" y="236537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83" name="AutoShape 79"/>
          <p:cNvSpPr>
            <a:spLocks noChangeArrowheads="1"/>
          </p:cNvSpPr>
          <p:nvPr/>
        </p:nvSpPr>
        <p:spPr bwMode="auto">
          <a:xfrm>
            <a:off x="8397875" y="274161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84" name="AutoShape 80"/>
          <p:cNvSpPr>
            <a:spLocks noChangeArrowheads="1"/>
          </p:cNvSpPr>
          <p:nvPr/>
        </p:nvSpPr>
        <p:spPr bwMode="auto">
          <a:xfrm>
            <a:off x="8326438" y="36417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85" name="AutoShape 81"/>
          <p:cNvSpPr>
            <a:spLocks noChangeArrowheads="1"/>
          </p:cNvSpPr>
          <p:nvPr/>
        </p:nvSpPr>
        <p:spPr bwMode="auto">
          <a:xfrm>
            <a:off x="8150225" y="39751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86" name="AutoShape 82"/>
          <p:cNvSpPr>
            <a:spLocks noChangeArrowheads="1"/>
          </p:cNvSpPr>
          <p:nvPr/>
        </p:nvSpPr>
        <p:spPr bwMode="auto">
          <a:xfrm>
            <a:off x="7859713" y="420846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87" name="AutoShape 83"/>
          <p:cNvSpPr>
            <a:spLocks noChangeArrowheads="1"/>
          </p:cNvSpPr>
          <p:nvPr/>
        </p:nvSpPr>
        <p:spPr bwMode="auto">
          <a:xfrm>
            <a:off x="8556625" y="223361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88" name="AutoShape 84"/>
          <p:cNvSpPr>
            <a:spLocks noChangeArrowheads="1"/>
          </p:cNvSpPr>
          <p:nvPr/>
        </p:nvSpPr>
        <p:spPr bwMode="auto">
          <a:xfrm>
            <a:off x="8208963" y="19018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89" name="AutoShape 85"/>
          <p:cNvSpPr>
            <a:spLocks noChangeArrowheads="1"/>
          </p:cNvSpPr>
          <p:nvPr/>
        </p:nvSpPr>
        <p:spPr bwMode="auto">
          <a:xfrm>
            <a:off x="8586788" y="165417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0" name="AutoShape 86"/>
          <p:cNvSpPr>
            <a:spLocks noChangeArrowheads="1"/>
          </p:cNvSpPr>
          <p:nvPr/>
        </p:nvSpPr>
        <p:spPr bwMode="auto">
          <a:xfrm>
            <a:off x="8194675" y="14366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1" name="AutoShape 87"/>
          <p:cNvSpPr>
            <a:spLocks noChangeArrowheads="1"/>
          </p:cNvSpPr>
          <p:nvPr/>
        </p:nvSpPr>
        <p:spPr bwMode="auto">
          <a:xfrm>
            <a:off x="8585200" y="12033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2" name="AutoShape 88"/>
          <p:cNvSpPr>
            <a:spLocks noChangeArrowheads="1"/>
          </p:cNvSpPr>
          <p:nvPr/>
        </p:nvSpPr>
        <p:spPr bwMode="auto">
          <a:xfrm>
            <a:off x="6510338" y="30622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3" name="AutoShape 89"/>
          <p:cNvSpPr>
            <a:spLocks noChangeArrowheads="1"/>
          </p:cNvSpPr>
          <p:nvPr/>
        </p:nvSpPr>
        <p:spPr bwMode="auto">
          <a:xfrm>
            <a:off x="6350000" y="34544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4" name="AutoShape 90"/>
          <p:cNvSpPr>
            <a:spLocks noChangeArrowheads="1"/>
          </p:cNvSpPr>
          <p:nvPr/>
        </p:nvSpPr>
        <p:spPr bwMode="auto">
          <a:xfrm>
            <a:off x="6016625" y="37734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5" name="AutoShape 91"/>
          <p:cNvSpPr>
            <a:spLocks noChangeArrowheads="1"/>
          </p:cNvSpPr>
          <p:nvPr/>
        </p:nvSpPr>
        <p:spPr bwMode="auto">
          <a:xfrm>
            <a:off x="6103938" y="22494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6" name="AutoShape 92"/>
          <p:cNvSpPr>
            <a:spLocks noChangeArrowheads="1"/>
          </p:cNvSpPr>
          <p:nvPr/>
        </p:nvSpPr>
        <p:spPr bwMode="auto">
          <a:xfrm>
            <a:off x="5842000" y="261143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7" name="AutoShape 93"/>
          <p:cNvSpPr>
            <a:spLocks noChangeArrowheads="1"/>
          </p:cNvSpPr>
          <p:nvPr/>
        </p:nvSpPr>
        <p:spPr bwMode="auto">
          <a:xfrm>
            <a:off x="8599488" y="403383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8" name="AutoShape 94"/>
          <p:cNvSpPr>
            <a:spLocks noChangeArrowheads="1"/>
          </p:cNvSpPr>
          <p:nvPr/>
        </p:nvSpPr>
        <p:spPr bwMode="auto">
          <a:xfrm>
            <a:off x="8615363" y="31496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99" name="AutoShape 95"/>
          <p:cNvSpPr>
            <a:spLocks noChangeArrowheads="1"/>
          </p:cNvSpPr>
          <p:nvPr/>
        </p:nvSpPr>
        <p:spPr bwMode="auto">
          <a:xfrm>
            <a:off x="8339138" y="431006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0" name="AutoShape 96"/>
          <p:cNvSpPr>
            <a:spLocks noChangeArrowheads="1"/>
          </p:cNvSpPr>
          <p:nvPr/>
        </p:nvSpPr>
        <p:spPr bwMode="auto">
          <a:xfrm>
            <a:off x="8005763" y="462915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1" name="AutoShape 97"/>
          <p:cNvSpPr>
            <a:spLocks noChangeArrowheads="1"/>
          </p:cNvSpPr>
          <p:nvPr/>
        </p:nvSpPr>
        <p:spPr bwMode="auto">
          <a:xfrm>
            <a:off x="6407150" y="18557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8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8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8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8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8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8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8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8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8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8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8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8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8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8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8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98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9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9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9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9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98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9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9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8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8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9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3" grpId="0" animBg="1"/>
      <p:bldP spid="98336" grpId="0" animBg="1"/>
      <p:bldP spid="98337" grpId="0" animBg="1"/>
      <p:bldP spid="98346" grpId="0" animBg="1"/>
      <p:bldP spid="98359" grpId="0"/>
      <p:bldP spid="98360" grpId="0"/>
      <p:bldP spid="98369" grpId="0" animBg="1"/>
      <p:bldP spid="98373" grpId="0" animBg="1"/>
      <p:bldP spid="98374" grpId="0" animBg="1"/>
      <p:bldP spid="98375" grpId="0" animBg="1"/>
      <p:bldP spid="98376" grpId="0" animBg="1"/>
      <p:bldP spid="98377" grpId="0" animBg="1"/>
      <p:bldP spid="98378" grpId="0" animBg="1"/>
      <p:bldP spid="98379" grpId="0" animBg="1"/>
      <p:bldP spid="98380" grpId="0" animBg="1"/>
      <p:bldP spid="98382" grpId="0" animBg="1"/>
      <p:bldP spid="98383" grpId="0" animBg="1"/>
      <p:bldP spid="98384" grpId="0" animBg="1"/>
      <p:bldP spid="98385" grpId="0" animBg="1"/>
      <p:bldP spid="98386" grpId="0" animBg="1"/>
      <p:bldP spid="98387" grpId="0" animBg="1"/>
      <p:bldP spid="98388" grpId="0" animBg="1"/>
      <p:bldP spid="98389" grpId="0" animBg="1"/>
      <p:bldP spid="98390" grpId="0" animBg="1"/>
      <p:bldP spid="98391" grpId="0" animBg="1"/>
      <p:bldP spid="98392" grpId="0" animBg="1"/>
      <p:bldP spid="98393" grpId="0" animBg="1"/>
      <p:bldP spid="98394" grpId="0" animBg="1"/>
      <p:bldP spid="98395" grpId="0" animBg="1"/>
      <p:bldP spid="98396" grpId="0" animBg="1"/>
      <p:bldP spid="98397" grpId="0" animBg="1"/>
      <p:bldP spid="98398" grpId="0" animBg="1"/>
      <p:bldP spid="98399" grpId="0" animBg="1"/>
      <p:bldP spid="98400" grpId="0" animBg="1"/>
      <p:bldP spid="984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319213" y="1198563"/>
            <a:ext cx="3603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u="sng">
                <a:solidFill>
                  <a:srgbClr val="FF0000"/>
                </a:solidFill>
              </a:rPr>
              <a:t>Finding the Formula</a:t>
            </a:r>
          </a:p>
          <a:p>
            <a:pPr algn="ctr"/>
            <a:r>
              <a:rPr lang="en-US" sz="2800" u="sng">
                <a:solidFill>
                  <a:srgbClr val="FF0000"/>
                </a:solidFill>
              </a:rPr>
              <a:t>of a Hydrate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33388" y="3006725"/>
            <a:ext cx="6846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1. Find the # of g of MN and # of g of H</a:t>
            </a:r>
            <a:r>
              <a:rPr lang="en-US" sz="2800" b="0" baseline="-25000">
                <a:solidFill>
                  <a:srgbClr val="FF0000"/>
                </a:solidFill>
              </a:rPr>
              <a:t>2</a:t>
            </a:r>
            <a:r>
              <a:rPr lang="en-US" sz="2800" b="0">
                <a:solidFill>
                  <a:srgbClr val="FF0000"/>
                </a:solidFill>
              </a:rPr>
              <a:t>O.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430213" y="3705225"/>
            <a:ext cx="3389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2. Convert g to mol.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28625" y="4384675"/>
            <a:ext cx="822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3. Divide each “# of mol” by the smallest “# of mol.”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28625" y="5110163"/>
            <a:ext cx="7191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4. Use the ratio to find the hydrate’s formula.</a:t>
            </a:r>
          </a:p>
        </p:txBody>
      </p:sp>
      <p:pic>
        <p:nvPicPr>
          <p:cNvPr id="99339" name="Picture 11" descr="pe02849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91175" y="492125"/>
            <a:ext cx="20828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  <p:bldP spid="99336" grpId="0"/>
      <p:bldP spid="99337" grpId="0"/>
      <p:bldP spid="993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62" name="Rectangle 110"/>
          <p:cNvSpPr>
            <a:spLocks noChangeArrowheads="1"/>
          </p:cNvSpPr>
          <p:nvPr/>
        </p:nvSpPr>
        <p:spPr bwMode="auto">
          <a:xfrm>
            <a:off x="3700463" y="5762625"/>
            <a:ext cx="2076450" cy="593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36550" y="338138"/>
            <a:ext cx="6818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Find formula of hydrate for each problem.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852488" y="923925"/>
            <a:ext cx="3762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sample’s mass before</a:t>
            </a:r>
          </a:p>
          <a:p>
            <a:r>
              <a:rPr lang="en-US" sz="2800" b="0">
                <a:solidFill>
                  <a:srgbClr val="FF0000"/>
                </a:solidFill>
              </a:rPr>
              <a:t>	heating = 4.38 g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858838" y="1993900"/>
            <a:ext cx="3762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sample’s mass after</a:t>
            </a:r>
          </a:p>
          <a:p>
            <a:r>
              <a:rPr lang="en-US" sz="2800" b="0">
                <a:solidFill>
                  <a:srgbClr val="FF0000"/>
                </a:solidFill>
              </a:rPr>
              <a:t>	heating = 1.93 g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515938" y="2984500"/>
            <a:ext cx="5935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molar mass of anhydrous salt = 85 g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4927600" y="1008063"/>
            <a:ext cx="2100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/>
              <a:t>MN </a:t>
            </a:r>
            <a:r>
              <a:rPr lang="en-US" sz="2800" baseline="30000"/>
              <a:t>.</a:t>
            </a:r>
            <a:r>
              <a:rPr lang="en-US" sz="2800" b="0"/>
              <a:t> ? H</a:t>
            </a:r>
            <a:r>
              <a:rPr lang="en-US" sz="2800" b="0" baseline="-25000"/>
              <a:t>2</a:t>
            </a:r>
            <a:r>
              <a:rPr lang="en-US" sz="2800" b="0"/>
              <a:t>O 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564188" y="2122488"/>
            <a:ext cx="836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MN</a:t>
            </a:r>
            <a:r>
              <a:rPr lang="en-US" sz="2800"/>
              <a:t> </a:t>
            </a:r>
          </a:p>
        </p:txBody>
      </p:sp>
      <p:grpSp>
        <p:nvGrpSpPr>
          <p:cNvPr id="100401" name="Group 49"/>
          <p:cNvGrpSpPr>
            <a:grpSpLocks/>
          </p:cNvGrpSpPr>
          <p:nvPr/>
        </p:nvGrpSpPr>
        <p:grpSpPr bwMode="auto">
          <a:xfrm>
            <a:off x="7442200" y="1030288"/>
            <a:ext cx="660400" cy="850900"/>
            <a:chOff x="1735" y="2332"/>
            <a:chExt cx="1082" cy="1393"/>
          </a:xfrm>
        </p:grpSpPr>
        <p:pic>
          <p:nvPicPr>
            <p:cNvPr id="100389" name="Picture 37" descr="chewbacc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5" y="2464"/>
              <a:ext cx="1082" cy="1261"/>
            </a:xfrm>
            <a:prstGeom prst="rect">
              <a:avLst/>
            </a:prstGeom>
            <a:noFill/>
          </p:spPr>
        </p:pic>
        <p:sp>
          <p:nvSpPr>
            <p:cNvPr id="100392" name="AutoShape 40"/>
            <p:cNvSpPr>
              <a:spLocks noChangeArrowheads="1"/>
            </p:cNvSpPr>
            <p:nvPr/>
          </p:nvSpPr>
          <p:spPr bwMode="auto">
            <a:xfrm>
              <a:off x="2499" y="2512"/>
              <a:ext cx="163" cy="164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3" name="AutoShape 41"/>
            <p:cNvSpPr>
              <a:spLocks noChangeArrowheads="1"/>
            </p:cNvSpPr>
            <p:nvPr/>
          </p:nvSpPr>
          <p:spPr bwMode="auto">
            <a:xfrm>
              <a:off x="1861" y="2483"/>
              <a:ext cx="162" cy="161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4" name="AutoShape 42"/>
            <p:cNvSpPr>
              <a:spLocks noChangeArrowheads="1"/>
            </p:cNvSpPr>
            <p:nvPr/>
          </p:nvSpPr>
          <p:spPr bwMode="auto">
            <a:xfrm>
              <a:off x="2624" y="2745"/>
              <a:ext cx="164" cy="164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6" name="AutoShape 44"/>
            <p:cNvSpPr>
              <a:spLocks noChangeArrowheads="1"/>
            </p:cNvSpPr>
            <p:nvPr/>
          </p:nvSpPr>
          <p:spPr bwMode="auto">
            <a:xfrm>
              <a:off x="2067" y="2350"/>
              <a:ext cx="162" cy="161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7" name="AutoShape 45"/>
            <p:cNvSpPr>
              <a:spLocks noChangeArrowheads="1"/>
            </p:cNvSpPr>
            <p:nvPr/>
          </p:nvSpPr>
          <p:spPr bwMode="auto">
            <a:xfrm>
              <a:off x="1783" y="2734"/>
              <a:ext cx="162" cy="161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8" name="AutoShape 46"/>
            <p:cNvSpPr>
              <a:spLocks noChangeArrowheads="1"/>
            </p:cNvSpPr>
            <p:nvPr/>
          </p:nvSpPr>
          <p:spPr bwMode="auto">
            <a:xfrm>
              <a:off x="1802" y="2982"/>
              <a:ext cx="162" cy="161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9" name="AutoShape 47"/>
            <p:cNvSpPr>
              <a:spLocks noChangeArrowheads="1"/>
            </p:cNvSpPr>
            <p:nvPr/>
          </p:nvSpPr>
          <p:spPr bwMode="auto">
            <a:xfrm>
              <a:off x="2313" y="2332"/>
              <a:ext cx="162" cy="161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00" name="AutoShape 48"/>
            <p:cNvSpPr>
              <a:spLocks noChangeArrowheads="1"/>
            </p:cNvSpPr>
            <p:nvPr/>
          </p:nvSpPr>
          <p:spPr bwMode="auto">
            <a:xfrm>
              <a:off x="2634" y="2972"/>
              <a:ext cx="162" cy="161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0413" name="Picture 61" descr="chewbacc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0138" y="2078038"/>
            <a:ext cx="660400" cy="769937"/>
          </a:xfrm>
          <a:prstGeom prst="rect">
            <a:avLst/>
          </a:prstGeom>
          <a:noFill/>
        </p:spPr>
      </p:pic>
      <p:sp>
        <p:nvSpPr>
          <p:cNvPr id="100440" name="Rectangle 88"/>
          <p:cNvSpPr>
            <a:spLocks noChangeArrowheads="1"/>
          </p:cNvSpPr>
          <p:nvPr/>
        </p:nvSpPr>
        <p:spPr bwMode="auto">
          <a:xfrm>
            <a:off x="5122863" y="1365250"/>
            <a:ext cx="1766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/>
              <a:t>(hydrate)</a:t>
            </a:r>
          </a:p>
        </p:txBody>
      </p:sp>
      <p:sp>
        <p:nvSpPr>
          <p:cNvPr id="100441" name="Rectangle 89"/>
          <p:cNvSpPr>
            <a:spLocks noChangeArrowheads="1"/>
          </p:cNvSpPr>
          <p:nvPr/>
        </p:nvSpPr>
        <p:spPr bwMode="auto">
          <a:xfrm>
            <a:off x="4657725" y="2420938"/>
            <a:ext cx="2852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/>
              <a:t>(anhydrous salt)</a:t>
            </a:r>
          </a:p>
        </p:txBody>
      </p:sp>
      <p:graphicFrame>
        <p:nvGraphicFramePr>
          <p:cNvPr id="100443" name="Object 91"/>
          <p:cNvGraphicFramePr>
            <a:graphicFrameLocks noChangeAspect="1"/>
          </p:cNvGraphicFramePr>
          <p:nvPr/>
        </p:nvGraphicFramePr>
        <p:xfrm>
          <a:off x="344488" y="3770313"/>
          <a:ext cx="1562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5" name="Equation" r:id="rId5" imgW="1562040" imgH="406080" progId="Equation.3">
                  <p:embed/>
                </p:oleObj>
              </mc:Choice>
              <mc:Fallback>
                <p:oleObj name="Equation" r:id="rId5" imgW="1562040" imgH="40608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770313"/>
                        <a:ext cx="1562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44" name="Object 92"/>
          <p:cNvGraphicFramePr>
            <a:graphicFrameLocks noChangeAspect="1"/>
          </p:cNvGraphicFramePr>
          <p:nvPr/>
        </p:nvGraphicFramePr>
        <p:xfrm>
          <a:off x="2001838" y="3468688"/>
          <a:ext cx="1739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6" name="Equation" r:id="rId7" imgW="1739880" imgH="965160" progId="Equation.3">
                  <p:embed/>
                </p:oleObj>
              </mc:Choice>
              <mc:Fallback>
                <p:oleObj name="Equation" r:id="rId7" imgW="1739880" imgH="96516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468688"/>
                        <a:ext cx="17399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45" name="Object 93"/>
          <p:cNvGraphicFramePr>
            <a:graphicFrameLocks noChangeAspect="1"/>
          </p:cNvGraphicFramePr>
          <p:nvPr/>
        </p:nvGraphicFramePr>
        <p:xfrm>
          <a:off x="3760788" y="3773488"/>
          <a:ext cx="2630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7" name="Equation" r:id="rId9" imgW="2628720" imgH="330120" progId="Equation.3">
                  <p:embed/>
                </p:oleObj>
              </mc:Choice>
              <mc:Fallback>
                <p:oleObj name="Equation" r:id="rId9" imgW="2628720" imgH="33012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3773488"/>
                        <a:ext cx="26304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46" name="Object 94"/>
          <p:cNvGraphicFramePr>
            <a:graphicFrameLocks noChangeAspect="1"/>
          </p:cNvGraphicFramePr>
          <p:nvPr/>
        </p:nvGraphicFramePr>
        <p:xfrm>
          <a:off x="6507163" y="3765550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8" name="Equation" r:id="rId11" imgW="1498320" imgH="330120" progId="Equation.3">
                  <p:embed/>
                </p:oleObj>
              </mc:Choice>
              <mc:Fallback>
                <p:oleObj name="Equation" r:id="rId11" imgW="1498320" imgH="33012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3765550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47" name="Object 95"/>
          <p:cNvGraphicFramePr>
            <a:graphicFrameLocks noChangeAspect="1"/>
          </p:cNvGraphicFramePr>
          <p:nvPr/>
        </p:nvGraphicFramePr>
        <p:xfrm>
          <a:off x="8069263" y="3751263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9" name="Equation" r:id="rId13" imgW="672840" imgH="330120" progId="Equation.3">
                  <p:embed/>
                </p:oleObj>
              </mc:Choice>
              <mc:Fallback>
                <p:oleObj name="Equation" r:id="rId13" imgW="672840" imgH="33012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9263" y="3751263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48" name="Line 96"/>
          <p:cNvSpPr>
            <a:spLocks noChangeShapeType="1"/>
          </p:cNvSpPr>
          <p:nvPr/>
        </p:nvSpPr>
        <p:spPr bwMode="auto">
          <a:xfrm flipV="1">
            <a:off x="987425" y="3752850"/>
            <a:ext cx="1016000" cy="392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449" name="Line 97"/>
          <p:cNvSpPr>
            <a:spLocks noChangeShapeType="1"/>
          </p:cNvSpPr>
          <p:nvPr/>
        </p:nvSpPr>
        <p:spPr bwMode="auto">
          <a:xfrm flipV="1">
            <a:off x="2646363" y="4071938"/>
            <a:ext cx="857250" cy="320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0450" name="Object 98"/>
          <p:cNvGraphicFramePr>
            <a:graphicFrameLocks noChangeAspect="1"/>
          </p:cNvGraphicFramePr>
          <p:nvPr/>
        </p:nvGraphicFramePr>
        <p:xfrm>
          <a:off x="206375" y="4919663"/>
          <a:ext cx="168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0" name="Equation" r:id="rId15" imgW="1688760" imgH="419040" progId="Equation.3">
                  <p:embed/>
                </p:oleObj>
              </mc:Choice>
              <mc:Fallback>
                <p:oleObj name="Equation" r:id="rId15" imgW="1688760" imgH="41904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4919663"/>
                        <a:ext cx="16891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1" name="Object 99"/>
          <p:cNvGraphicFramePr>
            <a:graphicFrameLocks noChangeAspect="1"/>
          </p:cNvGraphicFramePr>
          <p:nvPr/>
        </p:nvGraphicFramePr>
        <p:xfrm>
          <a:off x="1876425" y="4611688"/>
          <a:ext cx="1841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1" name="Equation" r:id="rId17" imgW="1841400" imgH="990360" progId="Equation.3">
                  <p:embed/>
                </p:oleObj>
              </mc:Choice>
              <mc:Fallback>
                <p:oleObj name="Equation" r:id="rId17" imgW="1841400" imgH="99036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611688"/>
                        <a:ext cx="1841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2" name="Object 100"/>
          <p:cNvGraphicFramePr>
            <a:graphicFrameLocks noChangeAspect="1"/>
          </p:cNvGraphicFramePr>
          <p:nvPr/>
        </p:nvGraphicFramePr>
        <p:xfrm>
          <a:off x="3811588" y="4899025"/>
          <a:ext cx="26939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2" name="Equation" r:id="rId19" imgW="2692080" imgH="419040" progId="Equation.3">
                  <p:embed/>
                </p:oleObj>
              </mc:Choice>
              <mc:Fallback>
                <p:oleObj name="Equation" r:id="rId19" imgW="2692080" imgH="41904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4899025"/>
                        <a:ext cx="26939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3" name="Object 101"/>
          <p:cNvGraphicFramePr>
            <a:graphicFrameLocks noChangeAspect="1"/>
          </p:cNvGraphicFramePr>
          <p:nvPr/>
        </p:nvGraphicFramePr>
        <p:xfrm>
          <a:off x="6575425" y="4906963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3" name="Equation" r:id="rId21" imgW="1498320" imgH="330120" progId="Equation.3">
                  <p:embed/>
                </p:oleObj>
              </mc:Choice>
              <mc:Fallback>
                <p:oleObj name="Equation" r:id="rId21" imgW="1498320" imgH="33012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425" y="4906963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4" name="Object 102"/>
          <p:cNvGraphicFramePr>
            <a:graphicFrameLocks noChangeAspect="1"/>
          </p:cNvGraphicFramePr>
          <p:nvPr/>
        </p:nvGraphicFramePr>
        <p:xfrm>
          <a:off x="8170863" y="4906963"/>
          <a:ext cx="7508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4" name="Equation" r:id="rId23" imgW="749160" imgH="330120" progId="Equation.3">
                  <p:embed/>
                </p:oleObj>
              </mc:Choice>
              <mc:Fallback>
                <p:oleObj name="Equation" r:id="rId23" imgW="749160" imgH="33012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863" y="4906963"/>
                        <a:ext cx="7508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5" name="Line 103"/>
          <p:cNvSpPr>
            <a:spLocks noChangeShapeType="1"/>
          </p:cNvSpPr>
          <p:nvPr/>
        </p:nvSpPr>
        <p:spPr bwMode="auto">
          <a:xfrm flipV="1">
            <a:off x="904875" y="4900613"/>
            <a:ext cx="944563" cy="336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456" name="Line 104"/>
          <p:cNvSpPr>
            <a:spLocks noChangeShapeType="1"/>
          </p:cNvSpPr>
          <p:nvPr/>
        </p:nvSpPr>
        <p:spPr bwMode="auto">
          <a:xfrm flipV="1">
            <a:off x="2589213" y="5205413"/>
            <a:ext cx="912812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461" name="Rectangle 109"/>
          <p:cNvSpPr>
            <a:spLocks noChangeArrowheads="1"/>
          </p:cNvSpPr>
          <p:nvPr/>
        </p:nvSpPr>
        <p:spPr bwMode="auto">
          <a:xfrm>
            <a:off x="3743325" y="5826125"/>
            <a:ext cx="2065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MN </a:t>
            </a:r>
            <a:r>
              <a:rPr lang="en-US" sz="2800" baseline="30000"/>
              <a:t>.</a:t>
            </a:r>
            <a:r>
              <a:rPr lang="en-US" sz="2800" b="0"/>
              <a:t> 6 H</a:t>
            </a:r>
            <a:r>
              <a:rPr lang="en-US" sz="2800" b="0" baseline="-25000"/>
              <a:t>2</a:t>
            </a:r>
            <a:r>
              <a:rPr lang="en-US" sz="2800" b="0"/>
              <a:t>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0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2" grpId="0" animBg="1"/>
      <p:bldP spid="100362" grpId="0"/>
      <p:bldP spid="100363" grpId="0"/>
      <p:bldP spid="100440" grpId="0"/>
      <p:bldP spid="100441" grpId="0"/>
      <p:bldP spid="100448" grpId="0" animBg="1"/>
      <p:bldP spid="100449" grpId="0" animBg="1"/>
      <p:bldP spid="100455" grpId="0" animBg="1"/>
      <p:bldP spid="100456" grpId="0" animBg="1"/>
      <p:bldP spid="1004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6602413" y="1066800"/>
            <a:ext cx="1889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/>
              <a:t>beaker +</a:t>
            </a:r>
          </a:p>
          <a:p>
            <a:pPr algn="ctr"/>
            <a:r>
              <a:rPr lang="en-US" sz="2400" b="0"/>
              <a:t>salt + water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860425" y="271463"/>
            <a:ext cx="330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A. beaker = 46.82 g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862013" y="863600"/>
            <a:ext cx="4371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B. beaker + sample before</a:t>
            </a:r>
          </a:p>
          <a:p>
            <a:r>
              <a:rPr lang="en-US" sz="2800" b="0">
                <a:solidFill>
                  <a:srgbClr val="FF0000"/>
                </a:solidFill>
              </a:rPr>
              <a:t>	heating = 54.35 g</a:t>
            </a: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850900" y="1795463"/>
            <a:ext cx="4094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C. beaker + sample after</a:t>
            </a:r>
          </a:p>
          <a:p>
            <a:r>
              <a:rPr lang="en-US" sz="2800" b="0">
                <a:solidFill>
                  <a:srgbClr val="FF0000"/>
                </a:solidFill>
              </a:rPr>
              <a:t>	heating = 50.39 g</a:t>
            </a: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312738" y="2776538"/>
            <a:ext cx="6529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molar mass of anhydrous salt = 129.9 g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01428" name="Group 52"/>
          <p:cNvGrpSpPr>
            <a:grpSpLocks/>
          </p:cNvGrpSpPr>
          <p:nvPr/>
        </p:nvGrpSpPr>
        <p:grpSpPr bwMode="auto">
          <a:xfrm>
            <a:off x="5405438" y="1035050"/>
            <a:ext cx="709612" cy="798513"/>
            <a:chOff x="4516" y="2603"/>
            <a:chExt cx="521" cy="589"/>
          </a:xfrm>
        </p:grpSpPr>
        <p:sp>
          <p:nvSpPr>
            <p:cNvPr id="101411" name="Rectangle 35"/>
            <p:cNvSpPr>
              <a:spLocks noChangeArrowheads="1"/>
            </p:cNvSpPr>
            <p:nvPr/>
          </p:nvSpPr>
          <p:spPr bwMode="auto">
            <a:xfrm>
              <a:off x="4516" y="2671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412" name="Group 36"/>
            <p:cNvGrpSpPr>
              <a:grpSpLocks/>
            </p:cNvGrpSpPr>
            <p:nvPr/>
          </p:nvGrpSpPr>
          <p:grpSpPr bwMode="auto">
            <a:xfrm>
              <a:off x="4569" y="2603"/>
              <a:ext cx="416" cy="536"/>
              <a:chOff x="1735" y="2332"/>
              <a:chExt cx="1082" cy="1393"/>
            </a:xfrm>
          </p:grpSpPr>
          <p:pic>
            <p:nvPicPr>
              <p:cNvPr id="101413" name="Picture 37" descr="chewbacc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35" y="2464"/>
                <a:ext cx="1082" cy="1261"/>
              </a:xfrm>
              <a:prstGeom prst="rect">
                <a:avLst/>
              </a:prstGeom>
              <a:noFill/>
            </p:spPr>
          </p:pic>
          <p:sp>
            <p:nvSpPr>
              <p:cNvPr id="101414" name="AutoShape 38"/>
              <p:cNvSpPr>
                <a:spLocks noChangeArrowheads="1"/>
              </p:cNvSpPr>
              <p:nvPr/>
            </p:nvSpPr>
            <p:spPr bwMode="auto">
              <a:xfrm>
                <a:off x="2499" y="2512"/>
                <a:ext cx="163" cy="164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15" name="AutoShape 39"/>
              <p:cNvSpPr>
                <a:spLocks noChangeArrowheads="1"/>
              </p:cNvSpPr>
              <p:nvPr/>
            </p:nvSpPr>
            <p:spPr bwMode="auto">
              <a:xfrm>
                <a:off x="1861" y="2483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16" name="AutoShape 40"/>
              <p:cNvSpPr>
                <a:spLocks noChangeArrowheads="1"/>
              </p:cNvSpPr>
              <p:nvPr/>
            </p:nvSpPr>
            <p:spPr bwMode="auto">
              <a:xfrm>
                <a:off x="2624" y="2745"/>
                <a:ext cx="164" cy="164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17" name="AutoShape 41"/>
              <p:cNvSpPr>
                <a:spLocks noChangeArrowheads="1"/>
              </p:cNvSpPr>
              <p:nvPr/>
            </p:nvSpPr>
            <p:spPr bwMode="auto">
              <a:xfrm>
                <a:off x="2067" y="2350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18" name="AutoShape 42"/>
              <p:cNvSpPr>
                <a:spLocks noChangeArrowheads="1"/>
              </p:cNvSpPr>
              <p:nvPr/>
            </p:nvSpPr>
            <p:spPr bwMode="auto">
              <a:xfrm>
                <a:off x="1783" y="2734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19" name="AutoShape 43"/>
              <p:cNvSpPr>
                <a:spLocks noChangeArrowheads="1"/>
              </p:cNvSpPr>
              <p:nvPr/>
            </p:nvSpPr>
            <p:spPr bwMode="auto">
              <a:xfrm>
                <a:off x="1802" y="298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20" name="AutoShape 44"/>
              <p:cNvSpPr>
                <a:spLocks noChangeArrowheads="1"/>
              </p:cNvSpPr>
              <p:nvPr/>
            </p:nvSpPr>
            <p:spPr bwMode="auto">
              <a:xfrm>
                <a:off x="2313" y="233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21" name="AutoShape 45"/>
              <p:cNvSpPr>
                <a:spLocks noChangeArrowheads="1"/>
              </p:cNvSpPr>
              <p:nvPr/>
            </p:nvSpPr>
            <p:spPr bwMode="auto">
              <a:xfrm>
                <a:off x="2634" y="297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1427" name="Group 51"/>
          <p:cNvGrpSpPr>
            <a:grpSpLocks/>
          </p:cNvGrpSpPr>
          <p:nvPr/>
        </p:nvGrpSpPr>
        <p:grpSpPr bwMode="auto">
          <a:xfrm>
            <a:off x="5400675" y="1954213"/>
            <a:ext cx="709613" cy="735012"/>
            <a:chOff x="3332" y="2591"/>
            <a:chExt cx="521" cy="541"/>
          </a:xfrm>
        </p:grpSpPr>
        <p:sp>
          <p:nvSpPr>
            <p:cNvPr id="101423" name="Rectangle 47"/>
            <p:cNvSpPr>
              <a:spLocks noChangeArrowheads="1"/>
            </p:cNvSpPr>
            <p:nvPr/>
          </p:nvSpPr>
          <p:spPr bwMode="auto">
            <a:xfrm>
              <a:off x="3332" y="2611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1422" name="Picture 46" descr="chewbacc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1" y="2591"/>
              <a:ext cx="416" cy="485"/>
            </a:xfrm>
            <a:prstGeom prst="rect">
              <a:avLst/>
            </a:prstGeom>
            <a:noFill/>
          </p:spPr>
        </p:pic>
      </p:grpSp>
      <p:grpSp>
        <p:nvGrpSpPr>
          <p:cNvPr id="101426" name="Group 50"/>
          <p:cNvGrpSpPr>
            <a:grpSpLocks/>
          </p:cNvGrpSpPr>
          <p:nvPr/>
        </p:nvGrpSpPr>
        <p:grpSpPr bwMode="auto">
          <a:xfrm>
            <a:off x="5405438" y="190500"/>
            <a:ext cx="708025" cy="795338"/>
            <a:chOff x="2266" y="2743"/>
            <a:chExt cx="521" cy="586"/>
          </a:xfrm>
        </p:grpSpPr>
        <p:sp>
          <p:nvSpPr>
            <p:cNvPr id="101424" name="Rectangle 48"/>
            <p:cNvSpPr>
              <a:spLocks noChangeArrowheads="1"/>
            </p:cNvSpPr>
            <p:nvPr/>
          </p:nvSpPr>
          <p:spPr bwMode="auto">
            <a:xfrm>
              <a:off x="2266" y="2808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5" name="Rectangle 49"/>
            <p:cNvSpPr>
              <a:spLocks noChangeArrowheads="1"/>
            </p:cNvSpPr>
            <p:nvPr/>
          </p:nvSpPr>
          <p:spPr bwMode="auto">
            <a:xfrm>
              <a:off x="2312" y="2743"/>
              <a:ext cx="430" cy="5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30" name="Rectangle 54"/>
          <p:cNvSpPr>
            <a:spLocks noChangeArrowheads="1"/>
          </p:cNvSpPr>
          <p:nvPr/>
        </p:nvSpPr>
        <p:spPr bwMode="auto">
          <a:xfrm>
            <a:off x="6302375" y="2076450"/>
            <a:ext cx="244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/>
              <a:t>beaker + salt</a:t>
            </a:r>
          </a:p>
        </p:txBody>
      </p:sp>
      <p:sp>
        <p:nvSpPr>
          <p:cNvPr id="101431" name="Rectangle 55"/>
          <p:cNvSpPr>
            <a:spLocks noChangeArrowheads="1"/>
          </p:cNvSpPr>
          <p:nvPr/>
        </p:nvSpPr>
        <p:spPr bwMode="auto">
          <a:xfrm>
            <a:off x="3700463" y="5762625"/>
            <a:ext cx="2076450" cy="593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432" name="Object 56"/>
          <p:cNvGraphicFramePr>
            <a:graphicFrameLocks noChangeAspect="1"/>
          </p:cNvGraphicFramePr>
          <p:nvPr/>
        </p:nvGraphicFramePr>
        <p:xfrm>
          <a:off x="138113" y="3770313"/>
          <a:ext cx="157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4" name="Equation" r:id="rId5" imgW="1574640" imgH="406080" progId="Equation.3">
                  <p:embed/>
                </p:oleObj>
              </mc:Choice>
              <mc:Fallback>
                <p:oleObj name="Equation" r:id="rId5" imgW="1574640" imgH="40608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3770313"/>
                        <a:ext cx="157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33" name="Object 57"/>
          <p:cNvGraphicFramePr>
            <a:graphicFrameLocks noChangeAspect="1"/>
          </p:cNvGraphicFramePr>
          <p:nvPr/>
        </p:nvGraphicFramePr>
        <p:xfrm>
          <a:off x="1739900" y="3468688"/>
          <a:ext cx="2120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5" name="Equation" r:id="rId7" imgW="2120760" imgH="965160" progId="Equation.3">
                  <p:embed/>
                </p:oleObj>
              </mc:Choice>
              <mc:Fallback>
                <p:oleObj name="Equation" r:id="rId7" imgW="2120760" imgH="96516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468688"/>
                        <a:ext cx="21209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34" name="Object 58"/>
          <p:cNvGraphicFramePr>
            <a:graphicFrameLocks noChangeAspect="1"/>
          </p:cNvGraphicFramePr>
          <p:nvPr/>
        </p:nvGraphicFramePr>
        <p:xfrm>
          <a:off x="3860800" y="3773488"/>
          <a:ext cx="26304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6" name="Equation" r:id="rId9" imgW="2628720" imgH="330120" progId="Equation.3">
                  <p:embed/>
                </p:oleObj>
              </mc:Choice>
              <mc:Fallback>
                <p:oleObj name="Equation" r:id="rId9" imgW="2628720" imgH="33012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3773488"/>
                        <a:ext cx="26304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35" name="Object 59"/>
          <p:cNvGraphicFramePr>
            <a:graphicFrameLocks noChangeAspect="1"/>
          </p:cNvGraphicFramePr>
          <p:nvPr/>
        </p:nvGraphicFramePr>
        <p:xfrm>
          <a:off x="6592888" y="3765550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7" name="Equation" r:id="rId11" imgW="1498320" imgH="330120" progId="Equation.3">
                  <p:embed/>
                </p:oleObj>
              </mc:Choice>
              <mc:Fallback>
                <p:oleObj name="Equation" r:id="rId11" imgW="1498320" imgH="33012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3765550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36" name="Object 60"/>
          <p:cNvGraphicFramePr>
            <a:graphicFrameLocks noChangeAspect="1"/>
          </p:cNvGraphicFramePr>
          <p:nvPr/>
        </p:nvGraphicFramePr>
        <p:xfrm>
          <a:off x="8154988" y="3751263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8" name="Equation" r:id="rId13" imgW="672840" imgH="330120" progId="Equation.3">
                  <p:embed/>
                </p:oleObj>
              </mc:Choice>
              <mc:Fallback>
                <p:oleObj name="Equation" r:id="rId13" imgW="672840" imgH="33012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3751263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37" name="Line 61"/>
          <p:cNvSpPr>
            <a:spLocks noChangeShapeType="1"/>
          </p:cNvSpPr>
          <p:nvPr/>
        </p:nvSpPr>
        <p:spPr bwMode="auto">
          <a:xfrm flipV="1">
            <a:off x="773113" y="3752850"/>
            <a:ext cx="1016000" cy="392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38" name="Line 62"/>
          <p:cNvSpPr>
            <a:spLocks noChangeShapeType="1"/>
          </p:cNvSpPr>
          <p:nvPr/>
        </p:nvSpPr>
        <p:spPr bwMode="auto">
          <a:xfrm flipV="1">
            <a:off x="2760663" y="4071938"/>
            <a:ext cx="857250" cy="320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1439" name="Object 63"/>
          <p:cNvGraphicFramePr>
            <a:graphicFrameLocks noChangeAspect="1"/>
          </p:cNvGraphicFramePr>
          <p:nvPr/>
        </p:nvGraphicFramePr>
        <p:xfrm>
          <a:off x="398463" y="4919663"/>
          <a:ext cx="167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9" name="Equation" r:id="rId15" imgW="1676160" imgH="419040" progId="Equation.3">
                  <p:embed/>
                </p:oleObj>
              </mc:Choice>
              <mc:Fallback>
                <p:oleObj name="Equation" r:id="rId15" imgW="1676160" imgH="4190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4919663"/>
                        <a:ext cx="1676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40" name="Object 64"/>
          <p:cNvGraphicFramePr>
            <a:graphicFrameLocks noChangeAspect="1"/>
          </p:cNvGraphicFramePr>
          <p:nvPr/>
        </p:nvGraphicFramePr>
        <p:xfrm>
          <a:off x="2119313" y="4611688"/>
          <a:ext cx="1841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0" name="Equation" r:id="rId17" imgW="1841400" imgH="990360" progId="Equation.3">
                  <p:embed/>
                </p:oleObj>
              </mc:Choice>
              <mc:Fallback>
                <p:oleObj name="Equation" r:id="rId17" imgW="1841400" imgH="99036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611688"/>
                        <a:ext cx="1841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41" name="Object 65"/>
          <p:cNvGraphicFramePr>
            <a:graphicFrameLocks noChangeAspect="1"/>
          </p:cNvGraphicFramePr>
          <p:nvPr/>
        </p:nvGraphicFramePr>
        <p:xfrm>
          <a:off x="4060825" y="4899025"/>
          <a:ext cx="2338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1" name="Equation" r:id="rId19" imgW="2336760" imgH="419040" progId="Equation.3">
                  <p:embed/>
                </p:oleObj>
              </mc:Choice>
              <mc:Fallback>
                <p:oleObj name="Equation" r:id="rId19" imgW="2336760" imgH="41904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4899025"/>
                        <a:ext cx="2338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42" name="Object 66"/>
          <p:cNvGraphicFramePr>
            <a:graphicFrameLocks noChangeAspect="1"/>
          </p:cNvGraphicFramePr>
          <p:nvPr/>
        </p:nvGraphicFramePr>
        <p:xfrm>
          <a:off x="6575425" y="4906963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2" name="Equation" r:id="rId21" imgW="1498320" imgH="330120" progId="Equation.3">
                  <p:embed/>
                </p:oleObj>
              </mc:Choice>
              <mc:Fallback>
                <p:oleObj name="Equation" r:id="rId21" imgW="1498320" imgH="33012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425" y="4906963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43" name="Object 67"/>
          <p:cNvGraphicFramePr>
            <a:graphicFrameLocks noChangeAspect="1"/>
          </p:cNvGraphicFramePr>
          <p:nvPr/>
        </p:nvGraphicFramePr>
        <p:xfrm>
          <a:off x="8170863" y="4906963"/>
          <a:ext cx="7508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3" name="Equation" r:id="rId23" imgW="749160" imgH="330120" progId="Equation.3">
                  <p:embed/>
                </p:oleObj>
              </mc:Choice>
              <mc:Fallback>
                <p:oleObj name="Equation" r:id="rId23" imgW="749160" imgH="33012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863" y="4906963"/>
                        <a:ext cx="7508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44" name="Line 68"/>
          <p:cNvSpPr>
            <a:spLocks noChangeShapeType="1"/>
          </p:cNvSpPr>
          <p:nvPr/>
        </p:nvSpPr>
        <p:spPr bwMode="auto">
          <a:xfrm flipV="1">
            <a:off x="1090613" y="4900613"/>
            <a:ext cx="944562" cy="336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45" name="Line 69"/>
          <p:cNvSpPr>
            <a:spLocks noChangeShapeType="1"/>
          </p:cNvSpPr>
          <p:nvPr/>
        </p:nvSpPr>
        <p:spPr bwMode="auto">
          <a:xfrm flipV="1">
            <a:off x="2832100" y="5205413"/>
            <a:ext cx="912813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46" name="Rectangle 70"/>
          <p:cNvSpPr>
            <a:spLocks noChangeArrowheads="1"/>
          </p:cNvSpPr>
          <p:nvPr/>
        </p:nvSpPr>
        <p:spPr bwMode="auto">
          <a:xfrm>
            <a:off x="3743325" y="5826125"/>
            <a:ext cx="2065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MN </a:t>
            </a:r>
            <a:r>
              <a:rPr lang="en-US" sz="2800" baseline="30000"/>
              <a:t>.</a:t>
            </a:r>
            <a:r>
              <a:rPr lang="en-US" sz="2800" b="0"/>
              <a:t> 8 H</a:t>
            </a:r>
            <a:r>
              <a:rPr lang="en-US" sz="2800" b="0" baseline="-25000"/>
              <a:t>2</a:t>
            </a:r>
            <a:r>
              <a:rPr lang="en-US" sz="2800" b="0"/>
              <a:t>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0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430" grpId="0"/>
      <p:bldP spid="101431" grpId="0" animBg="1"/>
      <p:bldP spid="101437" grpId="0" animBg="1"/>
      <p:bldP spid="101438" grpId="0" animBg="1"/>
      <p:bldP spid="101444" grpId="0" animBg="1"/>
      <p:bldP spid="101445" grpId="0" animBg="1"/>
      <p:bldP spid="1014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602413" y="1066800"/>
            <a:ext cx="1889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/>
              <a:t>beaker +</a:t>
            </a:r>
          </a:p>
          <a:p>
            <a:pPr algn="ctr"/>
            <a:r>
              <a:rPr lang="en-US" sz="2400" b="0"/>
              <a:t>salt + water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860425" y="271463"/>
            <a:ext cx="330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A. beaker = 47.28 g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862013" y="863600"/>
            <a:ext cx="4371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B. beaker + sample before</a:t>
            </a:r>
          </a:p>
          <a:p>
            <a:r>
              <a:rPr lang="en-US" sz="2800" b="0">
                <a:solidFill>
                  <a:srgbClr val="FF0000"/>
                </a:solidFill>
              </a:rPr>
              <a:t>	heating = 53.84 g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850900" y="1795463"/>
            <a:ext cx="4094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C. beaker + sample after</a:t>
            </a:r>
          </a:p>
          <a:p>
            <a:r>
              <a:rPr lang="en-US" sz="2800" b="0">
                <a:solidFill>
                  <a:srgbClr val="FF0000"/>
                </a:solidFill>
              </a:rPr>
              <a:t>	heating = 51.48 g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12738" y="2776538"/>
            <a:ext cx="623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molar mass of anhydrous salt = 128 g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24935" name="Group 7"/>
          <p:cNvGrpSpPr>
            <a:grpSpLocks/>
          </p:cNvGrpSpPr>
          <p:nvPr/>
        </p:nvGrpSpPr>
        <p:grpSpPr bwMode="auto">
          <a:xfrm>
            <a:off x="5405438" y="1035050"/>
            <a:ext cx="709612" cy="798513"/>
            <a:chOff x="4516" y="2603"/>
            <a:chExt cx="521" cy="589"/>
          </a:xfrm>
        </p:grpSpPr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4516" y="2671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937" name="Group 9"/>
            <p:cNvGrpSpPr>
              <a:grpSpLocks/>
            </p:cNvGrpSpPr>
            <p:nvPr/>
          </p:nvGrpSpPr>
          <p:grpSpPr bwMode="auto">
            <a:xfrm>
              <a:off x="4569" y="2603"/>
              <a:ext cx="416" cy="536"/>
              <a:chOff x="1735" y="2332"/>
              <a:chExt cx="1082" cy="1393"/>
            </a:xfrm>
          </p:grpSpPr>
          <p:pic>
            <p:nvPicPr>
              <p:cNvPr id="124938" name="Picture 10" descr="chewbacc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35" y="2464"/>
                <a:ext cx="1082" cy="1261"/>
              </a:xfrm>
              <a:prstGeom prst="rect">
                <a:avLst/>
              </a:prstGeom>
              <a:noFill/>
            </p:spPr>
          </p:pic>
          <p:sp>
            <p:nvSpPr>
              <p:cNvPr id="124939" name="AutoShape 11"/>
              <p:cNvSpPr>
                <a:spLocks noChangeArrowheads="1"/>
              </p:cNvSpPr>
              <p:nvPr/>
            </p:nvSpPr>
            <p:spPr bwMode="auto">
              <a:xfrm>
                <a:off x="2499" y="2512"/>
                <a:ext cx="163" cy="164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0" name="AutoShape 12"/>
              <p:cNvSpPr>
                <a:spLocks noChangeArrowheads="1"/>
              </p:cNvSpPr>
              <p:nvPr/>
            </p:nvSpPr>
            <p:spPr bwMode="auto">
              <a:xfrm>
                <a:off x="1861" y="2483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1" name="AutoShape 13"/>
              <p:cNvSpPr>
                <a:spLocks noChangeArrowheads="1"/>
              </p:cNvSpPr>
              <p:nvPr/>
            </p:nvSpPr>
            <p:spPr bwMode="auto">
              <a:xfrm>
                <a:off x="2624" y="2745"/>
                <a:ext cx="164" cy="164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2" name="AutoShape 14"/>
              <p:cNvSpPr>
                <a:spLocks noChangeArrowheads="1"/>
              </p:cNvSpPr>
              <p:nvPr/>
            </p:nvSpPr>
            <p:spPr bwMode="auto">
              <a:xfrm>
                <a:off x="2067" y="2350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3" name="AutoShape 15"/>
              <p:cNvSpPr>
                <a:spLocks noChangeArrowheads="1"/>
              </p:cNvSpPr>
              <p:nvPr/>
            </p:nvSpPr>
            <p:spPr bwMode="auto">
              <a:xfrm>
                <a:off x="1783" y="2734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4" name="AutoShape 16"/>
              <p:cNvSpPr>
                <a:spLocks noChangeArrowheads="1"/>
              </p:cNvSpPr>
              <p:nvPr/>
            </p:nvSpPr>
            <p:spPr bwMode="auto">
              <a:xfrm>
                <a:off x="1802" y="298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5" name="AutoShape 17"/>
              <p:cNvSpPr>
                <a:spLocks noChangeArrowheads="1"/>
              </p:cNvSpPr>
              <p:nvPr/>
            </p:nvSpPr>
            <p:spPr bwMode="auto">
              <a:xfrm>
                <a:off x="2313" y="233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6" name="AutoShape 18"/>
              <p:cNvSpPr>
                <a:spLocks noChangeArrowheads="1"/>
              </p:cNvSpPr>
              <p:nvPr/>
            </p:nvSpPr>
            <p:spPr bwMode="auto">
              <a:xfrm>
                <a:off x="2634" y="297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4947" name="Group 19"/>
          <p:cNvGrpSpPr>
            <a:grpSpLocks/>
          </p:cNvGrpSpPr>
          <p:nvPr/>
        </p:nvGrpSpPr>
        <p:grpSpPr bwMode="auto">
          <a:xfrm>
            <a:off x="5400675" y="1954213"/>
            <a:ext cx="709613" cy="735012"/>
            <a:chOff x="3332" y="2591"/>
            <a:chExt cx="521" cy="541"/>
          </a:xfrm>
        </p:grpSpPr>
        <p:sp>
          <p:nvSpPr>
            <p:cNvPr id="124948" name="Rectangle 20"/>
            <p:cNvSpPr>
              <a:spLocks noChangeArrowheads="1"/>
            </p:cNvSpPr>
            <p:nvPr/>
          </p:nvSpPr>
          <p:spPr bwMode="auto">
            <a:xfrm>
              <a:off x="3332" y="2611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949" name="Picture 21" descr="chewbacc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1" y="2591"/>
              <a:ext cx="416" cy="485"/>
            </a:xfrm>
            <a:prstGeom prst="rect">
              <a:avLst/>
            </a:prstGeom>
            <a:noFill/>
          </p:spPr>
        </p:pic>
      </p:grpSp>
      <p:grpSp>
        <p:nvGrpSpPr>
          <p:cNvPr id="124950" name="Group 22"/>
          <p:cNvGrpSpPr>
            <a:grpSpLocks/>
          </p:cNvGrpSpPr>
          <p:nvPr/>
        </p:nvGrpSpPr>
        <p:grpSpPr bwMode="auto">
          <a:xfrm>
            <a:off x="5405438" y="190500"/>
            <a:ext cx="708025" cy="795338"/>
            <a:chOff x="2266" y="2743"/>
            <a:chExt cx="521" cy="586"/>
          </a:xfrm>
        </p:grpSpPr>
        <p:sp>
          <p:nvSpPr>
            <p:cNvPr id="124951" name="Rectangle 23"/>
            <p:cNvSpPr>
              <a:spLocks noChangeArrowheads="1"/>
            </p:cNvSpPr>
            <p:nvPr/>
          </p:nvSpPr>
          <p:spPr bwMode="auto">
            <a:xfrm>
              <a:off x="2266" y="2808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52" name="Rectangle 24"/>
            <p:cNvSpPr>
              <a:spLocks noChangeArrowheads="1"/>
            </p:cNvSpPr>
            <p:nvPr/>
          </p:nvSpPr>
          <p:spPr bwMode="auto">
            <a:xfrm>
              <a:off x="2312" y="2743"/>
              <a:ext cx="430" cy="5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6288088" y="2076450"/>
            <a:ext cx="244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/>
              <a:t>beaker + salt</a:t>
            </a:r>
          </a:p>
        </p:txBody>
      </p:sp>
      <p:sp>
        <p:nvSpPr>
          <p:cNvPr id="124954" name="Rectangle 26"/>
          <p:cNvSpPr>
            <a:spLocks noChangeArrowheads="1"/>
          </p:cNvSpPr>
          <p:nvPr/>
        </p:nvSpPr>
        <p:spPr bwMode="auto">
          <a:xfrm>
            <a:off x="3700463" y="5762625"/>
            <a:ext cx="2076450" cy="593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4955" name="Object 27"/>
          <p:cNvGraphicFramePr>
            <a:graphicFrameLocks noChangeAspect="1"/>
          </p:cNvGraphicFramePr>
          <p:nvPr/>
        </p:nvGraphicFramePr>
        <p:xfrm>
          <a:off x="274638" y="3770313"/>
          <a:ext cx="158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7" name="Equation" r:id="rId5" imgW="1587240" imgH="406080" progId="Equation.3">
                  <p:embed/>
                </p:oleObj>
              </mc:Choice>
              <mc:Fallback>
                <p:oleObj name="Equation" r:id="rId5" imgW="1587240" imgH="4060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3770313"/>
                        <a:ext cx="1587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6" name="Object 28"/>
          <p:cNvGraphicFramePr>
            <a:graphicFrameLocks noChangeAspect="1"/>
          </p:cNvGraphicFramePr>
          <p:nvPr/>
        </p:nvGraphicFramePr>
        <p:xfrm>
          <a:off x="1963738" y="3468688"/>
          <a:ext cx="1816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8" name="Equation" r:id="rId7" imgW="1815840" imgH="965160" progId="Equation.3">
                  <p:embed/>
                </p:oleObj>
              </mc:Choice>
              <mc:Fallback>
                <p:oleObj name="Equation" r:id="rId7" imgW="1815840" imgH="96516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3468688"/>
                        <a:ext cx="18161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7" name="Object 29"/>
          <p:cNvGraphicFramePr>
            <a:graphicFrameLocks noChangeAspect="1"/>
          </p:cNvGraphicFramePr>
          <p:nvPr/>
        </p:nvGraphicFramePr>
        <p:xfrm>
          <a:off x="3860800" y="3773488"/>
          <a:ext cx="26304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9" name="Equation" r:id="rId9" imgW="2628720" imgH="330120" progId="Equation.3">
                  <p:embed/>
                </p:oleObj>
              </mc:Choice>
              <mc:Fallback>
                <p:oleObj name="Equation" r:id="rId9" imgW="2628720" imgH="33012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3773488"/>
                        <a:ext cx="26304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8" name="Object 30"/>
          <p:cNvGraphicFramePr>
            <a:graphicFrameLocks noChangeAspect="1"/>
          </p:cNvGraphicFramePr>
          <p:nvPr/>
        </p:nvGraphicFramePr>
        <p:xfrm>
          <a:off x="6592888" y="3765550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0" name="Equation" r:id="rId11" imgW="1498320" imgH="330120" progId="Equation.3">
                  <p:embed/>
                </p:oleObj>
              </mc:Choice>
              <mc:Fallback>
                <p:oleObj name="Equation" r:id="rId11" imgW="1498320" imgH="33012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3765550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9" name="Object 31"/>
          <p:cNvGraphicFramePr>
            <a:graphicFrameLocks noChangeAspect="1"/>
          </p:cNvGraphicFramePr>
          <p:nvPr/>
        </p:nvGraphicFramePr>
        <p:xfrm>
          <a:off x="8154988" y="3751263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1" name="Equation" r:id="rId13" imgW="672840" imgH="330120" progId="Equation.3">
                  <p:embed/>
                </p:oleObj>
              </mc:Choice>
              <mc:Fallback>
                <p:oleObj name="Equation" r:id="rId13" imgW="672840" imgH="33012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3751263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60" name="Line 32"/>
          <p:cNvSpPr>
            <a:spLocks noChangeShapeType="1"/>
          </p:cNvSpPr>
          <p:nvPr/>
        </p:nvSpPr>
        <p:spPr bwMode="auto">
          <a:xfrm flipV="1">
            <a:off x="915988" y="3752850"/>
            <a:ext cx="1016000" cy="392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1" name="Line 33"/>
          <p:cNvSpPr>
            <a:spLocks noChangeShapeType="1"/>
          </p:cNvSpPr>
          <p:nvPr/>
        </p:nvSpPr>
        <p:spPr bwMode="auto">
          <a:xfrm flipV="1">
            <a:off x="2832100" y="4071938"/>
            <a:ext cx="857250" cy="320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4962" name="Object 34"/>
          <p:cNvGraphicFramePr>
            <a:graphicFrameLocks noChangeAspect="1"/>
          </p:cNvGraphicFramePr>
          <p:nvPr/>
        </p:nvGraphicFramePr>
        <p:xfrm>
          <a:off x="249238" y="4919663"/>
          <a:ext cx="168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2" name="Equation" r:id="rId15" imgW="1688760" imgH="419040" progId="Equation.3">
                  <p:embed/>
                </p:oleObj>
              </mc:Choice>
              <mc:Fallback>
                <p:oleObj name="Equation" r:id="rId15" imgW="1688760" imgH="41904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4919663"/>
                        <a:ext cx="16891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63" name="Object 35"/>
          <p:cNvGraphicFramePr>
            <a:graphicFrameLocks noChangeAspect="1"/>
          </p:cNvGraphicFramePr>
          <p:nvPr/>
        </p:nvGraphicFramePr>
        <p:xfrm>
          <a:off x="1976438" y="4611688"/>
          <a:ext cx="1841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3" name="Equation" r:id="rId17" imgW="1841400" imgH="990360" progId="Equation.3">
                  <p:embed/>
                </p:oleObj>
              </mc:Choice>
              <mc:Fallback>
                <p:oleObj name="Equation" r:id="rId17" imgW="1841400" imgH="99036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4611688"/>
                        <a:ext cx="1841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64" name="Object 36"/>
          <p:cNvGraphicFramePr>
            <a:graphicFrameLocks noChangeAspect="1"/>
          </p:cNvGraphicFramePr>
          <p:nvPr/>
        </p:nvGraphicFramePr>
        <p:xfrm>
          <a:off x="3883025" y="4899025"/>
          <a:ext cx="26939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4" name="Equation" r:id="rId19" imgW="2692080" imgH="419040" progId="Equation.3">
                  <p:embed/>
                </p:oleObj>
              </mc:Choice>
              <mc:Fallback>
                <p:oleObj name="Equation" r:id="rId19" imgW="2692080" imgH="41904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4899025"/>
                        <a:ext cx="26939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65" name="Object 37"/>
          <p:cNvGraphicFramePr>
            <a:graphicFrameLocks noChangeAspect="1"/>
          </p:cNvGraphicFramePr>
          <p:nvPr/>
        </p:nvGraphicFramePr>
        <p:xfrm>
          <a:off x="6604000" y="4906963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5" name="Equation" r:id="rId21" imgW="1498320" imgH="330120" progId="Equation.3">
                  <p:embed/>
                </p:oleObj>
              </mc:Choice>
              <mc:Fallback>
                <p:oleObj name="Equation" r:id="rId21" imgW="1498320" imgH="33012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4906963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66" name="Object 38"/>
          <p:cNvGraphicFramePr>
            <a:graphicFrameLocks noChangeAspect="1"/>
          </p:cNvGraphicFramePr>
          <p:nvPr/>
        </p:nvGraphicFramePr>
        <p:xfrm>
          <a:off x="8193088" y="4913313"/>
          <a:ext cx="7635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6" name="Equation" r:id="rId23" imgW="761760" imgH="317160" progId="Equation.3">
                  <p:embed/>
                </p:oleObj>
              </mc:Choice>
              <mc:Fallback>
                <p:oleObj name="Equation" r:id="rId23" imgW="761760" imgH="31716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88" y="4913313"/>
                        <a:ext cx="76358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67" name="Line 39"/>
          <p:cNvSpPr>
            <a:spLocks noChangeShapeType="1"/>
          </p:cNvSpPr>
          <p:nvPr/>
        </p:nvSpPr>
        <p:spPr bwMode="auto">
          <a:xfrm flipV="1">
            <a:off x="947738" y="4900613"/>
            <a:ext cx="944562" cy="336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 flipV="1">
            <a:off x="2689225" y="5205413"/>
            <a:ext cx="912813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9" name="Rectangle 41"/>
          <p:cNvSpPr>
            <a:spLocks noChangeArrowheads="1"/>
          </p:cNvSpPr>
          <p:nvPr/>
        </p:nvSpPr>
        <p:spPr bwMode="auto">
          <a:xfrm>
            <a:off x="3743325" y="5826125"/>
            <a:ext cx="2065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MN </a:t>
            </a:r>
            <a:r>
              <a:rPr lang="en-US" sz="2800" baseline="30000"/>
              <a:t>.</a:t>
            </a:r>
            <a:r>
              <a:rPr lang="en-US" sz="2800" b="0"/>
              <a:t> 4 H</a:t>
            </a:r>
            <a:r>
              <a:rPr lang="en-US" sz="2800" b="0" baseline="-25000"/>
              <a:t>2</a:t>
            </a:r>
            <a:r>
              <a:rPr lang="en-US" sz="2800" b="0"/>
              <a:t>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53" grpId="0"/>
      <p:bldP spid="124954" grpId="0" animBg="1"/>
      <p:bldP spid="124960" grpId="0" animBg="1"/>
      <p:bldP spid="124961" grpId="0" animBg="1"/>
      <p:bldP spid="124967" grpId="0" animBg="1"/>
      <p:bldP spid="124968" grpId="0" animBg="1"/>
      <p:bldP spid="1249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5689600" y="5021263"/>
            <a:ext cx="1958975" cy="9874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5718175" y="3019425"/>
            <a:ext cx="1974850" cy="9858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365625" y="4135438"/>
            <a:ext cx="1019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0"/>
              <a:t>or…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33375" y="387350"/>
            <a:ext cx="6402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For previous problem, find % water and</a:t>
            </a:r>
          </a:p>
          <a:p>
            <a:r>
              <a:rPr lang="en-US" sz="2800" b="0">
                <a:solidFill>
                  <a:srgbClr val="FF0000"/>
                </a:solidFill>
              </a:rPr>
              <a:t>% anhydrous salt (by mass).</a:t>
            </a:r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1284288" y="2930525"/>
          <a:ext cx="37671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Equation" r:id="rId3" imgW="3822480" imgH="914400" progId="Equation.3">
                  <p:embed/>
                </p:oleObj>
              </mc:Choice>
              <mc:Fallback>
                <p:oleObj name="Equation" r:id="rId3" imgW="3822480" imgH="914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2930525"/>
                        <a:ext cx="3767137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1363663" y="4921250"/>
          <a:ext cx="36306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Equation" r:id="rId5" imgW="3682800" imgH="914400" progId="Equation.3">
                  <p:embed/>
                </p:oleObj>
              </mc:Choice>
              <mc:Fallback>
                <p:oleObj name="Equation" r:id="rId5" imgW="3682800" imgH="914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4921250"/>
                        <a:ext cx="3630612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2074863" y="1663700"/>
          <a:ext cx="48196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Equation" r:id="rId7" imgW="4889160" imgH="914400" progId="Equation.3">
                  <p:embed/>
                </p:oleObj>
              </mc:Choice>
              <mc:Fallback>
                <p:oleObj name="Equation" r:id="rId7" imgW="4889160" imgH="914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1663700"/>
                        <a:ext cx="481965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2"/>
          <p:cNvGraphicFramePr>
            <a:graphicFrameLocks noChangeAspect="1"/>
          </p:cNvGraphicFramePr>
          <p:nvPr/>
        </p:nvGraphicFramePr>
        <p:xfrm>
          <a:off x="5238750" y="3154363"/>
          <a:ext cx="23145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Equation" r:id="rId9" imgW="2349360" imgH="419040" progId="Equation.3">
                  <p:embed/>
                </p:oleObj>
              </mc:Choice>
              <mc:Fallback>
                <p:oleObj name="Equation" r:id="rId9" imgW="23493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3154363"/>
                        <a:ext cx="23145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3" name="Object 13"/>
          <p:cNvGraphicFramePr>
            <a:graphicFrameLocks noChangeAspect="1"/>
          </p:cNvGraphicFramePr>
          <p:nvPr/>
        </p:nvGraphicFramePr>
        <p:xfrm>
          <a:off x="5918200" y="3624263"/>
          <a:ext cx="16144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Equation" r:id="rId11" imgW="1638000" imgH="330120" progId="Equation.3">
                  <p:embed/>
                </p:oleObj>
              </mc:Choice>
              <mc:Fallback>
                <p:oleObj name="Equation" r:id="rId11" imgW="163800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624263"/>
                        <a:ext cx="1614488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4" name="Object 14"/>
          <p:cNvGraphicFramePr>
            <a:graphicFrameLocks noChangeAspect="1"/>
          </p:cNvGraphicFramePr>
          <p:nvPr/>
        </p:nvGraphicFramePr>
        <p:xfrm>
          <a:off x="5205413" y="5149850"/>
          <a:ext cx="23145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Equation" r:id="rId13" imgW="2349360" imgH="419040" progId="Equation.3">
                  <p:embed/>
                </p:oleObj>
              </mc:Choice>
              <mc:Fallback>
                <p:oleObj name="Equation" r:id="rId13" imgW="234936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5149850"/>
                        <a:ext cx="23145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5884863" y="5619750"/>
          <a:ext cx="16144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Equation" r:id="rId15" imgW="1638000" imgH="330120" progId="Equation.3">
                  <p:embed/>
                </p:oleObj>
              </mc:Choice>
              <mc:Fallback>
                <p:oleObj name="Equation" r:id="rId15" imgW="1638000" imgH="3301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5619750"/>
                        <a:ext cx="16144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6" grpId="0" animBg="1"/>
      <p:bldP spid="102417" grpId="0" animBg="1"/>
      <p:bldP spid="10240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635125" y="398463"/>
            <a:ext cx="2946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800" u="sng">
                <a:solidFill>
                  <a:srgbClr val="FF0000"/>
                </a:solidFill>
              </a:rPr>
              <a:t>Review Problems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12738" y="1660525"/>
            <a:ext cx="5413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Find % comp. of                           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3251200" y="2317750"/>
            <a:ext cx="119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3+</a:t>
            </a:r>
            <a:r>
              <a:rPr lang="en-US" sz="2800" b="0"/>
              <a:t>	</a:t>
            </a:r>
            <a:r>
              <a:rPr lang="en-US" sz="2800"/>
              <a:t> 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4716463" y="2319338"/>
            <a:ext cx="88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99"/>
                </a:solidFill>
              </a:rPr>
              <a:t>Cl</a:t>
            </a:r>
            <a:r>
              <a:rPr lang="en-US" sz="2800" b="0" baseline="30000">
                <a:solidFill>
                  <a:srgbClr val="000099"/>
                </a:solidFill>
              </a:rPr>
              <a:t>1–</a:t>
            </a:r>
            <a:r>
              <a:rPr lang="en-US" sz="2800"/>
              <a:t> </a:t>
            </a: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3687763" y="3000375"/>
            <a:ext cx="1169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>
                <a:solidFill>
                  <a:srgbClr val="000099"/>
                </a:solidFill>
              </a:rPr>
              <a:t>Cl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3008313" y="1662113"/>
            <a:ext cx="285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iron (III) chloride.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3009900" y="1662113"/>
            <a:ext cx="285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90033"/>
                </a:solidFill>
              </a:rPr>
              <a:t>iron (III)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chemeClr val="accent2"/>
                </a:solidFill>
              </a:rPr>
              <a:t>chloride</a:t>
            </a:r>
            <a:r>
              <a:rPr lang="en-US" sz="2800" b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407988" y="3908425"/>
            <a:ext cx="801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/>
              <a:t>: </a:t>
            </a:r>
            <a:endParaRPr lang="en-US" sz="2800"/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1222375" y="3910013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</a:t>
            </a:r>
            <a:r>
              <a:rPr lang="en-US" sz="2800"/>
              <a:t> </a:t>
            </a: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1511300" y="39068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(55.8 g)</a:t>
            </a:r>
            <a:r>
              <a:rPr lang="en-US" sz="2800"/>
              <a:t> </a:t>
            </a: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2997200" y="3911600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 55.8 g</a:t>
            </a:r>
            <a:r>
              <a:rPr lang="en-US" sz="2800"/>
              <a:t> </a:t>
            </a:r>
          </a:p>
        </p:txBody>
      </p:sp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495300" y="4503738"/>
            <a:ext cx="71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Cl</a:t>
            </a:r>
            <a:r>
              <a:rPr lang="en-US" sz="2800" b="0"/>
              <a:t>:</a:t>
            </a:r>
            <a:r>
              <a:rPr lang="en-US" sz="2800"/>
              <a:t> </a:t>
            </a:r>
          </a:p>
        </p:txBody>
      </p:sp>
      <p:sp>
        <p:nvSpPr>
          <p:cNvPr id="103459" name="Rectangle 35"/>
          <p:cNvSpPr>
            <a:spLocks noChangeArrowheads="1"/>
          </p:cNvSpPr>
          <p:nvPr/>
        </p:nvSpPr>
        <p:spPr bwMode="auto">
          <a:xfrm>
            <a:off x="1211263" y="4505325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3</a:t>
            </a:r>
            <a:r>
              <a:rPr lang="en-US" sz="2800"/>
              <a:t> </a:t>
            </a:r>
          </a:p>
        </p:txBody>
      </p:sp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1517650" y="45053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(35.5 g)</a:t>
            </a:r>
            <a:r>
              <a:rPr lang="en-US" sz="2800"/>
              <a:t> </a:t>
            </a:r>
          </a:p>
        </p:txBody>
      </p:sp>
      <p:sp>
        <p:nvSpPr>
          <p:cNvPr id="103461" name="Rectangle 37"/>
          <p:cNvSpPr>
            <a:spLocks noChangeArrowheads="1"/>
          </p:cNvSpPr>
          <p:nvPr/>
        </p:nvSpPr>
        <p:spPr bwMode="auto">
          <a:xfrm>
            <a:off x="2898775" y="4503738"/>
            <a:ext cx="177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106.5 g</a:t>
            </a:r>
            <a:r>
              <a:rPr lang="en-US" sz="2800"/>
              <a:t> </a:t>
            </a:r>
          </a:p>
        </p:txBody>
      </p:sp>
      <p:sp>
        <p:nvSpPr>
          <p:cNvPr id="103463" name="Rectangle 39"/>
          <p:cNvSpPr>
            <a:spLocks noChangeArrowheads="1"/>
          </p:cNvSpPr>
          <p:nvPr/>
        </p:nvSpPr>
        <p:spPr bwMode="auto">
          <a:xfrm>
            <a:off x="3214688" y="5078413"/>
            <a:ext cx="1471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162.3 g</a:t>
            </a:r>
            <a:r>
              <a:rPr lang="en-US" sz="2800"/>
              <a:t> </a:t>
            </a:r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 flipH="1">
            <a:off x="3008313" y="5051425"/>
            <a:ext cx="167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65" name="Rectangle 41"/>
          <p:cNvSpPr>
            <a:spLocks noChangeArrowheads="1"/>
          </p:cNvSpPr>
          <p:nvPr/>
        </p:nvSpPr>
        <p:spPr bwMode="auto">
          <a:xfrm>
            <a:off x="7210425" y="4008438"/>
            <a:ext cx="1731963" cy="11033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66" name="Rectangle 42"/>
          <p:cNvSpPr>
            <a:spLocks noChangeArrowheads="1"/>
          </p:cNvSpPr>
          <p:nvPr/>
        </p:nvSpPr>
        <p:spPr bwMode="auto">
          <a:xfrm>
            <a:off x="5165725" y="4233863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162.3 g </a:t>
            </a:r>
            <a:endParaRPr lang="en-US" sz="2800" b="0"/>
          </a:p>
        </p:txBody>
      </p:sp>
      <p:sp>
        <p:nvSpPr>
          <p:cNvPr id="103469" name="Rectangle 45"/>
          <p:cNvSpPr>
            <a:spLocks noChangeArrowheads="1"/>
          </p:cNvSpPr>
          <p:nvPr/>
        </p:nvSpPr>
        <p:spPr bwMode="auto">
          <a:xfrm>
            <a:off x="6577013" y="4013200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b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0">
                <a:cs typeface="Times New Roman" pitchFamily="18" charset="0"/>
              </a:rPr>
              <a:t>  34.4% Fe </a:t>
            </a:r>
            <a:endParaRPr lang="en-US" sz="2800" b="0"/>
          </a:p>
        </p:txBody>
      </p:sp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6586538" y="4608513"/>
            <a:ext cx="2370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b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0">
                <a:cs typeface="Times New Roman" pitchFamily="18" charset="0"/>
              </a:rPr>
              <a:t> 65.6% Cl </a:t>
            </a:r>
            <a:endParaRPr lang="en-US" sz="2800" b="0"/>
          </a:p>
        </p:txBody>
      </p:sp>
      <p:grpSp>
        <p:nvGrpSpPr>
          <p:cNvPr id="103471" name="Group 47"/>
          <p:cNvGrpSpPr>
            <a:grpSpLocks/>
          </p:cNvGrpSpPr>
          <p:nvPr/>
        </p:nvGrpSpPr>
        <p:grpSpPr bwMode="auto">
          <a:xfrm>
            <a:off x="4829175" y="4206875"/>
            <a:ext cx="685800" cy="519113"/>
            <a:chOff x="2493" y="1779"/>
            <a:chExt cx="432" cy="327"/>
          </a:xfrm>
        </p:grpSpPr>
        <p:sp>
          <p:nvSpPr>
            <p:cNvPr id="103472" name="Rectangle 48"/>
            <p:cNvSpPr>
              <a:spLocks noChangeArrowheads="1"/>
            </p:cNvSpPr>
            <p:nvPr/>
          </p:nvSpPr>
          <p:spPr bwMode="auto">
            <a:xfrm>
              <a:off x="2493" y="177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:</a:t>
              </a:r>
            </a:p>
          </p:txBody>
        </p:sp>
        <p:sp>
          <p:nvSpPr>
            <p:cNvPr id="103473" name="Line 49"/>
            <p:cNvSpPr>
              <a:spLocks noChangeShapeType="1"/>
            </p:cNvSpPr>
            <p:nvPr/>
          </p:nvSpPr>
          <p:spPr bwMode="auto">
            <a:xfrm>
              <a:off x="2649" y="1959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74" name="AutoShape 50"/>
          <p:cNvSpPr>
            <a:spLocks/>
          </p:cNvSpPr>
          <p:nvPr/>
        </p:nvSpPr>
        <p:spPr bwMode="auto">
          <a:xfrm>
            <a:off x="4584700" y="4019550"/>
            <a:ext cx="330200" cy="925513"/>
          </a:xfrm>
          <a:prstGeom prst="rightBrace">
            <a:avLst>
              <a:gd name="adj1" fmla="val 2335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8" name="Line 54"/>
          <p:cNvSpPr>
            <a:spLocks noChangeShapeType="1"/>
          </p:cNvSpPr>
          <p:nvPr/>
        </p:nvSpPr>
        <p:spPr bwMode="auto">
          <a:xfrm flipV="1">
            <a:off x="4602163" y="4699000"/>
            <a:ext cx="842962" cy="5794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480" name="Picture 56" descr="800px-Iron(III)-chloride-hexahydrate-s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163" y="965200"/>
            <a:ext cx="2720975" cy="190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/>
      <p:bldP spid="103434" grpId="0"/>
      <p:bldP spid="103435" grpId="0"/>
      <p:bldP spid="103438" grpId="0"/>
      <p:bldP spid="103439" grpId="0"/>
      <p:bldP spid="103454" grpId="0"/>
      <p:bldP spid="103455" grpId="0"/>
      <p:bldP spid="103456" grpId="0"/>
      <p:bldP spid="103457" grpId="0"/>
      <p:bldP spid="103458" grpId="0"/>
      <p:bldP spid="103459" grpId="0"/>
      <p:bldP spid="103460" grpId="0"/>
      <p:bldP spid="103461" grpId="0"/>
      <p:bldP spid="103463" grpId="0"/>
      <p:bldP spid="103464" grpId="0" animBg="1"/>
      <p:bldP spid="103465" grpId="0" animBg="1"/>
      <p:bldP spid="103466" grpId="0"/>
      <p:bldP spid="103469" grpId="0"/>
      <p:bldP spid="103470" grpId="0"/>
      <p:bldP spid="103474" grpId="0" animBg="1"/>
      <p:bldP spid="10347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396875" y="330200"/>
            <a:ext cx="8120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 compound contains 70.35 g C and 14.65 g H.</a:t>
            </a:r>
          </a:p>
          <a:p>
            <a:r>
              <a:rPr lang="en-US" sz="2800" b="0">
                <a:solidFill>
                  <a:srgbClr val="FF0000"/>
                </a:solidFill>
              </a:rPr>
              <a:t>Its molar mass is 58 g. Find its molecular formula.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7010400" y="5514975"/>
            <a:ext cx="1174750" cy="6826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5292725" y="4106863"/>
            <a:ext cx="341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emp. form. </a:t>
            </a:r>
            <a:r>
              <a:rPr lang="en-US" sz="2800" b="0">
                <a:sym typeface="Wingdings" pitchFamily="2" charset="2"/>
              </a:rPr>
              <a:t>  </a:t>
            </a:r>
            <a:r>
              <a:rPr lang="en-US" sz="2800" b="0"/>
              <a:t>C</a:t>
            </a:r>
            <a:r>
              <a:rPr lang="en-US" sz="2800" b="0" baseline="-25000"/>
              <a:t>2</a:t>
            </a:r>
            <a:r>
              <a:rPr lang="en-US" sz="2800" b="0"/>
              <a:t>H</a:t>
            </a:r>
            <a:r>
              <a:rPr lang="en-US" sz="2800" b="0" baseline="-25000"/>
              <a:t>5</a:t>
            </a:r>
            <a:r>
              <a:rPr lang="en-US" sz="2800"/>
              <a:t> 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1077913" y="5572125"/>
            <a:ext cx="165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mm</a:t>
            </a:r>
            <a:r>
              <a:rPr lang="en-US" sz="2800" b="0" baseline="-25000"/>
              <a:t>emp</a:t>
            </a:r>
            <a:r>
              <a:rPr lang="en-US" sz="2800" b="0"/>
              <a:t> =</a:t>
            </a:r>
            <a:r>
              <a:rPr lang="en-US" sz="2800"/>
              <a:t> 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2630488" y="5572125"/>
            <a:ext cx="976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29 g</a:t>
            </a:r>
            <a:r>
              <a:rPr lang="en-US" sz="2800"/>
              <a:t> 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3743325" y="58420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4543425" y="5356225"/>
            <a:ext cx="976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58 g</a:t>
            </a:r>
            <a:r>
              <a:rPr lang="en-US" sz="2800"/>
              <a:t> 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4586288" y="5851525"/>
            <a:ext cx="976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29 g</a:t>
            </a:r>
            <a:r>
              <a:rPr lang="en-US" sz="2800"/>
              <a:t> </a:t>
            </a: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5502275" y="5573713"/>
            <a:ext cx="78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= 2</a:t>
            </a:r>
            <a:r>
              <a:rPr lang="en-US" sz="2800"/>
              <a:t> </a:t>
            </a:r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6315075" y="58420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7069138" y="5572125"/>
            <a:ext cx="1201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C</a:t>
            </a:r>
            <a:r>
              <a:rPr lang="en-US" sz="2800" b="0" baseline="-25000"/>
              <a:t>4</a:t>
            </a:r>
            <a:r>
              <a:rPr lang="en-US" sz="2800" b="0"/>
              <a:t>H</a:t>
            </a:r>
            <a:r>
              <a:rPr lang="en-US" sz="2800" b="0" baseline="-25000"/>
              <a:t>10</a:t>
            </a:r>
            <a:r>
              <a:rPr lang="en-US" sz="2800"/>
              <a:t> </a:t>
            </a: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4573588" y="5842000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4466" name="Object 18"/>
          <p:cNvGraphicFramePr>
            <a:graphicFrameLocks noChangeAspect="1"/>
          </p:cNvGraphicFramePr>
          <p:nvPr/>
        </p:nvGraphicFramePr>
        <p:xfrm>
          <a:off x="920750" y="1728788"/>
          <a:ext cx="1460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8" name="Equation" r:id="rId3" imgW="1460160" imgH="406080" progId="Equation.3">
                  <p:embed/>
                </p:oleObj>
              </mc:Choice>
              <mc:Fallback>
                <p:oleObj name="Equation" r:id="rId3" imgW="1460160" imgH="406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728788"/>
                        <a:ext cx="1460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7" name="Object 19"/>
          <p:cNvGraphicFramePr>
            <a:graphicFrameLocks noChangeAspect="1"/>
          </p:cNvGraphicFramePr>
          <p:nvPr/>
        </p:nvGraphicFramePr>
        <p:xfrm>
          <a:off x="2487613" y="1427163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9" name="Equation" r:id="rId5" imgW="1447560" imgH="965160" progId="Equation.3">
                  <p:embed/>
                </p:oleObj>
              </mc:Choice>
              <mc:Fallback>
                <p:oleObj name="Equation" r:id="rId5" imgW="1447560" imgH="9651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1427163"/>
                        <a:ext cx="1447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8" name="Object 20"/>
          <p:cNvGraphicFramePr>
            <a:graphicFrameLocks noChangeAspect="1"/>
          </p:cNvGraphicFramePr>
          <p:nvPr/>
        </p:nvGraphicFramePr>
        <p:xfrm>
          <a:off x="3983038" y="1731963"/>
          <a:ext cx="2120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0" name="Equation" r:id="rId7" imgW="2120760" imgH="330120" progId="Equation.3">
                  <p:embed/>
                </p:oleObj>
              </mc:Choice>
              <mc:Fallback>
                <p:oleObj name="Equation" r:id="rId7" imgW="2120760" imgH="33012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1731963"/>
                        <a:ext cx="2120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9" name="Object 21"/>
          <p:cNvGraphicFramePr>
            <a:graphicFrameLocks noChangeAspect="1"/>
          </p:cNvGraphicFramePr>
          <p:nvPr/>
        </p:nvGraphicFramePr>
        <p:xfrm>
          <a:off x="6278563" y="1724025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1" name="Equation" r:id="rId9" imgW="1091880" imgH="330120" progId="Equation.3">
                  <p:embed/>
                </p:oleObj>
              </mc:Choice>
              <mc:Fallback>
                <p:oleObj name="Equation" r:id="rId9" imgW="1091880" imgH="33012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1724025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0" name="Object 22"/>
          <p:cNvGraphicFramePr>
            <a:graphicFrameLocks noChangeAspect="1"/>
          </p:cNvGraphicFramePr>
          <p:nvPr/>
        </p:nvGraphicFramePr>
        <p:xfrm>
          <a:off x="7446963" y="1709738"/>
          <a:ext cx="1055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2" name="Equation" r:id="rId11" imgW="1054080" imgH="330120" progId="Equation.3">
                  <p:embed/>
                </p:oleObj>
              </mc:Choice>
              <mc:Fallback>
                <p:oleObj name="Equation" r:id="rId11" imgW="1054080" imgH="33012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1709738"/>
                        <a:ext cx="1055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1" name="Line 23"/>
          <p:cNvSpPr>
            <a:spLocks noChangeShapeType="1"/>
          </p:cNvSpPr>
          <p:nvPr/>
        </p:nvSpPr>
        <p:spPr bwMode="auto">
          <a:xfrm flipV="1">
            <a:off x="1847850" y="172561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 flipV="1">
            <a:off x="3303588" y="200183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4473" name="Object 25"/>
          <p:cNvGraphicFramePr>
            <a:graphicFrameLocks noChangeAspect="1"/>
          </p:cNvGraphicFramePr>
          <p:nvPr/>
        </p:nvGraphicFramePr>
        <p:xfrm>
          <a:off x="763588" y="2884488"/>
          <a:ext cx="1511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3" name="Equation" r:id="rId13" imgW="1511280" imgH="406080" progId="Equation.3">
                  <p:embed/>
                </p:oleObj>
              </mc:Choice>
              <mc:Fallback>
                <p:oleObj name="Equation" r:id="rId13" imgW="1511280" imgH="4060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884488"/>
                        <a:ext cx="15113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4" name="Object 26"/>
          <p:cNvGraphicFramePr>
            <a:graphicFrameLocks noChangeAspect="1"/>
          </p:cNvGraphicFramePr>
          <p:nvPr/>
        </p:nvGraphicFramePr>
        <p:xfrm>
          <a:off x="2346325" y="2582863"/>
          <a:ext cx="1638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4" name="Equation" r:id="rId15" imgW="1638000" imgH="965160" progId="Equation.3">
                  <p:embed/>
                </p:oleObj>
              </mc:Choice>
              <mc:Fallback>
                <p:oleObj name="Equation" r:id="rId15" imgW="1638000" imgH="96516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2582863"/>
                        <a:ext cx="1638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5" name="Object 27"/>
          <p:cNvGraphicFramePr>
            <a:graphicFrameLocks noChangeAspect="1"/>
          </p:cNvGraphicFramePr>
          <p:nvPr/>
        </p:nvGraphicFramePr>
        <p:xfrm>
          <a:off x="4084638" y="2887663"/>
          <a:ext cx="19700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5" name="Equation" r:id="rId17" imgW="1968480" imgH="330120" progId="Equation.3">
                  <p:embed/>
                </p:oleObj>
              </mc:Choice>
              <mc:Fallback>
                <p:oleObj name="Equation" r:id="rId17" imgW="1968480" imgH="33012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887663"/>
                        <a:ext cx="19700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6" name="Object 28"/>
          <p:cNvGraphicFramePr>
            <a:graphicFrameLocks noChangeAspect="1"/>
          </p:cNvGraphicFramePr>
          <p:nvPr/>
        </p:nvGraphicFramePr>
        <p:xfrm>
          <a:off x="6275388" y="2879725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6" name="Equation" r:id="rId19" imgW="1091880" imgH="330120" progId="Equation.3">
                  <p:embed/>
                </p:oleObj>
              </mc:Choice>
              <mc:Fallback>
                <p:oleObj name="Equation" r:id="rId19" imgW="1091880" imgH="33012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2879725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7" name="Object 29"/>
          <p:cNvGraphicFramePr>
            <a:graphicFrameLocks noChangeAspect="1"/>
          </p:cNvGraphicFramePr>
          <p:nvPr/>
        </p:nvGraphicFramePr>
        <p:xfrm>
          <a:off x="7534275" y="2865438"/>
          <a:ext cx="6762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7" name="Equation" r:id="rId21" imgW="672840" imgH="330120" progId="Equation.3">
                  <p:embed/>
                </p:oleObj>
              </mc:Choice>
              <mc:Fallback>
                <p:oleObj name="Equation" r:id="rId21" imgW="672840" imgH="33012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2865438"/>
                        <a:ext cx="6762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8" name="Line 30"/>
          <p:cNvSpPr>
            <a:spLocks noChangeShapeType="1"/>
          </p:cNvSpPr>
          <p:nvPr/>
        </p:nvSpPr>
        <p:spPr bwMode="auto">
          <a:xfrm flipV="1">
            <a:off x="1793875" y="288925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 flipV="1">
            <a:off x="3362325" y="3163888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482" name="Picture 34" descr="fd02176_[1]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51013" y="3679825"/>
            <a:ext cx="1608137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nimBg="1"/>
      <p:bldP spid="104456" grpId="0"/>
      <p:bldP spid="104457" grpId="0"/>
      <p:bldP spid="104458" grpId="0"/>
      <p:bldP spid="104459" grpId="0" animBg="1"/>
      <p:bldP spid="104460" grpId="0"/>
      <p:bldP spid="104461" grpId="0"/>
      <p:bldP spid="104462" grpId="0"/>
      <p:bldP spid="104463" grpId="0" animBg="1"/>
      <p:bldP spid="104464" grpId="0"/>
      <p:bldP spid="104465" grpId="0" animBg="1"/>
      <p:bldP spid="104471" grpId="0" animBg="1"/>
      <p:bldP spid="104472" grpId="0" animBg="1"/>
      <p:bldP spid="104478" grpId="0" animBg="1"/>
      <p:bldP spid="10447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355725" y="765175"/>
            <a:ext cx="3781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At STP, how many g is</a:t>
            </a:r>
          </a:p>
          <a:p>
            <a:r>
              <a:rPr lang="en-US" sz="2800" b="0">
                <a:solidFill>
                  <a:srgbClr val="FF0000"/>
                </a:solidFill>
              </a:rPr>
              <a:t>548 L of chlorine gas?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529013" y="3640138"/>
            <a:ext cx="117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22.4 L</a:t>
            </a:r>
            <a:endParaRPr lang="en-US" sz="2800" b="0" baseline="30000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2082800" y="334010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548 L</a:t>
            </a:r>
            <a:endParaRPr lang="en-US" sz="2800" b="0" baseline="30000"/>
          </a:p>
        </p:txBody>
      </p:sp>
      <p:grpSp>
        <p:nvGrpSpPr>
          <p:cNvPr id="105481" name="Group 9"/>
          <p:cNvGrpSpPr>
            <a:grpSpLocks/>
          </p:cNvGrpSpPr>
          <p:nvPr/>
        </p:nvGrpSpPr>
        <p:grpSpPr bwMode="auto">
          <a:xfrm>
            <a:off x="3189288" y="3013075"/>
            <a:ext cx="1792287" cy="1098550"/>
            <a:chOff x="2949" y="2448"/>
            <a:chExt cx="1129" cy="692"/>
          </a:xfrm>
        </p:grpSpPr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2949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3838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105484" name="Line 12"/>
            <p:cNvSpPr>
              <a:spLocks noChangeShapeType="1"/>
            </p:cNvSpPr>
            <p:nvPr/>
          </p:nvSpPr>
          <p:spPr bwMode="auto">
            <a:xfrm>
              <a:off x="3123" y="2866"/>
              <a:ext cx="7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3551238" y="3186113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3263900" y="1751013"/>
            <a:ext cx="754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99"/>
                </a:solidFill>
              </a:rPr>
              <a:t>Cl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  <p:grpSp>
        <p:nvGrpSpPr>
          <p:cNvPr id="105487" name="Group 15"/>
          <p:cNvGrpSpPr>
            <a:grpSpLocks/>
          </p:cNvGrpSpPr>
          <p:nvPr/>
        </p:nvGrpSpPr>
        <p:grpSpPr bwMode="auto">
          <a:xfrm>
            <a:off x="287338" y="2962275"/>
            <a:ext cx="1558925" cy="1216025"/>
            <a:chOff x="2215" y="1727"/>
            <a:chExt cx="982" cy="766"/>
          </a:xfrm>
        </p:grpSpPr>
        <p:sp>
          <p:nvSpPr>
            <p:cNvPr id="105488" name="Oval 16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Oval 17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Oval 18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Freeform 19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2" name="Freeform 20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Freeform 21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Oval 22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95" name="Group 23"/>
          <p:cNvGrpSpPr>
            <a:grpSpLocks/>
          </p:cNvGrpSpPr>
          <p:nvPr/>
        </p:nvGrpSpPr>
        <p:grpSpPr bwMode="auto">
          <a:xfrm>
            <a:off x="288925" y="2962275"/>
            <a:ext cx="1558925" cy="1216025"/>
            <a:chOff x="2215" y="1727"/>
            <a:chExt cx="982" cy="766"/>
          </a:xfrm>
        </p:grpSpPr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2320" y="1727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Oval 25"/>
            <p:cNvSpPr>
              <a:spLocks noChangeArrowheads="1"/>
            </p:cNvSpPr>
            <p:nvPr/>
          </p:nvSpPr>
          <p:spPr bwMode="auto">
            <a:xfrm>
              <a:off x="2333" y="2273"/>
              <a:ext cx="220" cy="2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Oval 26"/>
            <p:cNvSpPr>
              <a:spLocks noChangeArrowheads="1"/>
            </p:cNvSpPr>
            <p:nvPr/>
          </p:nvSpPr>
          <p:spPr bwMode="auto">
            <a:xfrm>
              <a:off x="2939" y="1998"/>
              <a:ext cx="258" cy="2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2545" y="2181"/>
              <a:ext cx="404" cy="163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Freeform 28"/>
            <p:cNvSpPr>
              <a:spLocks/>
            </p:cNvSpPr>
            <p:nvPr/>
          </p:nvSpPr>
          <p:spPr bwMode="auto">
            <a:xfrm>
              <a:off x="2560" y="1908"/>
              <a:ext cx="39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172"/>
                </a:cxn>
              </a:cxnLst>
              <a:rect l="0" t="0" r="r" b="b"/>
              <a:pathLst>
                <a:path w="392" h="172">
                  <a:moveTo>
                    <a:pt x="0" y="0"/>
                  </a:moveTo>
                  <a:lnTo>
                    <a:pt x="392" y="17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Freeform 29"/>
            <p:cNvSpPr>
              <a:spLocks/>
            </p:cNvSpPr>
            <p:nvPr/>
          </p:nvSpPr>
          <p:spPr bwMode="auto">
            <a:xfrm>
              <a:off x="2464" y="2129"/>
              <a:ext cx="47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Oval 30"/>
            <p:cNvSpPr>
              <a:spLocks noChangeArrowheads="1"/>
            </p:cNvSpPr>
            <p:nvPr/>
          </p:nvSpPr>
          <p:spPr bwMode="auto">
            <a:xfrm>
              <a:off x="2215" y="2001"/>
              <a:ext cx="251" cy="2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3" name="Line 31"/>
          <p:cNvSpPr>
            <a:spLocks noChangeShapeType="1"/>
          </p:cNvSpPr>
          <p:nvPr/>
        </p:nvSpPr>
        <p:spPr bwMode="auto">
          <a:xfrm flipH="1">
            <a:off x="4318000" y="3768725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 flipH="1">
            <a:off x="2792413" y="3481388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5505" name="Group 33"/>
          <p:cNvGrpSpPr>
            <a:grpSpLocks/>
          </p:cNvGrpSpPr>
          <p:nvPr/>
        </p:nvGrpSpPr>
        <p:grpSpPr bwMode="auto">
          <a:xfrm>
            <a:off x="4867275" y="3022600"/>
            <a:ext cx="1906588" cy="1098550"/>
            <a:chOff x="2217" y="2475"/>
            <a:chExt cx="1201" cy="692"/>
          </a:xfrm>
        </p:grpSpPr>
        <p:sp>
          <p:nvSpPr>
            <p:cNvPr id="105506" name="Rectangle 34"/>
            <p:cNvSpPr>
              <a:spLocks noChangeArrowheads="1"/>
            </p:cNvSpPr>
            <p:nvPr/>
          </p:nvSpPr>
          <p:spPr bwMode="auto">
            <a:xfrm>
              <a:off x="2217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(</a:t>
              </a:r>
            </a:p>
          </p:txBody>
        </p:sp>
        <p:sp>
          <p:nvSpPr>
            <p:cNvPr id="105507" name="Rectangle 35"/>
            <p:cNvSpPr>
              <a:spLocks noChangeArrowheads="1"/>
            </p:cNvSpPr>
            <p:nvPr/>
          </p:nvSpPr>
          <p:spPr bwMode="auto">
            <a:xfrm>
              <a:off x="3178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6600" b="0"/>
                <a:t>)</a:t>
              </a:r>
            </a:p>
          </p:txBody>
        </p:sp>
        <p:sp>
          <p:nvSpPr>
            <p:cNvPr id="105508" name="Line 36"/>
            <p:cNvSpPr>
              <a:spLocks noChangeShapeType="1"/>
            </p:cNvSpPr>
            <p:nvPr/>
          </p:nvSpPr>
          <p:spPr bwMode="auto">
            <a:xfrm>
              <a:off x="2391" y="2893"/>
              <a:ext cx="8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9" name="Rectangle 37"/>
          <p:cNvSpPr>
            <a:spLocks noChangeArrowheads="1"/>
          </p:cNvSpPr>
          <p:nvPr/>
        </p:nvSpPr>
        <p:spPr bwMode="auto">
          <a:xfrm>
            <a:off x="5287963" y="364648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1 mol</a:t>
            </a:r>
          </a:p>
        </p:txBody>
      </p:sp>
      <p:sp>
        <p:nvSpPr>
          <p:cNvPr id="105510" name="Rectangle 38"/>
          <p:cNvSpPr>
            <a:spLocks noChangeArrowheads="1"/>
          </p:cNvSpPr>
          <p:nvPr/>
        </p:nvSpPr>
        <p:spPr bwMode="auto">
          <a:xfrm>
            <a:off x="5303838" y="31956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71.0 g</a:t>
            </a:r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>
            <a:off x="5805488" y="3787775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>
            <a:off x="4121150" y="332263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13" name="Rectangle 41"/>
          <p:cNvSpPr>
            <a:spLocks noChangeArrowheads="1"/>
          </p:cNvSpPr>
          <p:nvPr/>
        </p:nvSpPr>
        <p:spPr bwMode="auto">
          <a:xfrm>
            <a:off x="7318375" y="3349625"/>
            <a:ext cx="1408113" cy="5524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14" name="Rectangle 42"/>
          <p:cNvSpPr>
            <a:spLocks noChangeArrowheads="1"/>
          </p:cNvSpPr>
          <p:nvPr/>
        </p:nvSpPr>
        <p:spPr bwMode="auto">
          <a:xfrm>
            <a:off x="6859588" y="3382963"/>
            <a:ext cx="1860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=   1740 g</a:t>
            </a:r>
          </a:p>
        </p:txBody>
      </p:sp>
      <p:pic>
        <p:nvPicPr>
          <p:cNvPr id="105516" name="Picture 44" descr="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938" y="425450"/>
            <a:ext cx="2397125" cy="2289175"/>
          </a:xfrm>
          <a:prstGeom prst="rect">
            <a:avLst/>
          </a:prstGeom>
          <a:noFill/>
        </p:spPr>
      </p:pic>
      <p:pic>
        <p:nvPicPr>
          <p:cNvPr id="105518" name="Picture 46" descr="DANGER2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75" y="4738688"/>
            <a:ext cx="17907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105480" grpId="0"/>
      <p:bldP spid="105485" grpId="0"/>
      <p:bldP spid="105486" grpId="0"/>
      <p:bldP spid="105503" grpId="0" animBg="1"/>
      <p:bldP spid="105504" grpId="0" animBg="1"/>
      <p:bldP spid="105509" grpId="0"/>
      <p:bldP spid="105510" grpId="0"/>
      <p:bldP spid="105511" grpId="0" animBg="1"/>
      <p:bldP spid="105512" grpId="0" animBg="1"/>
      <p:bldP spid="105513" grpId="0" animBg="1"/>
      <p:bldP spid="1055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646863" y="1870075"/>
            <a:ext cx="1889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/>
              <a:t>beaker +</a:t>
            </a:r>
          </a:p>
          <a:p>
            <a:pPr algn="ctr"/>
            <a:r>
              <a:rPr lang="en-US" sz="2400" b="0"/>
              <a:t>salt + water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904875" y="1117600"/>
            <a:ext cx="3103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A. beaker = 65.2 g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906463" y="1695450"/>
            <a:ext cx="4371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B. beaker + sample before</a:t>
            </a:r>
          </a:p>
          <a:p>
            <a:r>
              <a:rPr lang="en-US" sz="2800" b="0">
                <a:solidFill>
                  <a:srgbClr val="FF0000"/>
                </a:solidFill>
              </a:rPr>
              <a:t>	heating = 187.9 g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895350" y="2598738"/>
            <a:ext cx="4094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C. beaker + sample after</a:t>
            </a:r>
          </a:p>
          <a:p>
            <a:r>
              <a:rPr lang="en-US" sz="2800" b="0">
                <a:solidFill>
                  <a:srgbClr val="FF0000"/>
                </a:solidFill>
              </a:rPr>
              <a:t>	heating = 138.2 g</a:t>
            </a:r>
          </a:p>
        </p:txBody>
      </p:sp>
      <p:grpSp>
        <p:nvGrpSpPr>
          <p:cNvPr id="125959" name="Group 7"/>
          <p:cNvGrpSpPr>
            <a:grpSpLocks/>
          </p:cNvGrpSpPr>
          <p:nvPr/>
        </p:nvGrpSpPr>
        <p:grpSpPr bwMode="auto">
          <a:xfrm>
            <a:off x="5449888" y="1866900"/>
            <a:ext cx="709612" cy="798513"/>
            <a:chOff x="4516" y="2603"/>
            <a:chExt cx="521" cy="589"/>
          </a:xfrm>
        </p:grpSpPr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4516" y="2671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61" name="Group 9"/>
            <p:cNvGrpSpPr>
              <a:grpSpLocks/>
            </p:cNvGrpSpPr>
            <p:nvPr/>
          </p:nvGrpSpPr>
          <p:grpSpPr bwMode="auto">
            <a:xfrm>
              <a:off x="4569" y="2603"/>
              <a:ext cx="416" cy="536"/>
              <a:chOff x="1735" y="2332"/>
              <a:chExt cx="1082" cy="1393"/>
            </a:xfrm>
          </p:grpSpPr>
          <p:pic>
            <p:nvPicPr>
              <p:cNvPr id="125962" name="Picture 10" descr="chewbacc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35" y="2464"/>
                <a:ext cx="1082" cy="1261"/>
              </a:xfrm>
              <a:prstGeom prst="rect">
                <a:avLst/>
              </a:prstGeom>
              <a:noFill/>
            </p:spPr>
          </p:pic>
          <p:sp>
            <p:nvSpPr>
              <p:cNvPr id="125963" name="AutoShape 11"/>
              <p:cNvSpPr>
                <a:spLocks noChangeArrowheads="1"/>
              </p:cNvSpPr>
              <p:nvPr/>
            </p:nvSpPr>
            <p:spPr bwMode="auto">
              <a:xfrm>
                <a:off x="2499" y="2512"/>
                <a:ext cx="163" cy="164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4" name="AutoShape 12"/>
              <p:cNvSpPr>
                <a:spLocks noChangeArrowheads="1"/>
              </p:cNvSpPr>
              <p:nvPr/>
            </p:nvSpPr>
            <p:spPr bwMode="auto">
              <a:xfrm>
                <a:off x="1861" y="2483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5" name="AutoShape 13"/>
              <p:cNvSpPr>
                <a:spLocks noChangeArrowheads="1"/>
              </p:cNvSpPr>
              <p:nvPr/>
            </p:nvSpPr>
            <p:spPr bwMode="auto">
              <a:xfrm>
                <a:off x="2624" y="2745"/>
                <a:ext cx="164" cy="164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6" name="AutoShape 14"/>
              <p:cNvSpPr>
                <a:spLocks noChangeArrowheads="1"/>
              </p:cNvSpPr>
              <p:nvPr/>
            </p:nvSpPr>
            <p:spPr bwMode="auto">
              <a:xfrm>
                <a:off x="2067" y="2350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7" name="AutoShape 15"/>
              <p:cNvSpPr>
                <a:spLocks noChangeArrowheads="1"/>
              </p:cNvSpPr>
              <p:nvPr/>
            </p:nvSpPr>
            <p:spPr bwMode="auto">
              <a:xfrm>
                <a:off x="1783" y="2734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8" name="AutoShape 16"/>
              <p:cNvSpPr>
                <a:spLocks noChangeArrowheads="1"/>
              </p:cNvSpPr>
              <p:nvPr/>
            </p:nvSpPr>
            <p:spPr bwMode="auto">
              <a:xfrm>
                <a:off x="1802" y="298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9" name="AutoShape 17"/>
              <p:cNvSpPr>
                <a:spLocks noChangeArrowheads="1"/>
              </p:cNvSpPr>
              <p:nvPr/>
            </p:nvSpPr>
            <p:spPr bwMode="auto">
              <a:xfrm>
                <a:off x="2313" y="233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70" name="AutoShape 18"/>
              <p:cNvSpPr>
                <a:spLocks noChangeArrowheads="1"/>
              </p:cNvSpPr>
              <p:nvPr/>
            </p:nvSpPr>
            <p:spPr bwMode="auto">
              <a:xfrm>
                <a:off x="2634" y="297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5971" name="Group 19"/>
          <p:cNvGrpSpPr>
            <a:grpSpLocks/>
          </p:cNvGrpSpPr>
          <p:nvPr/>
        </p:nvGrpSpPr>
        <p:grpSpPr bwMode="auto">
          <a:xfrm>
            <a:off x="5445125" y="2757488"/>
            <a:ext cx="709613" cy="735012"/>
            <a:chOff x="3332" y="2591"/>
            <a:chExt cx="521" cy="541"/>
          </a:xfrm>
        </p:grpSpPr>
        <p:sp>
          <p:nvSpPr>
            <p:cNvPr id="125972" name="Rectangle 20"/>
            <p:cNvSpPr>
              <a:spLocks noChangeArrowheads="1"/>
            </p:cNvSpPr>
            <p:nvPr/>
          </p:nvSpPr>
          <p:spPr bwMode="auto">
            <a:xfrm>
              <a:off x="3332" y="2611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5973" name="Picture 21" descr="chewbacc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1" y="2591"/>
              <a:ext cx="416" cy="485"/>
            </a:xfrm>
            <a:prstGeom prst="rect">
              <a:avLst/>
            </a:prstGeom>
            <a:noFill/>
          </p:spPr>
        </p:pic>
      </p:grpSp>
      <p:grpSp>
        <p:nvGrpSpPr>
          <p:cNvPr id="125974" name="Group 22"/>
          <p:cNvGrpSpPr>
            <a:grpSpLocks/>
          </p:cNvGrpSpPr>
          <p:nvPr/>
        </p:nvGrpSpPr>
        <p:grpSpPr bwMode="auto">
          <a:xfrm>
            <a:off x="5449888" y="1036638"/>
            <a:ext cx="708025" cy="795337"/>
            <a:chOff x="2266" y="2743"/>
            <a:chExt cx="521" cy="586"/>
          </a:xfrm>
        </p:grpSpPr>
        <p:sp>
          <p:nvSpPr>
            <p:cNvPr id="125975" name="Rectangle 23"/>
            <p:cNvSpPr>
              <a:spLocks noChangeArrowheads="1"/>
            </p:cNvSpPr>
            <p:nvPr/>
          </p:nvSpPr>
          <p:spPr bwMode="auto">
            <a:xfrm>
              <a:off x="2266" y="2808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6" name="Rectangle 24"/>
            <p:cNvSpPr>
              <a:spLocks noChangeArrowheads="1"/>
            </p:cNvSpPr>
            <p:nvPr/>
          </p:nvSpPr>
          <p:spPr bwMode="auto">
            <a:xfrm>
              <a:off x="2312" y="2743"/>
              <a:ext cx="430" cy="5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6361113" y="2879725"/>
            <a:ext cx="244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/>
              <a:t>beaker + salt</a:t>
            </a:r>
          </a:p>
        </p:txBody>
      </p:sp>
      <p:sp>
        <p:nvSpPr>
          <p:cNvPr id="125978" name="Rectangle 26"/>
          <p:cNvSpPr>
            <a:spLocks noChangeArrowheads="1"/>
          </p:cNvSpPr>
          <p:nvPr/>
        </p:nvSpPr>
        <p:spPr bwMode="auto">
          <a:xfrm>
            <a:off x="5842000" y="6105525"/>
            <a:ext cx="2308225" cy="593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979" name="Object 27"/>
          <p:cNvGraphicFramePr>
            <a:graphicFrameLocks noChangeAspect="1"/>
          </p:cNvGraphicFramePr>
          <p:nvPr/>
        </p:nvGraphicFramePr>
        <p:xfrm>
          <a:off x="295275" y="4441825"/>
          <a:ext cx="157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1" name="Equation" r:id="rId5" imgW="1574640" imgH="406080" progId="Equation.3">
                  <p:embed/>
                </p:oleObj>
              </mc:Choice>
              <mc:Fallback>
                <p:oleObj name="Equation" r:id="rId5" imgW="1574640" imgH="4060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4441825"/>
                        <a:ext cx="157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0" name="Object 28"/>
          <p:cNvGraphicFramePr>
            <a:graphicFrameLocks noChangeAspect="1"/>
          </p:cNvGraphicFramePr>
          <p:nvPr/>
        </p:nvGraphicFramePr>
        <p:xfrm>
          <a:off x="1925638" y="4140200"/>
          <a:ext cx="2120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2" name="Equation" r:id="rId7" imgW="2120760" imgH="965160" progId="Equation.3">
                  <p:embed/>
                </p:oleObj>
              </mc:Choice>
              <mc:Fallback>
                <p:oleObj name="Equation" r:id="rId7" imgW="2120760" imgH="96516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140200"/>
                        <a:ext cx="21209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1" name="Object 29"/>
          <p:cNvGraphicFramePr>
            <a:graphicFrameLocks noChangeAspect="1"/>
          </p:cNvGraphicFramePr>
          <p:nvPr/>
        </p:nvGraphicFramePr>
        <p:xfrm>
          <a:off x="4229100" y="4445000"/>
          <a:ext cx="22367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3" name="Equation" r:id="rId9" imgW="2234880" imgH="330120" progId="Equation.3">
                  <p:embed/>
                </p:oleObj>
              </mc:Choice>
              <mc:Fallback>
                <p:oleObj name="Equation" r:id="rId9" imgW="2234880" imgH="33012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445000"/>
                        <a:ext cx="22367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2" name="Object 30"/>
          <p:cNvGraphicFramePr>
            <a:graphicFrameLocks noChangeAspect="1"/>
          </p:cNvGraphicFramePr>
          <p:nvPr/>
        </p:nvGraphicFramePr>
        <p:xfrm>
          <a:off x="6596063" y="4437063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4" name="Equation" r:id="rId11" imgW="1091880" imgH="330120" progId="Equation.3">
                  <p:embed/>
                </p:oleObj>
              </mc:Choice>
              <mc:Fallback>
                <p:oleObj name="Equation" r:id="rId11" imgW="1091880" imgH="33012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4437063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3" name="Object 31"/>
          <p:cNvGraphicFramePr>
            <a:graphicFrameLocks noChangeAspect="1"/>
          </p:cNvGraphicFramePr>
          <p:nvPr/>
        </p:nvGraphicFramePr>
        <p:xfrm>
          <a:off x="7954963" y="4422775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5" name="Equation" r:id="rId13" imgW="672840" imgH="330120" progId="Equation.3">
                  <p:embed/>
                </p:oleObj>
              </mc:Choice>
              <mc:Fallback>
                <p:oleObj name="Equation" r:id="rId13" imgW="672840" imgH="33012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4422775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4" name="Line 32"/>
          <p:cNvSpPr>
            <a:spLocks noChangeShapeType="1"/>
          </p:cNvSpPr>
          <p:nvPr/>
        </p:nvSpPr>
        <p:spPr bwMode="auto">
          <a:xfrm flipV="1">
            <a:off x="1030288" y="4424363"/>
            <a:ext cx="1016000" cy="392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V="1">
            <a:off x="2946400" y="4743450"/>
            <a:ext cx="857250" cy="320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306388" y="5462588"/>
          <a:ext cx="168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6" name="Equation" r:id="rId15" imgW="1688760" imgH="419040" progId="Equation.3">
                  <p:embed/>
                </p:oleObj>
              </mc:Choice>
              <mc:Fallback>
                <p:oleObj name="Equation" r:id="rId15" imgW="1688760" imgH="41904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5462588"/>
                        <a:ext cx="16891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7" name="Object 35"/>
          <p:cNvGraphicFramePr>
            <a:graphicFrameLocks noChangeAspect="1"/>
          </p:cNvGraphicFramePr>
          <p:nvPr/>
        </p:nvGraphicFramePr>
        <p:xfrm>
          <a:off x="2033588" y="5154613"/>
          <a:ext cx="1841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7" name="Equation" r:id="rId17" imgW="1841400" imgH="990360" progId="Equation.3">
                  <p:embed/>
                </p:oleObj>
              </mc:Choice>
              <mc:Fallback>
                <p:oleObj name="Equation" r:id="rId17" imgW="1841400" imgH="99036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5154613"/>
                        <a:ext cx="1841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8" name="Object 36"/>
          <p:cNvGraphicFramePr>
            <a:graphicFrameLocks noChangeAspect="1"/>
          </p:cNvGraphicFramePr>
          <p:nvPr/>
        </p:nvGraphicFramePr>
        <p:xfrm>
          <a:off x="4117975" y="5441950"/>
          <a:ext cx="2338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8" name="Equation" r:id="rId19" imgW="2336760" imgH="419040" progId="Equation.3">
                  <p:embed/>
                </p:oleObj>
              </mc:Choice>
              <mc:Fallback>
                <p:oleObj name="Equation" r:id="rId19" imgW="2336760" imgH="41904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5441950"/>
                        <a:ext cx="2338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9" name="Object 37"/>
          <p:cNvGraphicFramePr>
            <a:graphicFrameLocks noChangeAspect="1"/>
          </p:cNvGraphicFramePr>
          <p:nvPr/>
        </p:nvGraphicFramePr>
        <p:xfrm>
          <a:off x="6564313" y="5449888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9" name="Equation" r:id="rId21" imgW="1091880" imgH="330120" progId="Equation.3">
                  <p:embed/>
                </p:oleObj>
              </mc:Choice>
              <mc:Fallback>
                <p:oleObj name="Equation" r:id="rId21" imgW="1091880" imgH="33012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449888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0" name="Object 38"/>
          <p:cNvGraphicFramePr>
            <a:graphicFrameLocks noChangeAspect="1"/>
          </p:cNvGraphicFramePr>
          <p:nvPr/>
        </p:nvGraphicFramePr>
        <p:xfrm>
          <a:off x="7842250" y="5449888"/>
          <a:ext cx="750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0" name="Equation" r:id="rId23" imgW="749160" imgH="330120" progId="Equation.3">
                  <p:embed/>
                </p:oleObj>
              </mc:Choice>
              <mc:Fallback>
                <p:oleObj name="Equation" r:id="rId23" imgW="749160" imgH="33012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0" y="5449888"/>
                        <a:ext cx="7508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91" name="Line 39"/>
          <p:cNvSpPr>
            <a:spLocks noChangeShapeType="1"/>
          </p:cNvSpPr>
          <p:nvPr/>
        </p:nvSpPr>
        <p:spPr bwMode="auto">
          <a:xfrm flipV="1">
            <a:off x="1004888" y="5443538"/>
            <a:ext cx="944562" cy="336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2" name="Line 40"/>
          <p:cNvSpPr>
            <a:spLocks noChangeShapeType="1"/>
          </p:cNvSpPr>
          <p:nvPr/>
        </p:nvSpPr>
        <p:spPr bwMode="auto">
          <a:xfrm flipV="1">
            <a:off x="2746375" y="5748338"/>
            <a:ext cx="912813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3" name="Rectangle 41"/>
          <p:cNvSpPr>
            <a:spLocks noChangeArrowheads="1"/>
          </p:cNvSpPr>
          <p:nvPr/>
        </p:nvSpPr>
        <p:spPr bwMode="auto">
          <a:xfrm>
            <a:off x="5884863" y="6169025"/>
            <a:ext cx="2338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/>
              <a:t>SrCl</a:t>
            </a:r>
            <a:r>
              <a:rPr lang="en-US" sz="2800" b="0" baseline="-25000"/>
              <a:t>2</a:t>
            </a:r>
            <a:r>
              <a:rPr lang="en-US" sz="2800" b="0"/>
              <a:t> </a:t>
            </a:r>
            <a:r>
              <a:rPr lang="en-US" sz="2800" baseline="30000"/>
              <a:t>.</a:t>
            </a:r>
            <a:r>
              <a:rPr lang="en-US" sz="2800" b="0"/>
              <a:t> 6 H</a:t>
            </a:r>
            <a:r>
              <a:rPr lang="en-US" sz="2800" b="0" baseline="-25000"/>
              <a:t>2</a:t>
            </a:r>
            <a:r>
              <a:rPr lang="en-US" sz="2800" b="0"/>
              <a:t>O </a:t>
            </a:r>
          </a:p>
        </p:txBody>
      </p:sp>
      <p:sp>
        <p:nvSpPr>
          <p:cNvPr id="125994" name="Rectangle 42"/>
          <p:cNvSpPr>
            <a:spLocks noChangeArrowheads="1"/>
          </p:cNvSpPr>
          <p:nvPr/>
        </p:nvSpPr>
        <p:spPr bwMode="auto">
          <a:xfrm>
            <a:off x="200025" y="115888"/>
            <a:ext cx="8797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                              is an anhydrous salt on which the</a:t>
            </a:r>
          </a:p>
          <a:p>
            <a:r>
              <a:rPr lang="en-US" sz="2800" b="0">
                <a:solidFill>
                  <a:srgbClr val="FF0000"/>
                </a:solidFill>
              </a:rPr>
              <a:t>following data were collected. Find formula of hydrate.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5995" name="Rectangle 43"/>
          <p:cNvSpPr>
            <a:spLocks noChangeArrowheads="1"/>
          </p:cNvSpPr>
          <p:nvPr/>
        </p:nvSpPr>
        <p:spPr bwMode="auto">
          <a:xfrm>
            <a:off x="195263" y="115888"/>
            <a:ext cx="3055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chemeClr val="bg2"/>
                </a:solidFill>
              </a:rPr>
              <a:t>Strontium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chemeClr val="accent2"/>
                </a:solidFill>
              </a:rPr>
              <a:t>chloride</a:t>
            </a:r>
          </a:p>
        </p:txBody>
      </p:sp>
      <p:sp>
        <p:nvSpPr>
          <p:cNvPr id="125996" name="Rectangle 44"/>
          <p:cNvSpPr>
            <a:spLocks noChangeArrowheads="1"/>
          </p:cNvSpPr>
          <p:nvPr/>
        </p:nvSpPr>
        <p:spPr bwMode="auto">
          <a:xfrm>
            <a:off x="196850" y="128588"/>
            <a:ext cx="3055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Strontium chloride</a:t>
            </a:r>
          </a:p>
        </p:txBody>
      </p:sp>
      <p:sp>
        <p:nvSpPr>
          <p:cNvPr id="125997" name="Rectangle 45"/>
          <p:cNvSpPr>
            <a:spLocks noChangeArrowheads="1"/>
          </p:cNvSpPr>
          <p:nvPr/>
        </p:nvSpPr>
        <p:spPr bwMode="auto">
          <a:xfrm>
            <a:off x="776288" y="3552825"/>
            <a:ext cx="119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chemeClr val="bg2"/>
                </a:solidFill>
              </a:rPr>
              <a:t>Sr</a:t>
            </a:r>
            <a:r>
              <a:rPr lang="en-US" sz="2800" b="0" baseline="30000">
                <a:solidFill>
                  <a:schemeClr val="bg2"/>
                </a:solidFill>
              </a:rPr>
              <a:t>2+</a:t>
            </a:r>
            <a:r>
              <a:rPr lang="en-US" sz="2800" b="0"/>
              <a:t>	</a:t>
            </a:r>
            <a:r>
              <a:rPr lang="en-US" sz="2800"/>
              <a:t> </a:t>
            </a:r>
          </a:p>
        </p:txBody>
      </p:sp>
      <p:sp>
        <p:nvSpPr>
          <p:cNvPr id="125998" name="Rectangle 46"/>
          <p:cNvSpPr>
            <a:spLocks noChangeArrowheads="1"/>
          </p:cNvSpPr>
          <p:nvPr/>
        </p:nvSpPr>
        <p:spPr bwMode="auto">
          <a:xfrm>
            <a:off x="1984375" y="3554413"/>
            <a:ext cx="88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99"/>
                </a:solidFill>
              </a:rPr>
              <a:t>Cl</a:t>
            </a:r>
            <a:r>
              <a:rPr lang="en-US" sz="2800" b="0" baseline="30000">
                <a:solidFill>
                  <a:srgbClr val="000099"/>
                </a:solidFill>
              </a:rPr>
              <a:t>1–</a:t>
            </a:r>
            <a:r>
              <a:rPr lang="en-US" sz="2800"/>
              <a:t> </a:t>
            </a:r>
          </a:p>
        </p:txBody>
      </p:sp>
      <p:sp>
        <p:nvSpPr>
          <p:cNvPr id="125999" name="Rectangle 47"/>
          <p:cNvSpPr>
            <a:spLocks noChangeArrowheads="1"/>
          </p:cNvSpPr>
          <p:nvPr/>
        </p:nvSpPr>
        <p:spPr bwMode="auto">
          <a:xfrm>
            <a:off x="3273425" y="3581400"/>
            <a:ext cx="1109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chemeClr val="bg2"/>
                </a:solidFill>
              </a:rPr>
              <a:t>Sr</a:t>
            </a:r>
            <a:r>
              <a:rPr lang="en-US" sz="2800" b="0">
                <a:solidFill>
                  <a:srgbClr val="000099"/>
                </a:solidFill>
              </a:rPr>
              <a:t>Cl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77" grpId="0"/>
      <p:bldP spid="125978" grpId="0" animBg="1"/>
      <p:bldP spid="125984" grpId="0" animBg="1"/>
      <p:bldP spid="125985" grpId="0" animBg="1"/>
      <p:bldP spid="125991" grpId="0" animBg="1"/>
      <p:bldP spid="125992" grpId="0" animBg="1"/>
      <p:bldP spid="125993" grpId="0"/>
      <p:bldP spid="125995" grpId="0"/>
      <p:bldP spid="125996" grpId="0"/>
      <p:bldP spid="125997" grpId="0"/>
      <p:bldP spid="125998" grpId="0"/>
      <p:bldP spid="1259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57400"/>
            <a:ext cx="3886200" cy="1143000"/>
          </a:xfrm>
        </p:spPr>
        <p:txBody>
          <a:bodyPr/>
          <a:lstStyle/>
          <a:p>
            <a:r>
              <a:rPr lang="en-US" altLang="en-US" sz="4000"/>
              <a:t>Amadeo</a:t>
            </a:r>
            <a:br>
              <a:rPr lang="en-US" altLang="en-US" sz="4000"/>
            </a:br>
            <a:r>
              <a:rPr lang="en-US" altLang="en-US" sz="4000"/>
              <a:t> Avogadro</a:t>
            </a: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1800"/>
              <a:t>(1776 – 1856)</a:t>
            </a:r>
            <a:r>
              <a:rPr lang="en-US" altLang="en-US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876800"/>
            <a:ext cx="77724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1 mole  =  602213673600000000000000</a:t>
            </a:r>
          </a:p>
          <a:p>
            <a:pPr>
              <a:buFontTx/>
              <a:buNone/>
            </a:pPr>
            <a:r>
              <a:rPr lang="en-US" altLang="en-US"/>
              <a:t>				or   6.022 x 10</a:t>
            </a:r>
            <a:r>
              <a:rPr lang="en-US" altLang="en-US" baseline="30000"/>
              <a:t>23</a:t>
            </a:r>
          </a:p>
        </p:txBody>
      </p:sp>
      <p:sp>
        <p:nvSpPr>
          <p:cNvPr id="31748" name="AutoShape 4"/>
          <p:cNvSpPr>
            <a:spLocks/>
          </p:cNvSpPr>
          <p:nvPr/>
        </p:nvSpPr>
        <p:spPr bwMode="auto">
          <a:xfrm rot="-5400000" flipH="1" flipV="1">
            <a:off x="7086600" y="4572000"/>
            <a:ext cx="152400" cy="609600"/>
          </a:xfrm>
          <a:prstGeom prst="leftBrace">
            <a:avLst>
              <a:gd name="adj1" fmla="val 33333"/>
              <a:gd name="adj2" fmla="val 49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 rot="-5400000" flipH="1" flipV="1">
            <a:off x="6400800" y="4572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6"/>
          <p:cNvSpPr>
            <a:spLocks/>
          </p:cNvSpPr>
          <p:nvPr/>
        </p:nvSpPr>
        <p:spPr bwMode="auto">
          <a:xfrm rot="-5400000" flipH="1" flipV="1">
            <a:off x="5715000" y="4572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 rot="-5400000" flipH="1" flipV="1">
            <a:off x="5029200" y="4572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AutoShape 8"/>
          <p:cNvSpPr>
            <a:spLocks/>
          </p:cNvSpPr>
          <p:nvPr/>
        </p:nvSpPr>
        <p:spPr bwMode="auto">
          <a:xfrm rot="-5400000" flipH="1" flipV="1">
            <a:off x="4343400" y="4572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9"/>
          <p:cNvSpPr>
            <a:spLocks/>
          </p:cNvSpPr>
          <p:nvPr/>
        </p:nvSpPr>
        <p:spPr bwMode="auto">
          <a:xfrm rot="-5400000" flipH="1" flipV="1">
            <a:off x="3657600" y="4572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673850" y="4419600"/>
            <a:ext cx="765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thousands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145213" y="4572000"/>
            <a:ext cx="608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millions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486400" y="4556125"/>
            <a:ext cx="571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billions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784725" y="4556125"/>
            <a:ext cx="579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trillions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962400" y="4403725"/>
            <a:ext cx="823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quadrillions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565525" y="4325938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?</a:t>
            </a:r>
          </a:p>
        </p:txBody>
      </p:sp>
      <p:sp>
        <p:nvSpPr>
          <p:cNvPr id="31760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066800" y="6132513"/>
            <a:ext cx="7059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There is Avogadro's number of particles in a mole of any substance.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62000" y="563563"/>
            <a:ext cx="350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Particles in a Mole</a:t>
            </a:r>
          </a:p>
        </p:txBody>
      </p:sp>
      <p:pic>
        <p:nvPicPr>
          <p:cNvPr id="31763" name="Picture 19" descr="avogad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642938"/>
            <a:ext cx="32575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4" name="Freeform 20"/>
          <p:cNvSpPr>
            <a:spLocks/>
          </p:cNvSpPr>
          <p:nvPr/>
        </p:nvSpPr>
        <p:spPr bwMode="auto">
          <a:xfrm>
            <a:off x="5942013" y="1682750"/>
            <a:ext cx="231775" cy="106363"/>
          </a:xfrm>
          <a:custGeom>
            <a:avLst/>
            <a:gdLst>
              <a:gd name="T0" fmla="*/ 2 w 146"/>
              <a:gd name="T1" fmla="*/ 50 h 67"/>
              <a:gd name="T2" fmla="*/ 23 w 146"/>
              <a:gd name="T3" fmla="*/ 25 h 67"/>
              <a:gd name="T4" fmla="*/ 41 w 146"/>
              <a:gd name="T5" fmla="*/ 11 h 67"/>
              <a:gd name="T6" fmla="*/ 68 w 146"/>
              <a:gd name="T7" fmla="*/ 1 h 67"/>
              <a:gd name="T8" fmla="*/ 91 w 146"/>
              <a:gd name="T9" fmla="*/ 4 h 67"/>
              <a:gd name="T10" fmla="*/ 110 w 146"/>
              <a:gd name="T11" fmla="*/ 8 h 67"/>
              <a:gd name="T12" fmla="*/ 128 w 146"/>
              <a:gd name="T13" fmla="*/ 17 h 67"/>
              <a:gd name="T14" fmla="*/ 139 w 146"/>
              <a:gd name="T15" fmla="*/ 34 h 67"/>
              <a:gd name="T16" fmla="*/ 142 w 146"/>
              <a:gd name="T17" fmla="*/ 50 h 67"/>
              <a:gd name="T18" fmla="*/ 113 w 146"/>
              <a:gd name="T19" fmla="*/ 61 h 67"/>
              <a:gd name="T20" fmla="*/ 83 w 146"/>
              <a:gd name="T21" fmla="*/ 67 h 67"/>
              <a:gd name="T22" fmla="*/ 56 w 146"/>
              <a:gd name="T23" fmla="*/ 64 h 67"/>
              <a:gd name="T24" fmla="*/ 28 w 146"/>
              <a:gd name="T25" fmla="*/ 61 h 67"/>
              <a:gd name="T26" fmla="*/ 2 w 146"/>
              <a:gd name="T27" fmla="*/ 5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" h="67">
                <a:moveTo>
                  <a:pt x="2" y="50"/>
                </a:moveTo>
                <a:cubicBezTo>
                  <a:pt x="0" y="44"/>
                  <a:pt x="17" y="31"/>
                  <a:pt x="23" y="25"/>
                </a:cubicBezTo>
                <a:cubicBezTo>
                  <a:pt x="29" y="19"/>
                  <a:pt x="34" y="15"/>
                  <a:pt x="41" y="11"/>
                </a:cubicBezTo>
                <a:cubicBezTo>
                  <a:pt x="48" y="7"/>
                  <a:pt x="60" y="2"/>
                  <a:pt x="68" y="1"/>
                </a:cubicBezTo>
                <a:cubicBezTo>
                  <a:pt x="76" y="0"/>
                  <a:pt x="84" y="3"/>
                  <a:pt x="91" y="4"/>
                </a:cubicBezTo>
                <a:cubicBezTo>
                  <a:pt x="98" y="5"/>
                  <a:pt x="104" y="6"/>
                  <a:pt x="110" y="8"/>
                </a:cubicBezTo>
                <a:cubicBezTo>
                  <a:pt x="116" y="10"/>
                  <a:pt x="123" y="13"/>
                  <a:pt x="128" y="17"/>
                </a:cubicBezTo>
                <a:cubicBezTo>
                  <a:pt x="133" y="21"/>
                  <a:pt x="137" y="29"/>
                  <a:pt x="139" y="34"/>
                </a:cubicBezTo>
                <a:cubicBezTo>
                  <a:pt x="141" y="39"/>
                  <a:pt x="146" y="45"/>
                  <a:pt x="142" y="50"/>
                </a:cubicBezTo>
                <a:cubicBezTo>
                  <a:pt x="138" y="55"/>
                  <a:pt x="123" y="58"/>
                  <a:pt x="113" y="61"/>
                </a:cubicBezTo>
                <a:cubicBezTo>
                  <a:pt x="103" y="64"/>
                  <a:pt x="92" y="67"/>
                  <a:pt x="83" y="67"/>
                </a:cubicBezTo>
                <a:cubicBezTo>
                  <a:pt x="74" y="67"/>
                  <a:pt x="65" y="65"/>
                  <a:pt x="56" y="64"/>
                </a:cubicBezTo>
                <a:cubicBezTo>
                  <a:pt x="47" y="63"/>
                  <a:pt x="37" y="63"/>
                  <a:pt x="28" y="61"/>
                </a:cubicBezTo>
                <a:cubicBezTo>
                  <a:pt x="19" y="59"/>
                  <a:pt x="7" y="52"/>
                  <a:pt x="2" y="50"/>
                </a:cubicBez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>
                  <a:alpha val="96001"/>
                </a:srgbClr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6523038" y="1684338"/>
            <a:ext cx="223837" cy="112712"/>
          </a:xfrm>
          <a:custGeom>
            <a:avLst/>
            <a:gdLst>
              <a:gd name="T0" fmla="*/ 1 w 141"/>
              <a:gd name="T1" fmla="*/ 58 h 71"/>
              <a:gd name="T2" fmla="*/ 18 w 141"/>
              <a:gd name="T3" fmla="*/ 29 h 71"/>
              <a:gd name="T4" fmla="*/ 36 w 141"/>
              <a:gd name="T5" fmla="*/ 15 h 71"/>
              <a:gd name="T6" fmla="*/ 63 w 141"/>
              <a:gd name="T7" fmla="*/ 5 h 71"/>
              <a:gd name="T8" fmla="*/ 91 w 141"/>
              <a:gd name="T9" fmla="*/ 0 h 71"/>
              <a:gd name="T10" fmla="*/ 113 w 141"/>
              <a:gd name="T11" fmla="*/ 6 h 71"/>
              <a:gd name="T12" fmla="*/ 128 w 141"/>
              <a:gd name="T13" fmla="*/ 18 h 71"/>
              <a:gd name="T14" fmla="*/ 134 w 141"/>
              <a:gd name="T15" fmla="*/ 34 h 71"/>
              <a:gd name="T16" fmla="*/ 137 w 141"/>
              <a:gd name="T17" fmla="*/ 54 h 71"/>
              <a:gd name="T18" fmla="*/ 112 w 141"/>
              <a:gd name="T19" fmla="*/ 66 h 71"/>
              <a:gd name="T20" fmla="*/ 78 w 141"/>
              <a:gd name="T21" fmla="*/ 71 h 71"/>
              <a:gd name="T22" fmla="*/ 51 w 141"/>
              <a:gd name="T23" fmla="*/ 68 h 71"/>
              <a:gd name="T24" fmla="*/ 23 w 141"/>
              <a:gd name="T25" fmla="*/ 65 h 71"/>
              <a:gd name="T26" fmla="*/ 1 w 141"/>
              <a:gd name="T27" fmla="*/ 5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71">
                <a:moveTo>
                  <a:pt x="1" y="58"/>
                </a:moveTo>
                <a:cubicBezTo>
                  <a:pt x="0" y="52"/>
                  <a:pt x="12" y="36"/>
                  <a:pt x="18" y="29"/>
                </a:cubicBezTo>
                <a:cubicBezTo>
                  <a:pt x="24" y="22"/>
                  <a:pt x="29" y="19"/>
                  <a:pt x="36" y="15"/>
                </a:cubicBezTo>
                <a:cubicBezTo>
                  <a:pt x="43" y="11"/>
                  <a:pt x="54" y="7"/>
                  <a:pt x="63" y="5"/>
                </a:cubicBezTo>
                <a:cubicBezTo>
                  <a:pt x="72" y="3"/>
                  <a:pt x="83" y="0"/>
                  <a:pt x="91" y="0"/>
                </a:cubicBezTo>
                <a:cubicBezTo>
                  <a:pt x="99" y="0"/>
                  <a:pt x="107" y="3"/>
                  <a:pt x="113" y="6"/>
                </a:cubicBezTo>
                <a:cubicBezTo>
                  <a:pt x="119" y="9"/>
                  <a:pt x="125" y="13"/>
                  <a:pt x="128" y="18"/>
                </a:cubicBezTo>
                <a:cubicBezTo>
                  <a:pt x="131" y="23"/>
                  <a:pt x="133" y="28"/>
                  <a:pt x="134" y="34"/>
                </a:cubicBezTo>
                <a:cubicBezTo>
                  <a:pt x="135" y="40"/>
                  <a:pt x="141" y="49"/>
                  <a:pt x="137" y="54"/>
                </a:cubicBezTo>
                <a:cubicBezTo>
                  <a:pt x="133" y="59"/>
                  <a:pt x="122" y="63"/>
                  <a:pt x="112" y="66"/>
                </a:cubicBezTo>
                <a:cubicBezTo>
                  <a:pt x="102" y="69"/>
                  <a:pt x="88" y="71"/>
                  <a:pt x="78" y="71"/>
                </a:cubicBezTo>
                <a:cubicBezTo>
                  <a:pt x="68" y="71"/>
                  <a:pt x="60" y="69"/>
                  <a:pt x="51" y="68"/>
                </a:cubicBezTo>
                <a:cubicBezTo>
                  <a:pt x="42" y="67"/>
                  <a:pt x="31" y="67"/>
                  <a:pt x="23" y="65"/>
                </a:cubicBezTo>
                <a:cubicBezTo>
                  <a:pt x="15" y="63"/>
                  <a:pt x="2" y="64"/>
                  <a:pt x="1" y="58"/>
                </a:cubicBez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>
                  <a:alpha val="85001"/>
                </a:srgbClr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1604963" y="2992438"/>
            <a:ext cx="2232025" cy="13573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chemeClr val="bg1"/>
                </a:solidFill>
                <a:hlinkClick r:id="rId5"/>
              </a:rPr>
              <a:t>Amedeo Avogadro</a:t>
            </a:r>
            <a:r>
              <a:rPr lang="en-US" altLang="en-US" sz="1000"/>
              <a:t> </a:t>
            </a:r>
            <a:r>
              <a:rPr lang="en-US" altLang="en-US" sz="1000">
                <a:solidFill>
                  <a:schemeClr val="bg1"/>
                </a:solidFill>
              </a:rPr>
              <a:t>(1766-1856) 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never knew his own number; 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it was named in his honor by a 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French scientist in 1909. 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its value was first estimated 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by Josef Loschmidt, an Austrian 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chemistry teacher, in 1895</a:t>
            </a:r>
            <a:r>
              <a:rPr lang="en-US" altLang="en-US" sz="140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47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utoUpdateAnimBg="0"/>
      <p:bldP spid="31755" grpId="0" autoUpdateAnimBg="0"/>
      <p:bldP spid="31756" grpId="0" autoUpdateAnimBg="0"/>
      <p:bldP spid="31757" grpId="0" autoUpdateAnimBg="0"/>
      <p:bldP spid="31758" grpId="0" autoUpdateAnimBg="0"/>
      <p:bldP spid="31759" grpId="0" autoUpdateAnimBg="0"/>
      <p:bldP spid="31761" grpId="0"/>
      <p:bldP spid="31764" grpId="0" animBg="1"/>
      <p:bldP spid="31764" grpId="1" animBg="1"/>
      <p:bldP spid="31764" grpId="2" animBg="1"/>
      <p:bldP spid="31764" grpId="3" animBg="1"/>
      <p:bldP spid="31765" grpId="0" animBg="1"/>
      <p:bldP spid="31765" grpId="1" animBg="1"/>
      <p:bldP spid="317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Careers in Chemistry - Philosopher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69925" y="2220913"/>
            <a:ext cx="83772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Q:  </a:t>
            </a:r>
            <a:r>
              <a:rPr lang="en-US" altLang="en-US" sz="2000" i="1"/>
              <a:t>How much is a mole?</a:t>
            </a:r>
          </a:p>
          <a:p>
            <a:r>
              <a:rPr lang="en-US" altLang="en-US" sz="2000"/>
              <a:t>A:  </a:t>
            </a:r>
            <a:r>
              <a:rPr lang="en-US" altLang="en-US" sz="2000" i="1"/>
              <a:t>A mole is a quantity used by chemists to count   atoms and </a:t>
            </a:r>
          </a:p>
          <a:p>
            <a:r>
              <a:rPr lang="en-US" altLang="en-US" sz="2000" i="1"/>
              <a:t>      molecules.  A mole of something is equal to 6.02 x 10</a:t>
            </a:r>
            <a:r>
              <a:rPr lang="en-US" altLang="en-US" sz="2000" i="1" baseline="30000"/>
              <a:t>23 </a:t>
            </a:r>
            <a:r>
              <a:rPr lang="en-US" altLang="en-US" sz="2000" i="1"/>
              <a:t>“somethings.”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3392488"/>
            <a:ext cx="6280150" cy="457200"/>
          </a:xfrm>
          <a:prstGeom prst="rect">
            <a:avLst/>
          </a:prstGeom>
          <a:solidFill>
            <a:srgbClr val="E5FF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1 mole  =  602 200 000 000 000 000 000 000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69925" y="4278313"/>
            <a:ext cx="778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Q:  </a:t>
            </a:r>
            <a:r>
              <a:rPr lang="en-US" altLang="en-US" sz="2000" i="1"/>
              <a:t>Can you give me an example to put that number in perspective?</a:t>
            </a:r>
          </a:p>
          <a:p>
            <a:r>
              <a:rPr lang="en-US" altLang="en-US" sz="2000"/>
              <a:t>A:  </a:t>
            </a:r>
            <a:r>
              <a:rPr lang="en-US" altLang="en-US" sz="2000" i="1"/>
              <a:t>A computer that can count 10,000,000 atoms per second would</a:t>
            </a:r>
          </a:p>
          <a:p>
            <a:r>
              <a:rPr lang="en-US" altLang="en-US" sz="2000" i="1"/>
              <a:t>      take 2,000,000,000 years to count 1 mole of a substance.</a:t>
            </a:r>
            <a:endParaRPr lang="en-US" altLang="en-US" sz="2000"/>
          </a:p>
        </p:txBody>
      </p:sp>
      <p:sp>
        <p:nvSpPr>
          <p:cNvPr id="3584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7" name="Picture 7" descr="M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871663"/>
            <a:ext cx="1571625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 autoUpdateAnimBg="0"/>
      <p:bldP spid="3584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Counting to 1 Mole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76288" y="1812925"/>
            <a:ext cx="7529512" cy="701675"/>
          </a:xfrm>
          <a:prstGeom prst="rect">
            <a:avLst/>
          </a:prstGeom>
          <a:solidFill>
            <a:srgbClr val="E1E1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Is that right?  </a:t>
            </a:r>
            <a:r>
              <a:rPr lang="en-US" altLang="en-US" sz="2000" i="1"/>
              <a:t>A computer counting 10 million atoms every second</a:t>
            </a:r>
          </a:p>
          <a:p>
            <a:r>
              <a:rPr lang="en-US" altLang="en-US" sz="2000" i="1"/>
              <a:t>would need to count for 2 billion years to count just a single mole</a:t>
            </a:r>
            <a:r>
              <a:rPr lang="en-US" altLang="en-US" sz="2000"/>
              <a:t>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85813" y="2906713"/>
            <a:ext cx="348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Lets look at the mathematics.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62000" y="4583113"/>
            <a:ext cx="7559675" cy="1006475"/>
          </a:xfrm>
          <a:prstGeom prst="rect">
            <a:avLst/>
          </a:prstGeom>
          <a:solidFill>
            <a:srgbClr val="E5FFE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Therefore 1 year has 31,536,000 seconds or 3.1536 x 10</a:t>
            </a:r>
            <a:r>
              <a:rPr lang="en-US" altLang="en-US" sz="2000" baseline="30000"/>
              <a:t>7</a:t>
            </a:r>
            <a:r>
              <a:rPr lang="en-US" altLang="en-US" sz="2000"/>
              <a:t> sec. </a:t>
            </a:r>
          </a:p>
          <a:p>
            <a:r>
              <a:rPr lang="en-US" altLang="en-US" sz="2000"/>
              <a:t>A computer counting 10,000,000 atoms every second could count</a:t>
            </a:r>
          </a:p>
          <a:p>
            <a:r>
              <a:rPr lang="en-US" altLang="en-US" sz="2000"/>
              <a:t>3.153 x 10</a:t>
            </a:r>
            <a:r>
              <a:rPr lang="en-US" altLang="en-US" sz="2000" baseline="30000"/>
              <a:t>14</a:t>
            </a:r>
            <a:r>
              <a:rPr lang="en-US" altLang="en-US" sz="2000"/>
              <a:t> atoms every year.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62000" y="5726113"/>
            <a:ext cx="7856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Finally, 6.02 x 10</a:t>
            </a:r>
            <a:r>
              <a:rPr lang="en-US" altLang="en-US" sz="2000" baseline="30000"/>
              <a:t>23</a:t>
            </a:r>
            <a:r>
              <a:rPr lang="en-US" altLang="en-US" sz="2000"/>
              <a:t> atoms divided by 3.1536 x 10</a:t>
            </a:r>
            <a:r>
              <a:rPr lang="en-US" altLang="en-US" sz="2000" baseline="30000"/>
              <a:t>14</a:t>
            </a:r>
            <a:r>
              <a:rPr lang="en-US" altLang="en-US" sz="2000"/>
              <a:t> atoms every year</a:t>
            </a:r>
          </a:p>
          <a:p>
            <a:r>
              <a:rPr lang="en-US" altLang="en-US" sz="2000"/>
              <a:t>equals </a:t>
            </a:r>
            <a:r>
              <a:rPr lang="en-US" altLang="en-US" sz="2000">
                <a:solidFill>
                  <a:srgbClr val="CC0000"/>
                </a:solidFill>
              </a:rPr>
              <a:t>1,908,929,477 years</a:t>
            </a:r>
            <a:r>
              <a:rPr lang="en-US" altLang="en-US" sz="2000"/>
              <a:t> or approximately 2 billion years!</a:t>
            </a:r>
          </a:p>
        </p:txBody>
      </p:sp>
      <p:sp>
        <p:nvSpPr>
          <p:cNvPr id="3789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50888" y="3690938"/>
            <a:ext cx="176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x sec = 1 year</a:t>
            </a:r>
            <a:endParaRPr lang="en-US" altLang="en-US" sz="2000" baseline="-2500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493963" y="3538538"/>
            <a:ext cx="121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365 days</a:t>
            </a:r>
            <a:endParaRPr lang="en-US" altLang="en-US" sz="2000" baseline="-25000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659063" y="3871913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1 year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919538" y="3871913"/>
            <a:ext cx="80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1 day</a:t>
            </a:r>
            <a:endParaRPr lang="en-US" altLang="en-US" sz="2000" baseline="-25000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760788" y="3538538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24 hours</a:t>
            </a:r>
            <a:endParaRPr lang="en-US" altLang="en-US" sz="2000" baseline="-25000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967288" y="3538538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60 min</a:t>
            </a:r>
            <a:endParaRPr lang="en-US" altLang="en-US" sz="2000" baseline="-25000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972050" y="3871913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1 hour</a:t>
            </a:r>
            <a:endParaRPr lang="en-US" altLang="en-US" sz="2000" baseline="-25000"/>
          </a:p>
        </p:txBody>
      </p:sp>
      <p:grpSp>
        <p:nvGrpSpPr>
          <p:cNvPr id="37903" name="Group 15"/>
          <p:cNvGrpSpPr>
            <a:grpSpLocks/>
          </p:cNvGrpSpPr>
          <p:nvPr/>
        </p:nvGrpSpPr>
        <p:grpSpPr bwMode="auto">
          <a:xfrm>
            <a:off x="2519363" y="3565525"/>
            <a:ext cx="1181100" cy="676275"/>
            <a:chOff x="1872" y="2730"/>
            <a:chExt cx="816" cy="438"/>
          </a:xfrm>
        </p:grpSpPr>
        <p:sp>
          <p:nvSpPr>
            <p:cNvPr id="37904" name="AutoShape 16"/>
            <p:cNvSpPr>
              <a:spLocks noChangeArrowheads="1"/>
            </p:cNvSpPr>
            <p:nvPr/>
          </p:nvSpPr>
          <p:spPr bwMode="auto">
            <a:xfrm>
              <a:off x="1872" y="2730"/>
              <a:ext cx="816" cy="43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1902" y="2952"/>
              <a:ext cx="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3752850" y="3565525"/>
            <a:ext cx="1185863" cy="676275"/>
            <a:chOff x="1872" y="2730"/>
            <a:chExt cx="816" cy="438"/>
          </a:xfrm>
        </p:grpSpPr>
        <p:sp>
          <p:nvSpPr>
            <p:cNvPr id="37907" name="AutoShape 19"/>
            <p:cNvSpPr>
              <a:spLocks noChangeArrowheads="1"/>
            </p:cNvSpPr>
            <p:nvPr/>
          </p:nvSpPr>
          <p:spPr bwMode="auto">
            <a:xfrm>
              <a:off x="1872" y="2730"/>
              <a:ext cx="816" cy="43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1902" y="2952"/>
              <a:ext cx="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09" name="Group 21"/>
          <p:cNvGrpSpPr>
            <a:grpSpLocks/>
          </p:cNvGrpSpPr>
          <p:nvPr/>
        </p:nvGrpSpPr>
        <p:grpSpPr bwMode="auto">
          <a:xfrm>
            <a:off x="4986338" y="3565525"/>
            <a:ext cx="914400" cy="676275"/>
            <a:chOff x="1872" y="2730"/>
            <a:chExt cx="816" cy="438"/>
          </a:xfrm>
        </p:grpSpPr>
        <p:sp>
          <p:nvSpPr>
            <p:cNvPr id="37910" name="AutoShape 22"/>
            <p:cNvSpPr>
              <a:spLocks noChangeArrowheads="1"/>
            </p:cNvSpPr>
            <p:nvPr/>
          </p:nvSpPr>
          <p:spPr bwMode="auto">
            <a:xfrm>
              <a:off x="1872" y="2730"/>
              <a:ext cx="816" cy="43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>
              <a:off x="1902" y="2952"/>
              <a:ext cx="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2" name="Line 24"/>
          <p:cNvSpPr>
            <a:spLocks noChangeShapeType="1"/>
          </p:cNvSpPr>
          <p:nvPr/>
        </p:nvSpPr>
        <p:spPr bwMode="auto">
          <a:xfrm flipV="1">
            <a:off x="1957388" y="3879850"/>
            <a:ext cx="457200" cy="85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V="1">
            <a:off x="2984500" y="4056063"/>
            <a:ext cx="485775" cy="95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V="1">
            <a:off x="3048000" y="3713163"/>
            <a:ext cx="547688" cy="1095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V="1">
            <a:off x="4235450" y="4056063"/>
            <a:ext cx="409575" cy="100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V="1">
            <a:off x="4200525" y="3722688"/>
            <a:ext cx="628650" cy="88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V="1">
            <a:off x="5278438" y="4060825"/>
            <a:ext cx="552450" cy="85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5937250" y="3565525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60 sec</a:t>
            </a:r>
            <a:endParaRPr lang="en-US" altLang="en-US" sz="2000" baseline="-25000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999163" y="3894138"/>
            <a:ext cx="80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1 min</a:t>
            </a:r>
            <a:endParaRPr lang="en-US" altLang="en-US" sz="2000" baseline="-25000"/>
          </a:p>
        </p:txBody>
      </p:sp>
      <p:grpSp>
        <p:nvGrpSpPr>
          <p:cNvPr id="37920" name="Group 32"/>
          <p:cNvGrpSpPr>
            <a:grpSpLocks/>
          </p:cNvGrpSpPr>
          <p:nvPr/>
        </p:nvGrpSpPr>
        <p:grpSpPr bwMode="auto">
          <a:xfrm>
            <a:off x="5957888" y="3587750"/>
            <a:ext cx="928687" cy="676275"/>
            <a:chOff x="1872" y="2730"/>
            <a:chExt cx="816" cy="438"/>
          </a:xfrm>
        </p:grpSpPr>
        <p:sp>
          <p:nvSpPr>
            <p:cNvPr id="37921" name="AutoShape 33"/>
            <p:cNvSpPr>
              <a:spLocks noChangeArrowheads="1"/>
            </p:cNvSpPr>
            <p:nvPr/>
          </p:nvSpPr>
          <p:spPr bwMode="auto">
            <a:xfrm>
              <a:off x="1872" y="2730"/>
              <a:ext cx="816" cy="43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>
              <a:off x="1902" y="2952"/>
              <a:ext cx="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23" name="Line 35"/>
          <p:cNvSpPr>
            <a:spLocks noChangeShapeType="1"/>
          </p:cNvSpPr>
          <p:nvPr/>
        </p:nvSpPr>
        <p:spPr bwMode="auto">
          <a:xfrm flipV="1">
            <a:off x="5407025" y="3740150"/>
            <a:ext cx="423863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V="1">
            <a:off x="6315075" y="4092575"/>
            <a:ext cx="409575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6870700" y="3725863"/>
            <a:ext cx="213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= 31,536,000 sec</a:t>
            </a:r>
          </a:p>
        </p:txBody>
      </p:sp>
    </p:spTree>
    <p:extLst>
      <p:ext uri="{BB962C8B-B14F-4D97-AF65-F5344CB8AC3E}">
        <p14:creationId xmlns:p14="http://schemas.microsoft.com/office/powerpoint/2010/main" val="3568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3" grpId="0" animBg="1" autoUpdateAnimBg="0"/>
      <p:bldP spid="37894" grpId="0" autoUpdateAnimBg="0"/>
      <p:bldP spid="37896" grpId="0" autoUpdateAnimBg="0"/>
      <p:bldP spid="37897" grpId="0"/>
      <p:bldP spid="37898" grpId="0"/>
      <p:bldP spid="37899" grpId="0"/>
      <p:bldP spid="37900" grpId="0"/>
      <p:bldP spid="37901" grpId="0"/>
      <p:bldP spid="37902" grpId="0"/>
      <p:bldP spid="37912" grpId="0" animBg="1"/>
      <p:bldP spid="37913" grpId="0" animBg="1"/>
      <p:bldP spid="37914" grpId="0" animBg="1"/>
      <p:bldP spid="37915" grpId="0" animBg="1"/>
      <p:bldP spid="37916" grpId="0" animBg="1"/>
      <p:bldP spid="37917" grpId="0" animBg="1"/>
      <p:bldP spid="37918" grpId="0"/>
      <p:bldP spid="37919" grpId="0"/>
      <p:bldP spid="37923" grpId="0" animBg="1"/>
      <p:bldP spid="37924" grpId="0" animBg="1"/>
      <p:bldP spid="379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a Mole?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www.youtube.com/watch?v=TEl4jeETVmg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7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Pj039590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1905000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Big is a Mole?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1868488"/>
            <a:ext cx="6980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One mole of marbles would cover the entire Earth </a:t>
            </a:r>
          </a:p>
          <a:p>
            <a:r>
              <a:rPr lang="en-US" altLang="en-US" sz="2400"/>
              <a:t>(oceans included) for a depth of three miles.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85800" y="3155950"/>
            <a:ext cx="7558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One mole of $100 bills stacked one on top of another </a:t>
            </a:r>
          </a:p>
          <a:p>
            <a:r>
              <a:rPr lang="en-US" altLang="en-US" sz="2400"/>
              <a:t>would reach from the Sun to Pluto and back 7.5 million</a:t>
            </a:r>
          </a:p>
          <a:p>
            <a:r>
              <a:rPr lang="en-US" altLang="en-US" sz="2400"/>
              <a:t>times.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5800" y="5121275"/>
            <a:ext cx="6653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It would take light 9500 years to travel from the </a:t>
            </a:r>
          </a:p>
          <a:p>
            <a:r>
              <a:rPr lang="en-US" altLang="en-US" sz="2400"/>
              <a:t>bottom to the top of a stack of 1 mole of $1 bills.</a:t>
            </a:r>
          </a:p>
        </p:txBody>
      </p:sp>
      <p:sp>
        <p:nvSpPr>
          <p:cNvPr id="3994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4" name="Picture 8" descr="mar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151447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MCj040793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724400"/>
            <a:ext cx="14986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Avogadro’s Number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  <a:solidFill>
            <a:srgbClr val="F5F1EF">
              <a:alpha val="50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/>
              <a:t>A </a:t>
            </a:r>
            <a:r>
              <a:rPr lang="en-US" altLang="en-US" sz="2000">
                <a:solidFill>
                  <a:srgbClr val="0000FF"/>
                </a:solidFill>
              </a:rPr>
              <a:t>MOLE</a:t>
            </a:r>
            <a:r>
              <a:rPr lang="en-US" altLang="en-US" sz="2000"/>
              <a:t> of any substance contains as many elementary units (atoms and molecules) as the number of atoms in 12 g of the isotope of carbon-12.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/>
              <a:t>This number is called AVOGADRO’s number  N</a:t>
            </a:r>
            <a:r>
              <a:rPr lang="en-US" altLang="en-US" sz="2000" baseline="-25000"/>
              <a:t>A</a:t>
            </a:r>
            <a:r>
              <a:rPr lang="en-US" altLang="en-US" sz="2000"/>
              <a:t> = </a:t>
            </a:r>
            <a:r>
              <a:rPr lang="en-US" altLang="en-US" sz="2000">
                <a:solidFill>
                  <a:srgbClr val="0000FF"/>
                </a:solidFill>
              </a:rPr>
              <a:t>6.02 x 10</a:t>
            </a:r>
            <a:r>
              <a:rPr lang="en-US" altLang="en-US" sz="2000" baseline="30000">
                <a:solidFill>
                  <a:srgbClr val="0000FF"/>
                </a:solidFill>
              </a:rPr>
              <a:t>23</a:t>
            </a:r>
            <a:r>
              <a:rPr lang="en-US" altLang="en-US" sz="2000"/>
              <a:t> particles/mol</a:t>
            </a:r>
            <a:endParaRPr lang="en-US" altLang="en-US" sz="2000" baseline="300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/>
              <a:t>The mass of one mole of a substance is called MOLAR MASS symbolized by MM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/>
              <a:t>Units of MM are g/mol</a:t>
            </a:r>
            <a:endParaRPr lang="en-US" altLang="en-US" sz="2000" baseline="300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/>
              <a:t>Examples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006600"/>
                </a:solidFill>
              </a:rPr>
              <a:t>	H</a:t>
            </a:r>
            <a:r>
              <a:rPr lang="en-US" altLang="en-US" sz="2000" baseline="-25000">
                <a:solidFill>
                  <a:srgbClr val="006600"/>
                </a:solidFill>
              </a:rPr>
              <a:t>2</a:t>
            </a:r>
            <a:r>
              <a:rPr lang="en-US" altLang="en-US" sz="2000">
                <a:solidFill>
                  <a:srgbClr val="006600"/>
                </a:solidFill>
              </a:rPr>
              <a:t>	hydrogen		2.02 	g/mol</a:t>
            </a:r>
            <a:endParaRPr lang="en-US" altLang="en-US" sz="2000" baseline="30000">
              <a:solidFill>
                <a:srgbClr val="0066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006600"/>
                </a:solidFill>
              </a:rPr>
              <a:t>	He	helium			4.0 	g/mol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006600"/>
                </a:solidFill>
              </a:rPr>
              <a:t>	N</a:t>
            </a:r>
            <a:r>
              <a:rPr lang="en-US" altLang="en-US" sz="2000" baseline="-25000">
                <a:solidFill>
                  <a:srgbClr val="006600"/>
                </a:solidFill>
              </a:rPr>
              <a:t>2</a:t>
            </a:r>
            <a:r>
              <a:rPr lang="en-US" altLang="en-US" sz="2000">
                <a:solidFill>
                  <a:srgbClr val="006600"/>
                </a:solidFill>
              </a:rPr>
              <a:t>	nitrogen		28.0 	g/mol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006600"/>
                </a:solidFill>
              </a:rPr>
              <a:t>	O</a:t>
            </a:r>
            <a:r>
              <a:rPr lang="en-US" altLang="en-US" sz="2000" baseline="-25000">
                <a:solidFill>
                  <a:srgbClr val="006600"/>
                </a:solidFill>
              </a:rPr>
              <a:t>2</a:t>
            </a:r>
            <a:r>
              <a:rPr lang="en-US" altLang="en-US" sz="2000">
                <a:solidFill>
                  <a:srgbClr val="006600"/>
                </a:solidFill>
              </a:rPr>
              <a:t>	oxygen			32.0 	g/mol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006600"/>
                </a:solidFill>
              </a:rPr>
              <a:t>	CO</a:t>
            </a:r>
            <a:r>
              <a:rPr lang="en-US" altLang="en-US" sz="2000" baseline="-25000">
                <a:solidFill>
                  <a:srgbClr val="006600"/>
                </a:solidFill>
              </a:rPr>
              <a:t>2</a:t>
            </a:r>
            <a:r>
              <a:rPr lang="en-US" altLang="en-US" sz="2000">
                <a:solidFill>
                  <a:srgbClr val="006600"/>
                </a:solidFill>
              </a:rPr>
              <a:t>	carbon dioxide		44.0 	g/mol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>
              <a:solidFill>
                <a:srgbClr val="006600"/>
              </a:solidFill>
            </a:endParaRPr>
          </a:p>
        </p:txBody>
      </p:sp>
      <p:sp>
        <p:nvSpPr>
          <p:cNvPr id="419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2318</Words>
  <Application>Microsoft Office PowerPoint</Application>
  <PresentationFormat>On-screen Show (4:3)</PresentationFormat>
  <Paragraphs>597</Paragraphs>
  <Slides>39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Default Design</vt:lpstr>
      <vt:lpstr>Equation</vt:lpstr>
      <vt:lpstr>The Mole</vt:lpstr>
      <vt:lpstr>Counting Atoms</vt:lpstr>
      <vt:lpstr>The Mole is Developed</vt:lpstr>
      <vt:lpstr>Amadeo  Avogadro (1776 – 1856) </vt:lpstr>
      <vt:lpstr>Careers in Chemistry - Philosopher</vt:lpstr>
      <vt:lpstr>Counting to 1 Mole</vt:lpstr>
      <vt:lpstr>How Big is a Mole?</vt:lpstr>
      <vt:lpstr>How Big is a Mole?</vt:lpstr>
      <vt:lpstr>Avogadro’s Number</vt:lpstr>
      <vt:lpstr>1 Mole of Particles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Empirical Formula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Linda spencer</cp:lastModifiedBy>
  <cp:revision>62</cp:revision>
  <dcterms:created xsi:type="dcterms:W3CDTF">2007-10-19T23:57:29Z</dcterms:created>
  <dcterms:modified xsi:type="dcterms:W3CDTF">2016-02-11T04:56:51Z</dcterms:modified>
</cp:coreProperties>
</file>