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93" r:id="rId2"/>
    <p:sldId id="297" r:id="rId3"/>
    <p:sldId id="294" r:id="rId4"/>
    <p:sldId id="295" r:id="rId5"/>
    <p:sldId id="296" r:id="rId6"/>
    <p:sldId id="299" r:id="rId7"/>
    <p:sldId id="298" r:id="rId8"/>
    <p:sldId id="303" r:id="rId9"/>
    <p:sldId id="305" r:id="rId10"/>
    <p:sldId id="304" r:id="rId11"/>
    <p:sldId id="257" r:id="rId12"/>
    <p:sldId id="258" r:id="rId13"/>
    <p:sldId id="287" r:id="rId14"/>
    <p:sldId id="259" r:id="rId15"/>
    <p:sldId id="277" r:id="rId16"/>
    <p:sldId id="290" r:id="rId17"/>
    <p:sldId id="260" r:id="rId18"/>
    <p:sldId id="279" r:id="rId19"/>
    <p:sldId id="288" r:id="rId20"/>
    <p:sldId id="261" r:id="rId21"/>
    <p:sldId id="278" r:id="rId22"/>
    <p:sldId id="291" r:id="rId23"/>
    <p:sldId id="285" r:id="rId24"/>
    <p:sldId id="286" r:id="rId25"/>
    <p:sldId id="262" r:id="rId26"/>
    <p:sldId id="300" r:id="rId27"/>
    <p:sldId id="301" r:id="rId28"/>
    <p:sldId id="306" r:id="rId29"/>
    <p:sldId id="307" r:id="rId30"/>
    <p:sldId id="310" r:id="rId31"/>
    <p:sldId id="309" r:id="rId32"/>
    <p:sldId id="311" r:id="rId33"/>
    <p:sldId id="308" r:id="rId34"/>
    <p:sldId id="322" r:id="rId35"/>
    <p:sldId id="323" r:id="rId36"/>
    <p:sldId id="263" r:id="rId37"/>
    <p:sldId id="289" r:id="rId38"/>
    <p:sldId id="264" r:id="rId39"/>
    <p:sldId id="265" r:id="rId40"/>
    <p:sldId id="280" r:id="rId41"/>
    <p:sldId id="266" r:id="rId42"/>
    <p:sldId id="267" r:id="rId43"/>
    <p:sldId id="268" r:id="rId44"/>
    <p:sldId id="269" r:id="rId45"/>
    <p:sldId id="283" r:id="rId46"/>
    <p:sldId id="284" r:id="rId47"/>
    <p:sldId id="270" r:id="rId48"/>
    <p:sldId id="281" r:id="rId49"/>
    <p:sldId id="282" r:id="rId50"/>
    <p:sldId id="302" r:id="rId51"/>
    <p:sldId id="312" r:id="rId52"/>
    <p:sldId id="313" r:id="rId53"/>
    <p:sldId id="314" r:id="rId54"/>
    <p:sldId id="315" r:id="rId55"/>
    <p:sldId id="317" r:id="rId56"/>
    <p:sldId id="316" r:id="rId57"/>
    <p:sldId id="318" r:id="rId58"/>
    <p:sldId id="319" r:id="rId59"/>
    <p:sldId id="321" r:id="rId60"/>
    <p:sldId id="320" r:id="rId61"/>
    <p:sldId id="271" r:id="rId62"/>
    <p:sldId id="273" r:id="rId63"/>
    <p:sldId id="272" r:id="rId64"/>
    <p:sldId id="274" r:id="rId65"/>
    <p:sldId id="292" r:id="rId66"/>
    <p:sldId id="275" r:id="rId67"/>
    <p:sldId id="276" r:id="rId6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41A7"/>
    <a:srgbClr val="C332AE"/>
    <a:srgbClr val="333399"/>
    <a:srgbClr val="6600CC"/>
    <a:srgbClr val="FFFF00"/>
    <a:srgbClr val="0000FF"/>
    <a:srgbClr val="0099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4" autoAdjust="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27D2D6-65A8-AD49-95F6-C869F2B2A7AA}" type="datetimeFigureOut">
              <a:rPr lang="en-US" smtClean="0"/>
              <a:pPr/>
              <a:t>4/8/2016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FC1244-47B1-B04F-8BDC-5674A6F96954}" type="slidenum">
              <a:rPr lang="en-US" smtClean="0"/>
              <a:pPr/>
              <a:t>‹#›</a:t>
            </a:fld>
            <a:endParaRPr lang="en-US"/>
          </a:p>
        </p:txBody>
      </p:sp>
    </p:spTree>
    <p:extLst>
      <p:ext uri="{BB962C8B-B14F-4D97-AF65-F5344CB8AC3E}">
        <p14:creationId xmlns:p14="http://schemas.microsoft.com/office/powerpoint/2010/main" val="3767288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41554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77661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852796-D1B2-42B1-A8AA-2CEF851AA96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19887D-DE90-4867-83C6-C5FD688D69E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043906-2BD7-4934-A9AA-9B9546FEF6D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708CFA-A4EE-4F1B-9D0C-AC52811C644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D2F549-D550-4FE8-98C1-1CC65C24FB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29CF68-52DF-4F62-A86B-9400A0F2645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E941B5A-3830-4646-BB25-8111CB8D56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99AE255-9085-4A78-B785-FB5FCE75D8C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0CC385A-6CA2-40FE-94F4-84279E4E541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BA9E5E-2868-4618-83D7-32A6CBB0F84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67D1F5-A04F-4E1F-ACD6-7540B786E15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47163F5D-2850-4546-BEA3-2024F06227E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CgWHbpMVQ1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pRC5R1jRO58"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JsoE4F2Pb20" TargetMode="External"/><Relationship Id="rId2" Type="http://schemas.openxmlformats.org/officeDocument/2006/relationships/hyperlink" Target="http://www.youtube.com/watch?v=Zz95_VvTxZ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s>
</file>

<file path=ppt/slides/_rels/slide22.xml.rels><?xml version="1.0" encoding="UTF-8" standalone="yes"?>
<Relationships xmlns="http://schemas.openxmlformats.org/package/2006/relationships"><Relationship Id="rId2" Type="http://schemas.openxmlformats.org/officeDocument/2006/relationships/hyperlink" Target="http://www.youtube.com/watch?v=xg5NiOwf_Zw&amp;edufilter=u00dqvAfj8AQ5AUwfrPehw&amp;safe=activ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youtube.com/watch?v=VthqL4lO0nA&amp;feature=relmfu"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youtube.com/watch?v=NvsEvkK5XXM&amp;feature=relmf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4.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www.youtube.com/watch?v=YW5MRfAilMA&amp;feature=relmfu"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hyperlink" Target="http://www.youtube.com/watch?v=sbUngqBQfao&amp;feature=relmfu"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youtube.com/watch?v=yXPcK1r2xTE&amp;feature=relmfu"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hyperlink" Target="http://www.youtube.com/watch?v=XVLCQYBQPQY&amp;edufilter=u00dqvAfj8AQ5AUwfrPehw&amp;safe=active"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0000"/>
                </a:solidFill>
              </a:rPr>
              <a:t>Day 1 Agenda</a:t>
            </a:r>
            <a:endParaRPr lang="en-US" dirty="0">
              <a:solidFill>
                <a:srgbClr val="FF0000"/>
              </a:solidFill>
            </a:endParaRPr>
          </a:p>
        </p:txBody>
      </p:sp>
      <p:sp>
        <p:nvSpPr>
          <p:cNvPr id="5" name="Content Placeholder 4"/>
          <p:cNvSpPr>
            <a:spLocks noGrp="1"/>
          </p:cNvSpPr>
          <p:nvPr>
            <p:ph idx="1"/>
          </p:nvPr>
        </p:nvSpPr>
        <p:spPr/>
        <p:txBody>
          <a:bodyPr/>
          <a:lstStyle/>
          <a:p>
            <a:r>
              <a:rPr lang="en-US" sz="2600" dirty="0" smtClean="0"/>
              <a:t>Pre-Gas Laws Clicker Test (not for grade </a:t>
            </a:r>
            <a:r>
              <a:rPr lang="en-US" sz="2600" dirty="0" err="1" smtClean="0">
                <a:sym typeface="Wingdings"/>
              </a:rPr>
              <a:t></a:t>
            </a:r>
            <a:r>
              <a:rPr lang="en-US" sz="2600" dirty="0" smtClean="0">
                <a:sym typeface="Wingdings"/>
              </a:rPr>
              <a:t>)</a:t>
            </a:r>
          </a:p>
          <a:p>
            <a:r>
              <a:rPr lang="en-US" sz="2600" dirty="0" smtClean="0">
                <a:sym typeface="Wingdings"/>
              </a:rPr>
              <a:t>RQ 12.1-12.3</a:t>
            </a:r>
          </a:p>
          <a:p>
            <a:r>
              <a:rPr lang="en-US" sz="2600" dirty="0" smtClean="0">
                <a:sym typeface="Wingdings"/>
              </a:rPr>
              <a:t>Practice Pressure conversions</a:t>
            </a:r>
          </a:p>
          <a:p>
            <a:r>
              <a:rPr lang="en-US" sz="2600" dirty="0" smtClean="0">
                <a:sym typeface="Wingdings"/>
              </a:rPr>
              <a:t>Demos to determine relationships between pressure, temperature, and volume</a:t>
            </a:r>
          </a:p>
          <a:p>
            <a:r>
              <a:rPr lang="en-US" sz="2600" dirty="0" smtClean="0">
                <a:sym typeface="Wingdings"/>
              </a:rPr>
              <a:t>Discuss/Predict relationships based on observations</a:t>
            </a:r>
          </a:p>
          <a:p>
            <a:r>
              <a:rPr lang="en-US" sz="2600" dirty="0" smtClean="0">
                <a:solidFill>
                  <a:srgbClr val="0000FF"/>
                </a:solidFill>
                <a:sym typeface="Wingdings"/>
              </a:rPr>
              <a:t>Exit Ticket: </a:t>
            </a:r>
            <a:r>
              <a:rPr lang="en-US" sz="2600" dirty="0" smtClean="0">
                <a:sym typeface="Wingdings"/>
              </a:rPr>
              <a:t>turn in your predictions between those three variables</a:t>
            </a:r>
          </a:p>
          <a:p>
            <a:r>
              <a:rPr lang="en-US" sz="2600" dirty="0" smtClean="0">
                <a:solidFill>
                  <a:srgbClr val="009900"/>
                </a:solidFill>
                <a:sym typeface="Wingdings"/>
              </a:rPr>
              <a:t>Homework: </a:t>
            </a:r>
            <a:r>
              <a:rPr lang="en-US" sz="2600" dirty="0" smtClean="0">
                <a:sym typeface="Wingdings"/>
              </a:rPr>
              <a:t>Finish Pressure Conversion WS</a:t>
            </a:r>
          </a:p>
          <a:p>
            <a:pP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Whiteboards</a:t>
            </a:r>
            <a:endParaRPr lang="en-US" dirty="0">
              <a:solidFill>
                <a:srgbClr val="FF0000"/>
              </a:solidFill>
            </a:endParaRPr>
          </a:p>
        </p:txBody>
      </p:sp>
      <p:sp>
        <p:nvSpPr>
          <p:cNvPr id="3" name="Content Placeholder 2"/>
          <p:cNvSpPr>
            <a:spLocks noGrp="1"/>
          </p:cNvSpPr>
          <p:nvPr>
            <p:ph idx="1"/>
          </p:nvPr>
        </p:nvSpPr>
        <p:spPr/>
        <p:txBody>
          <a:bodyPr/>
          <a:lstStyle/>
          <a:p>
            <a:pPr>
              <a:buFont typeface="Arial"/>
              <a:buChar char="•"/>
            </a:pPr>
            <a:r>
              <a:rPr lang="en-US" dirty="0" smtClean="0"/>
              <a:t>Everyone will need to get a whiteboard, marker and eraser for themselves </a:t>
            </a:r>
          </a:p>
          <a:p>
            <a:pPr>
              <a:buFont typeface="Arial"/>
              <a:buChar char="•"/>
            </a:pPr>
            <a:r>
              <a:rPr lang="en-US" dirty="0" smtClean="0"/>
              <a:t>You will have </a:t>
            </a:r>
            <a:r>
              <a:rPr lang="en-US" b="1" u="sng" dirty="0" smtClean="0">
                <a:solidFill>
                  <a:srgbClr val="D641A7"/>
                </a:solidFill>
              </a:rPr>
              <a:t>1 minute </a:t>
            </a:r>
            <a:r>
              <a:rPr lang="en-US" dirty="0" smtClean="0"/>
              <a:t>to get these supplies from the back</a:t>
            </a:r>
          </a:p>
          <a:p>
            <a:pPr>
              <a:buFont typeface="Arial"/>
              <a:buChar char="•"/>
            </a:pPr>
            <a:r>
              <a:rPr lang="en-US" dirty="0" smtClean="0"/>
              <a:t>We will be using the whiteboards to answer the example problems during the lecture.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457200" y="122238"/>
            <a:ext cx="8229600" cy="258762"/>
          </a:xfrm>
          <a:prstGeom prst="rect">
            <a:avLst/>
          </a:prstGeom>
          <a:noFill/>
          <a:ln w="9525">
            <a:noFill/>
            <a:miter lim="800000"/>
            <a:headEnd/>
            <a:tailEnd/>
          </a:ln>
        </p:spPr>
        <p:txBody>
          <a:bodyPr anchor="ctr"/>
          <a:lstStyle/>
          <a:p>
            <a:pPr algn="ctr"/>
            <a:r>
              <a:rPr lang="en-US" sz="3600" dirty="0">
                <a:solidFill>
                  <a:srgbClr val="990000"/>
                </a:solidFill>
              </a:rPr>
              <a:t>Ch. 12 Notes-- Behavior of Gases</a:t>
            </a:r>
          </a:p>
        </p:txBody>
      </p:sp>
      <p:sp>
        <p:nvSpPr>
          <p:cNvPr id="4099" name="Text Box 3"/>
          <p:cNvSpPr txBox="1">
            <a:spLocks noChangeArrowheads="1"/>
          </p:cNvSpPr>
          <p:nvPr/>
        </p:nvSpPr>
        <p:spPr bwMode="auto">
          <a:xfrm>
            <a:off x="228600" y="914400"/>
            <a:ext cx="8686800" cy="457200"/>
          </a:xfrm>
          <a:prstGeom prst="rect">
            <a:avLst/>
          </a:prstGeom>
          <a:noFill/>
          <a:ln w="9525">
            <a:noFill/>
            <a:miter lim="800000"/>
            <a:headEnd/>
            <a:tailEnd/>
          </a:ln>
        </p:spPr>
        <p:txBody>
          <a:bodyPr>
            <a:spAutoFit/>
          </a:bodyPr>
          <a:lstStyle/>
          <a:p>
            <a:pPr>
              <a:spcBef>
                <a:spcPct val="50000"/>
              </a:spcBef>
            </a:pPr>
            <a:endParaRPr lang="en-US"/>
          </a:p>
        </p:txBody>
      </p:sp>
      <p:sp>
        <p:nvSpPr>
          <p:cNvPr id="4100" name="Text Box 4"/>
          <p:cNvSpPr txBox="1">
            <a:spLocks noChangeArrowheads="1"/>
          </p:cNvSpPr>
          <p:nvPr/>
        </p:nvSpPr>
        <p:spPr bwMode="auto">
          <a:xfrm>
            <a:off x="152400" y="533400"/>
            <a:ext cx="8915400" cy="6156325"/>
          </a:xfrm>
          <a:prstGeom prst="rect">
            <a:avLst/>
          </a:prstGeom>
          <a:noFill/>
          <a:ln w="9525">
            <a:noFill/>
            <a:miter lim="800000"/>
            <a:headEnd/>
            <a:tailEnd/>
          </a:ln>
        </p:spPr>
        <p:txBody>
          <a:bodyPr>
            <a:spAutoFit/>
          </a:bodyPr>
          <a:lstStyle/>
          <a:p>
            <a:pPr>
              <a:spcAft>
                <a:spcPct val="20000"/>
              </a:spcAft>
              <a:buSzPct val="150000"/>
            </a:pPr>
            <a:r>
              <a:rPr lang="en-US" dirty="0"/>
              <a:t>Here is the _____________ relationship between the # of gas particles in a container and the volume and pressure of the container: </a:t>
            </a:r>
          </a:p>
          <a:p>
            <a:pPr>
              <a:spcAft>
                <a:spcPct val="20000"/>
              </a:spcAft>
              <a:buSzPct val="150000"/>
              <a:buFontTx/>
              <a:buChar char="•"/>
            </a:pPr>
            <a:r>
              <a:rPr lang="en-US" dirty="0"/>
              <a:t> As the # of gas particles _____________, the volume of a flexible container will ____________ if the temperature and pressure of the container remain constant.</a:t>
            </a:r>
          </a:p>
          <a:p>
            <a:pPr>
              <a:spcAft>
                <a:spcPct val="20000"/>
              </a:spcAft>
              <a:buSzPct val="150000"/>
            </a:pPr>
            <a:r>
              <a:rPr lang="en-US" dirty="0"/>
              <a:t>                                    </a:t>
            </a:r>
            <a:r>
              <a:rPr lang="en-US" sz="2800" dirty="0">
                <a:solidFill>
                  <a:srgbClr val="0000FF"/>
                </a:solidFill>
              </a:rPr>
              <a:t># particles ___, V ___</a:t>
            </a:r>
            <a:r>
              <a:rPr lang="en-US" dirty="0"/>
              <a:t> 			</a:t>
            </a:r>
          </a:p>
          <a:p>
            <a:pPr>
              <a:spcAft>
                <a:spcPct val="20000"/>
              </a:spcAft>
              <a:buSzPct val="150000"/>
            </a:pPr>
            <a:r>
              <a:rPr lang="en-US" i="1" dirty="0">
                <a:solidFill>
                  <a:srgbClr val="009900"/>
                </a:solidFill>
              </a:rPr>
              <a:t>     *Example: </a:t>
            </a:r>
            <a:r>
              <a:rPr lang="en-US" dirty="0"/>
              <a:t>Blowing ______ air into a balloon makes it larger.</a:t>
            </a:r>
          </a:p>
          <a:p>
            <a:pPr>
              <a:spcAft>
                <a:spcPct val="20000"/>
              </a:spcAft>
              <a:buSzPct val="150000"/>
              <a:buFontTx/>
              <a:buChar char="•"/>
            </a:pPr>
            <a:r>
              <a:rPr lang="en-US" dirty="0"/>
              <a:t> As the # of gas particles ____________, the pressure of a rigid container will ____________ if the temperature and volume of the container remain constant.</a:t>
            </a:r>
          </a:p>
          <a:p>
            <a:pPr>
              <a:spcAft>
                <a:spcPct val="20000"/>
              </a:spcAft>
            </a:pPr>
            <a:r>
              <a:rPr lang="en-US" dirty="0"/>
              <a:t>                                    </a:t>
            </a:r>
            <a:r>
              <a:rPr lang="en-US" sz="2800" dirty="0">
                <a:solidFill>
                  <a:srgbClr val="0000FF"/>
                </a:solidFill>
              </a:rPr>
              <a:t># particles ___, P ___</a:t>
            </a:r>
            <a:r>
              <a:rPr lang="en-US" sz="1800" dirty="0">
                <a:latin typeface="Arial" charset="0"/>
              </a:rPr>
              <a:t> </a:t>
            </a:r>
            <a:r>
              <a:rPr lang="en-US" i="1" dirty="0"/>
              <a:t>	</a:t>
            </a:r>
          </a:p>
          <a:p>
            <a:pPr>
              <a:spcAft>
                <a:spcPct val="20000"/>
              </a:spcAft>
            </a:pPr>
            <a:r>
              <a:rPr lang="en-US" i="1" dirty="0"/>
              <a:t>     </a:t>
            </a:r>
            <a:r>
              <a:rPr lang="en-US" i="1" dirty="0">
                <a:solidFill>
                  <a:srgbClr val="009900"/>
                </a:solidFill>
              </a:rPr>
              <a:t>*Examples:</a:t>
            </a:r>
            <a:r>
              <a:rPr lang="en-US" dirty="0"/>
              <a:t> Pushing the button on an aerosol can releases 		the gas and ___________ the pressure in the container.  Adding   	too much gas into a rigid container could make it ___________ 	from too much pressure! </a:t>
            </a:r>
          </a:p>
        </p:txBody>
      </p:sp>
      <p:sp>
        <p:nvSpPr>
          <p:cNvPr id="3078" name="Text Box 6"/>
          <p:cNvSpPr txBox="1">
            <a:spLocks noChangeArrowheads="1"/>
          </p:cNvSpPr>
          <p:nvPr/>
        </p:nvSpPr>
        <p:spPr bwMode="auto">
          <a:xfrm>
            <a:off x="1828800" y="533400"/>
            <a:ext cx="1752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qualitative</a:t>
            </a:r>
          </a:p>
        </p:txBody>
      </p:sp>
      <p:sp>
        <p:nvSpPr>
          <p:cNvPr id="3079" name="Text Box 7"/>
          <p:cNvSpPr txBox="1">
            <a:spLocks noChangeArrowheads="1"/>
          </p:cNvSpPr>
          <p:nvPr/>
        </p:nvSpPr>
        <p:spPr bwMode="auto">
          <a:xfrm>
            <a:off x="3657600" y="1295400"/>
            <a:ext cx="1752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increase</a:t>
            </a:r>
          </a:p>
        </p:txBody>
      </p:sp>
      <p:sp>
        <p:nvSpPr>
          <p:cNvPr id="3080" name="Text Box 8"/>
          <p:cNvSpPr txBox="1">
            <a:spLocks noChangeArrowheads="1"/>
          </p:cNvSpPr>
          <p:nvPr/>
        </p:nvSpPr>
        <p:spPr bwMode="auto">
          <a:xfrm>
            <a:off x="1981200" y="1676400"/>
            <a:ext cx="1752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increase</a:t>
            </a:r>
          </a:p>
        </p:txBody>
      </p:sp>
      <p:sp>
        <p:nvSpPr>
          <p:cNvPr id="3081" name="Text Box 9"/>
          <p:cNvSpPr txBox="1">
            <a:spLocks noChangeArrowheads="1"/>
          </p:cNvSpPr>
          <p:nvPr/>
        </p:nvSpPr>
        <p:spPr bwMode="auto">
          <a:xfrm>
            <a:off x="4343400" y="2438400"/>
            <a:ext cx="914400" cy="519113"/>
          </a:xfrm>
          <a:prstGeom prst="rect">
            <a:avLst/>
          </a:prstGeom>
          <a:noFill/>
          <a:ln w="9525">
            <a:noFill/>
            <a:miter lim="800000"/>
            <a:headEnd/>
            <a:tailEnd/>
          </a:ln>
        </p:spPr>
        <p:txBody>
          <a:bodyPr>
            <a:spAutoFit/>
          </a:bodyPr>
          <a:lstStyle/>
          <a:p>
            <a:pPr algn="ctr">
              <a:spcBef>
                <a:spcPct val="50000"/>
              </a:spcBef>
            </a:pPr>
            <a:r>
              <a:rPr lang="en-US" sz="2800">
                <a:solidFill>
                  <a:srgbClr val="6600CC"/>
                </a:solidFill>
                <a:cs typeface="Times New Roman" pitchFamily="18" charset="0"/>
              </a:rPr>
              <a:t>↑</a:t>
            </a:r>
          </a:p>
        </p:txBody>
      </p:sp>
      <p:sp>
        <p:nvSpPr>
          <p:cNvPr id="3082" name="Text Box 10"/>
          <p:cNvSpPr txBox="1">
            <a:spLocks noChangeArrowheads="1"/>
          </p:cNvSpPr>
          <p:nvPr/>
        </p:nvSpPr>
        <p:spPr bwMode="auto">
          <a:xfrm>
            <a:off x="5486400" y="2438400"/>
            <a:ext cx="685800" cy="519113"/>
          </a:xfrm>
          <a:prstGeom prst="rect">
            <a:avLst/>
          </a:prstGeom>
          <a:noFill/>
          <a:ln w="9525">
            <a:noFill/>
            <a:miter lim="800000"/>
            <a:headEnd/>
            <a:tailEnd/>
          </a:ln>
        </p:spPr>
        <p:txBody>
          <a:bodyPr>
            <a:spAutoFit/>
          </a:bodyPr>
          <a:lstStyle/>
          <a:p>
            <a:pPr algn="ctr">
              <a:spcBef>
                <a:spcPct val="50000"/>
              </a:spcBef>
            </a:pPr>
            <a:r>
              <a:rPr lang="en-US" sz="2800">
                <a:solidFill>
                  <a:srgbClr val="6600CC"/>
                </a:solidFill>
              </a:rPr>
              <a:t>↑</a:t>
            </a:r>
          </a:p>
        </p:txBody>
      </p:sp>
      <p:sp>
        <p:nvSpPr>
          <p:cNvPr id="3083" name="Text Box 11"/>
          <p:cNvSpPr txBox="1">
            <a:spLocks noChangeArrowheads="1"/>
          </p:cNvSpPr>
          <p:nvPr/>
        </p:nvSpPr>
        <p:spPr bwMode="auto">
          <a:xfrm>
            <a:off x="2743200" y="3048000"/>
            <a:ext cx="1752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more</a:t>
            </a:r>
          </a:p>
        </p:txBody>
      </p:sp>
      <p:sp>
        <p:nvSpPr>
          <p:cNvPr id="3084" name="Text Box 12"/>
          <p:cNvSpPr txBox="1">
            <a:spLocks noChangeArrowheads="1"/>
          </p:cNvSpPr>
          <p:nvPr/>
        </p:nvSpPr>
        <p:spPr bwMode="auto">
          <a:xfrm>
            <a:off x="3581400" y="3429000"/>
            <a:ext cx="1752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increase</a:t>
            </a:r>
          </a:p>
        </p:txBody>
      </p:sp>
      <p:sp>
        <p:nvSpPr>
          <p:cNvPr id="3085" name="Text Box 13"/>
          <p:cNvSpPr txBox="1">
            <a:spLocks noChangeArrowheads="1"/>
          </p:cNvSpPr>
          <p:nvPr/>
        </p:nvSpPr>
        <p:spPr bwMode="auto">
          <a:xfrm>
            <a:off x="2133600" y="3810000"/>
            <a:ext cx="1752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increase</a:t>
            </a:r>
          </a:p>
        </p:txBody>
      </p:sp>
      <p:sp>
        <p:nvSpPr>
          <p:cNvPr id="3086" name="Text Box 14"/>
          <p:cNvSpPr txBox="1">
            <a:spLocks noChangeArrowheads="1"/>
          </p:cNvSpPr>
          <p:nvPr/>
        </p:nvSpPr>
        <p:spPr bwMode="auto">
          <a:xfrm>
            <a:off x="4419600" y="4572000"/>
            <a:ext cx="609600" cy="519113"/>
          </a:xfrm>
          <a:prstGeom prst="rect">
            <a:avLst/>
          </a:prstGeom>
          <a:noFill/>
          <a:ln w="9525">
            <a:noFill/>
            <a:miter lim="800000"/>
            <a:headEnd/>
            <a:tailEnd/>
          </a:ln>
        </p:spPr>
        <p:txBody>
          <a:bodyPr>
            <a:spAutoFit/>
          </a:bodyPr>
          <a:lstStyle/>
          <a:p>
            <a:pPr algn="ctr">
              <a:spcBef>
                <a:spcPct val="50000"/>
              </a:spcBef>
            </a:pPr>
            <a:r>
              <a:rPr lang="en-US" sz="2800">
                <a:solidFill>
                  <a:srgbClr val="6600CC"/>
                </a:solidFill>
                <a:cs typeface="Times New Roman" pitchFamily="18" charset="0"/>
              </a:rPr>
              <a:t>↑</a:t>
            </a:r>
          </a:p>
        </p:txBody>
      </p:sp>
      <p:sp>
        <p:nvSpPr>
          <p:cNvPr id="3087" name="Text Box 15"/>
          <p:cNvSpPr txBox="1">
            <a:spLocks noChangeArrowheads="1"/>
          </p:cNvSpPr>
          <p:nvPr/>
        </p:nvSpPr>
        <p:spPr bwMode="auto">
          <a:xfrm>
            <a:off x="5562600" y="4572000"/>
            <a:ext cx="457200" cy="519113"/>
          </a:xfrm>
          <a:prstGeom prst="rect">
            <a:avLst/>
          </a:prstGeom>
          <a:noFill/>
          <a:ln w="9525">
            <a:noFill/>
            <a:miter lim="800000"/>
            <a:headEnd/>
            <a:tailEnd/>
          </a:ln>
        </p:spPr>
        <p:txBody>
          <a:bodyPr>
            <a:spAutoFit/>
          </a:bodyPr>
          <a:lstStyle/>
          <a:p>
            <a:pPr algn="ctr">
              <a:spcBef>
                <a:spcPct val="50000"/>
              </a:spcBef>
            </a:pPr>
            <a:r>
              <a:rPr lang="en-US" sz="2800">
                <a:solidFill>
                  <a:srgbClr val="6600CC"/>
                </a:solidFill>
                <a:cs typeface="Times New Roman" pitchFamily="18" charset="0"/>
              </a:rPr>
              <a:t>↑</a:t>
            </a:r>
          </a:p>
        </p:txBody>
      </p:sp>
      <p:sp>
        <p:nvSpPr>
          <p:cNvPr id="3088" name="Text Box 16"/>
          <p:cNvSpPr txBox="1">
            <a:spLocks noChangeArrowheads="1"/>
          </p:cNvSpPr>
          <p:nvPr/>
        </p:nvSpPr>
        <p:spPr bwMode="auto">
          <a:xfrm>
            <a:off x="2590800" y="5486400"/>
            <a:ext cx="1752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decreases</a:t>
            </a:r>
          </a:p>
        </p:txBody>
      </p:sp>
      <p:sp>
        <p:nvSpPr>
          <p:cNvPr id="3089" name="Text Box 17"/>
          <p:cNvSpPr txBox="1">
            <a:spLocks noChangeArrowheads="1"/>
          </p:cNvSpPr>
          <p:nvPr/>
        </p:nvSpPr>
        <p:spPr bwMode="auto">
          <a:xfrm>
            <a:off x="7162800" y="5867400"/>
            <a:ext cx="1752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explode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 calcmode="lin" valueType="num">
                                      <p:cBhvr>
                                        <p:cTn id="7" dur="500" fill="hold"/>
                                        <p:tgtEl>
                                          <p:spTgt spid="3078"/>
                                        </p:tgtEl>
                                        <p:attrNameLst>
                                          <p:attrName>ppt_w</p:attrName>
                                        </p:attrNameLst>
                                      </p:cBhvr>
                                      <p:tavLst>
                                        <p:tav tm="0">
                                          <p:val>
                                            <p:fltVal val="0"/>
                                          </p:val>
                                        </p:tav>
                                        <p:tav tm="100000">
                                          <p:val>
                                            <p:strVal val="#ppt_w"/>
                                          </p:val>
                                        </p:tav>
                                      </p:tavLst>
                                    </p:anim>
                                    <p:anim calcmode="lin" valueType="num">
                                      <p:cBhvr>
                                        <p:cTn id="8" dur="500" fill="hold"/>
                                        <p:tgtEl>
                                          <p:spTgt spid="3078"/>
                                        </p:tgtEl>
                                        <p:attrNameLst>
                                          <p:attrName>ppt_h</p:attrName>
                                        </p:attrNameLst>
                                      </p:cBhvr>
                                      <p:tavLst>
                                        <p:tav tm="0">
                                          <p:val>
                                            <p:fltVal val="0"/>
                                          </p:val>
                                        </p:tav>
                                        <p:tav tm="100000">
                                          <p:val>
                                            <p:strVal val="#ppt_h"/>
                                          </p:val>
                                        </p:tav>
                                      </p:tavLst>
                                    </p:anim>
                                    <p:animEffect transition="in" filter="fade">
                                      <p:cBhvr>
                                        <p:cTn id="9" dur="500"/>
                                        <p:tgtEl>
                                          <p:spTgt spid="307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079"/>
                                        </p:tgtEl>
                                        <p:attrNameLst>
                                          <p:attrName>style.visibility</p:attrName>
                                        </p:attrNameLst>
                                      </p:cBhvr>
                                      <p:to>
                                        <p:strVal val="visible"/>
                                      </p:to>
                                    </p:set>
                                    <p:anim calcmode="lin" valueType="num">
                                      <p:cBhvr>
                                        <p:cTn id="14" dur="500" fill="hold"/>
                                        <p:tgtEl>
                                          <p:spTgt spid="3079"/>
                                        </p:tgtEl>
                                        <p:attrNameLst>
                                          <p:attrName>ppt_w</p:attrName>
                                        </p:attrNameLst>
                                      </p:cBhvr>
                                      <p:tavLst>
                                        <p:tav tm="0">
                                          <p:val>
                                            <p:fltVal val="0"/>
                                          </p:val>
                                        </p:tav>
                                        <p:tav tm="100000">
                                          <p:val>
                                            <p:strVal val="#ppt_w"/>
                                          </p:val>
                                        </p:tav>
                                      </p:tavLst>
                                    </p:anim>
                                    <p:anim calcmode="lin" valueType="num">
                                      <p:cBhvr>
                                        <p:cTn id="15" dur="500" fill="hold"/>
                                        <p:tgtEl>
                                          <p:spTgt spid="3079"/>
                                        </p:tgtEl>
                                        <p:attrNameLst>
                                          <p:attrName>ppt_h</p:attrName>
                                        </p:attrNameLst>
                                      </p:cBhvr>
                                      <p:tavLst>
                                        <p:tav tm="0">
                                          <p:val>
                                            <p:fltVal val="0"/>
                                          </p:val>
                                        </p:tav>
                                        <p:tav tm="100000">
                                          <p:val>
                                            <p:strVal val="#ppt_h"/>
                                          </p:val>
                                        </p:tav>
                                      </p:tavLst>
                                    </p:anim>
                                    <p:animEffect transition="in" filter="fade">
                                      <p:cBhvr>
                                        <p:cTn id="16" dur="500"/>
                                        <p:tgtEl>
                                          <p:spTgt spid="307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080"/>
                                        </p:tgtEl>
                                        <p:attrNameLst>
                                          <p:attrName>style.visibility</p:attrName>
                                        </p:attrNameLst>
                                      </p:cBhvr>
                                      <p:to>
                                        <p:strVal val="visible"/>
                                      </p:to>
                                    </p:set>
                                    <p:anim calcmode="lin" valueType="num">
                                      <p:cBhvr>
                                        <p:cTn id="21" dur="500" fill="hold"/>
                                        <p:tgtEl>
                                          <p:spTgt spid="3080"/>
                                        </p:tgtEl>
                                        <p:attrNameLst>
                                          <p:attrName>ppt_w</p:attrName>
                                        </p:attrNameLst>
                                      </p:cBhvr>
                                      <p:tavLst>
                                        <p:tav tm="0">
                                          <p:val>
                                            <p:fltVal val="0"/>
                                          </p:val>
                                        </p:tav>
                                        <p:tav tm="100000">
                                          <p:val>
                                            <p:strVal val="#ppt_w"/>
                                          </p:val>
                                        </p:tav>
                                      </p:tavLst>
                                    </p:anim>
                                    <p:anim calcmode="lin" valueType="num">
                                      <p:cBhvr>
                                        <p:cTn id="22" dur="500" fill="hold"/>
                                        <p:tgtEl>
                                          <p:spTgt spid="3080"/>
                                        </p:tgtEl>
                                        <p:attrNameLst>
                                          <p:attrName>ppt_h</p:attrName>
                                        </p:attrNameLst>
                                      </p:cBhvr>
                                      <p:tavLst>
                                        <p:tav tm="0">
                                          <p:val>
                                            <p:fltVal val="0"/>
                                          </p:val>
                                        </p:tav>
                                        <p:tav tm="100000">
                                          <p:val>
                                            <p:strVal val="#ppt_h"/>
                                          </p:val>
                                        </p:tav>
                                      </p:tavLst>
                                    </p:anim>
                                    <p:animEffect transition="in" filter="fade">
                                      <p:cBhvr>
                                        <p:cTn id="23" dur="500"/>
                                        <p:tgtEl>
                                          <p:spTgt spid="308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081"/>
                                        </p:tgtEl>
                                        <p:attrNameLst>
                                          <p:attrName>style.visibility</p:attrName>
                                        </p:attrNameLst>
                                      </p:cBhvr>
                                      <p:to>
                                        <p:strVal val="visible"/>
                                      </p:to>
                                    </p:set>
                                    <p:anim calcmode="lin" valueType="num">
                                      <p:cBhvr>
                                        <p:cTn id="28" dur="500" fill="hold"/>
                                        <p:tgtEl>
                                          <p:spTgt spid="3081"/>
                                        </p:tgtEl>
                                        <p:attrNameLst>
                                          <p:attrName>ppt_w</p:attrName>
                                        </p:attrNameLst>
                                      </p:cBhvr>
                                      <p:tavLst>
                                        <p:tav tm="0">
                                          <p:val>
                                            <p:fltVal val="0"/>
                                          </p:val>
                                        </p:tav>
                                        <p:tav tm="100000">
                                          <p:val>
                                            <p:strVal val="#ppt_w"/>
                                          </p:val>
                                        </p:tav>
                                      </p:tavLst>
                                    </p:anim>
                                    <p:anim calcmode="lin" valueType="num">
                                      <p:cBhvr>
                                        <p:cTn id="29" dur="500" fill="hold"/>
                                        <p:tgtEl>
                                          <p:spTgt spid="3081"/>
                                        </p:tgtEl>
                                        <p:attrNameLst>
                                          <p:attrName>ppt_h</p:attrName>
                                        </p:attrNameLst>
                                      </p:cBhvr>
                                      <p:tavLst>
                                        <p:tav tm="0">
                                          <p:val>
                                            <p:fltVal val="0"/>
                                          </p:val>
                                        </p:tav>
                                        <p:tav tm="100000">
                                          <p:val>
                                            <p:strVal val="#ppt_h"/>
                                          </p:val>
                                        </p:tav>
                                      </p:tavLst>
                                    </p:anim>
                                    <p:animEffect transition="in" filter="fade">
                                      <p:cBhvr>
                                        <p:cTn id="30" dur="500"/>
                                        <p:tgtEl>
                                          <p:spTgt spid="308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082"/>
                                        </p:tgtEl>
                                        <p:attrNameLst>
                                          <p:attrName>style.visibility</p:attrName>
                                        </p:attrNameLst>
                                      </p:cBhvr>
                                      <p:to>
                                        <p:strVal val="visible"/>
                                      </p:to>
                                    </p:set>
                                    <p:anim calcmode="lin" valueType="num">
                                      <p:cBhvr>
                                        <p:cTn id="35" dur="500" fill="hold"/>
                                        <p:tgtEl>
                                          <p:spTgt spid="3082"/>
                                        </p:tgtEl>
                                        <p:attrNameLst>
                                          <p:attrName>ppt_w</p:attrName>
                                        </p:attrNameLst>
                                      </p:cBhvr>
                                      <p:tavLst>
                                        <p:tav tm="0">
                                          <p:val>
                                            <p:fltVal val="0"/>
                                          </p:val>
                                        </p:tav>
                                        <p:tav tm="100000">
                                          <p:val>
                                            <p:strVal val="#ppt_w"/>
                                          </p:val>
                                        </p:tav>
                                      </p:tavLst>
                                    </p:anim>
                                    <p:anim calcmode="lin" valueType="num">
                                      <p:cBhvr>
                                        <p:cTn id="36" dur="500" fill="hold"/>
                                        <p:tgtEl>
                                          <p:spTgt spid="3082"/>
                                        </p:tgtEl>
                                        <p:attrNameLst>
                                          <p:attrName>ppt_h</p:attrName>
                                        </p:attrNameLst>
                                      </p:cBhvr>
                                      <p:tavLst>
                                        <p:tav tm="0">
                                          <p:val>
                                            <p:fltVal val="0"/>
                                          </p:val>
                                        </p:tav>
                                        <p:tav tm="100000">
                                          <p:val>
                                            <p:strVal val="#ppt_h"/>
                                          </p:val>
                                        </p:tav>
                                      </p:tavLst>
                                    </p:anim>
                                    <p:animEffect transition="in" filter="fade">
                                      <p:cBhvr>
                                        <p:cTn id="37" dur="500"/>
                                        <p:tgtEl>
                                          <p:spTgt spid="308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083"/>
                                        </p:tgtEl>
                                        <p:attrNameLst>
                                          <p:attrName>style.visibility</p:attrName>
                                        </p:attrNameLst>
                                      </p:cBhvr>
                                      <p:to>
                                        <p:strVal val="visible"/>
                                      </p:to>
                                    </p:set>
                                    <p:anim calcmode="lin" valueType="num">
                                      <p:cBhvr>
                                        <p:cTn id="42" dur="500" fill="hold"/>
                                        <p:tgtEl>
                                          <p:spTgt spid="3083"/>
                                        </p:tgtEl>
                                        <p:attrNameLst>
                                          <p:attrName>ppt_w</p:attrName>
                                        </p:attrNameLst>
                                      </p:cBhvr>
                                      <p:tavLst>
                                        <p:tav tm="0">
                                          <p:val>
                                            <p:fltVal val="0"/>
                                          </p:val>
                                        </p:tav>
                                        <p:tav tm="100000">
                                          <p:val>
                                            <p:strVal val="#ppt_w"/>
                                          </p:val>
                                        </p:tav>
                                      </p:tavLst>
                                    </p:anim>
                                    <p:anim calcmode="lin" valueType="num">
                                      <p:cBhvr>
                                        <p:cTn id="43" dur="500" fill="hold"/>
                                        <p:tgtEl>
                                          <p:spTgt spid="3083"/>
                                        </p:tgtEl>
                                        <p:attrNameLst>
                                          <p:attrName>ppt_h</p:attrName>
                                        </p:attrNameLst>
                                      </p:cBhvr>
                                      <p:tavLst>
                                        <p:tav tm="0">
                                          <p:val>
                                            <p:fltVal val="0"/>
                                          </p:val>
                                        </p:tav>
                                        <p:tav tm="100000">
                                          <p:val>
                                            <p:strVal val="#ppt_h"/>
                                          </p:val>
                                        </p:tav>
                                      </p:tavLst>
                                    </p:anim>
                                    <p:animEffect transition="in" filter="fade">
                                      <p:cBhvr>
                                        <p:cTn id="44" dur="500"/>
                                        <p:tgtEl>
                                          <p:spTgt spid="308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3084"/>
                                        </p:tgtEl>
                                        <p:attrNameLst>
                                          <p:attrName>style.visibility</p:attrName>
                                        </p:attrNameLst>
                                      </p:cBhvr>
                                      <p:to>
                                        <p:strVal val="visible"/>
                                      </p:to>
                                    </p:set>
                                    <p:anim calcmode="lin" valueType="num">
                                      <p:cBhvr>
                                        <p:cTn id="49" dur="500" fill="hold"/>
                                        <p:tgtEl>
                                          <p:spTgt spid="3084"/>
                                        </p:tgtEl>
                                        <p:attrNameLst>
                                          <p:attrName>ppt_w</p:attrName>
                                        </p:attrNameLst>
                                      </p:cBhvr>
                                      <p:tavLst>
                                        <p:tav tm="0">
                                          <p:val>
                                            <p:fltVal val="0"/>
                                          </p:val>
                                        </p:tav>
                                        <p:tav tm="100000">
                                          <p:val>
                                            <p:strVal val="#ppt_w"/>
                                          </p:val>
                                        </p:tav>
                                      </p:tavLst>
                                    </p:anim>
                                    <p:anim calcmode="lin" valueType="num">
                                      <p:cBhvr>
                                        <p:cTn id="50" dur="500" fill="hold"/>
                                        <p:tgtEl>
                                          <p:spTgt spid="3084"/>
                                        </p:tgtEl>
                                        <p:attrNameLst>
                                          <p:attrName>ppt_h</p:attrName>
                                        </p:attrNameLst>
                                      </p:cBhvr>
                                      <p:tavLst>
                                        <p:tav tm="0">
                                          <p:val>
                                            <p:fltVal val="0"/>
                                          </p:val>
                                        </p:tav>
                                        <p:tav tm="100000">
                                          <p:val>
                                            <p:strVal val="#ppt_h"/>
                                          </p:val>
                                        </p:tav>
                                      </p:tavLst>
                                    </p:anim>
                                    <p:animEffect transition="in" filter="fade">
                                      <p:cBhvr>
                                        <p:cTn id="51" dur="500"/>
                                        <p:tgtEl>
                                          <p:spTgt spid="3084"/>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3085"/>
                                        </p:tgtEl>
                                        <p:attrNameLst>
                                          <p:attrName>style.visibility</p:attrName>
                                        </p:attrNameLst>
                                      </p:cBhvr>
                                      <p:to>
                                        <p:strVal val="visible"/>
                                      </p:to>
                                    </p:set>
                                    <p:anim calcmode="lin" valueType="num">
                                      <p:cBhvr>
                                        <p:cTn id="56" dur="500" fill="hold"/>
                                        <p:tgtEl>
                                          <p:spTgt spid="3085"/>
                                        </p:tgtEl>
                                        <p:attrNameLst>
                                          <p:attrName>ppt_w</p:attrName>
                                        </p:attrNameLst>
                                      </p:cBhvr>
                                      <p:tavLst>
                                        <p:tav tm="0">
                                          <p:val>
                                            <p:fltVal val="0"/>
                                          </p:val>
                                        </p:tav>
                                        <p:tav tm="100000">
                                          <p:val>
                                            <p:strVal val="#ppt_w"/>
                                          </p:val>
                                        </p:tav>
                                      </p:tavLst>
                                    </p:anim>
                                    <p:anim calcmode="lin" valueType="num">
                                      <p:cBhvr>
                                        <p:cTn id="57" dur="500" fill="hold"/>
                                        <p:tgtEl>
                                          <p:spTgt spid="3085"/>
                                        </p:tgtEl>
                                        <p:attrNameLst>
                                          <p:attrName>ppt_h</p:attrName>
                                        </p:attrNameLst>
                                      </p:cBhvr>
                                      <p:tavLst>
                                        <p:tav tm="0">
                                          <p:val>
                                            <p:fltVal val="0"/>
                                          </p:val>
                                        </p:tav>
                                        <p:tav tm="100000">
                                          <p:val>
                                            <p:strVal val="#ppt_h"/>
                                          </p:val>
                                        </p:tav>
                                      </p:tavLst>
                                    </p:anim>
                                    <p:animEffect transition="in" filter="fade">
                                      <p:cBhvr>
                                        <p:cTn id="58" dur="500"/>
                                        <p:tgtEl>
                                          <p:spTgt spid="3085"/>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3086"/>
                                        </p:tgtEl>
                                        <p:attrNameLst>
                                          <p:attrName>style.visibility</p:attrName>
                                        </p:attrNameLst>
                                      </p:cBhvr>
                                      <p:to>
                                        <p:strVal val="visible"/>
                                      </p:to>
                                    </p:set>
                                    <p:anim calcmode="lin" valueType="num">
                                      <p:cBhvr>
                                        <p:cTn id="63" dur="500" fill="hold"/>
                                        <p:tgtEl>
                                          <p:spTgt spid="3086"/>
                                        </p:tgtEl>
                                        <p:attrNameLst>
                                          <p:attrName>ppt_w</p:attrName>
                                        </p:attrNameLst>
                                      </p:cBhvr>
                                      <p:tavLst>
                                        <p:tav tm="0">
                                          <p:val>
                                            <p:fltVal val="0"/>
                                          </p:val>
                                        </p:tav>
                                        <p:tav tm="100000">
                                          <p:val>
                                            <p:strVal val="#ppt_w"/>
                                          </p:val>
                                        </p:tav>
                                      </p:tavLst>
                                    </p:anim>
                                    <p:anim calcmode="lin" valueType="num">
                                      <p:cBhvr>
                                        <p:cTn id="64" dur="500" fill="hold"/>
                                        <p:tgtEl>
                                          <p:spTgt spid="3086"/>
                                        </p:tgtEl>
                                        <p:attrNameLst>
                                          <p:attrName>ppt_h</p:attrName>
                                        </p:attrNameLst>
                                      </p:cBhvr>
                                      <p:tavLst>
                                        <p:tav tm="0">
                                          <p:val>
                                            <p:fltVal val="0"/>
                                          </p:val>
                                        </p:tav>
                                        <p:tav tm="100000">
                                          <p:val>
                                            <p:strVal val="#ppt_h"/>
                                          </p:val>
                                        </p:tav>
                                      </p:tavLst>
                                    </p:anim>
                                    <p:animEffect transition="in" filter="fade">
                                      <p:cBhvr>
                                        <p:cTn id="65" dur="500"/>
                                        <p:tgtEl>
                                          <p:spTgt spid="3086"/>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3087"/>
                                        </p:tgtEl>
                                        <p:attrNameLst>
                                          <p:attrName>style.visibility</p:attrName>
                                        </p:attrNameLst>
                                      </p:cBhvr>
                                      <p:to>
                                        <p:strVal val="visible"/>
                                      </p:to>
                                    </p:set>
                                    <p:anim calcmode="lin" valueType="num">
                                      <p:cBhvr>
                                        <p:cTn id="70" dur="500" fill="hold"/>
                                        <p:tgtEl>
                                          <p:spTgt spid="3087"/>
                                        </p:tgtEl>
                                        <p:attrNameLst>
                                          <p:attrName>ppt_w</p:attrName>
                                        </p:attrNameLst>
                                      </p:cBhvr>
                                      <p:tavLst>
                                        <p:tav tm="0">
                                          <p:val>
                                            <p:fltVal val="0"/>
                                          </p:val>
                                        </p:tav>
                                        <p:tav tm="100000">
                                          <p:val>
                                            <p:strVal val="#ppt_w"/>
                                          </p:val>
                                        </p:tav>
                                      </p:tavLst>
                                    </p:anim>
                                    <p:anim calcmode="lin" valueType="num">
                                      <p:cBhvr>
                                        <p:cTn id="71" dur="500" fill="hold"/>
                                        <p:tgtEl>
                                          <p:spTgt spid="3087"/>
                                        </p:tgtEl>
                                        <p:attrNameLst>
                                          <p:attrName>ppt_h</p:attrName>
                                        </p:attrNameLst>
                                      </p:cBhvr>
                                      <p:tavLst>
                                        <p:tav tm="0">
                                          <p:val>
                                            <p:fltVal val="0"/>
                                          </p:val>
                                        </p:tav>
                                        <p:tav tm="100000">
                                          <p:val>
                                            <p:strVal val="#ppt_h"/>
                                          </p:val>
                                        </p:tav>
                                      </p:tavLst>
                                    </p:anim>
                                    <p:animEffect transition="in" filter="fade">
                                      <p:cBhvr>
                                        <p:cTn id="72" dur="500"/>
                                        <p:tgtEl>
                                          <p:spTgt spid="3087"/>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3088"/>
                                        </p:tgtEl>
                                        <p:attrNameLst>
                                          <p:attrName>style.visibility</p:attrName>
                                        </p:attrNameLst>
                                      </p:cBhvr>
                                      <p:to>
                                        <p:strVal val="visible"/>
                                      </p:to>
                                    </p:set>
                                    <p:anim calcmode="lin" valueType="num">
                                      <p:cBhvr>
                                        <p:cTn id="77" dur="500" fill="hold"/>
                                        <p:tgtEl>
                                          <p:spTgt spid="3088"/>
                                        </p:tgtEl>
                                        <p:attrNameLst>
                                          <p:attrName>ppt_w</p:attrName>
                                        </p:attrNameLst>
                                      </p:cBhvr>
                                      <p:tavLst>
                                        <p:tav tm="0">
                                          <p:val>
                                            <p:fltVal val="0"/>
                                          </p:val>
                                        </p:tav>
                                        <p:tav tm="100000">
                                          <p:val>
                                            <p:strVal val="#ppt_w"/>
                                          </p:val>
                                        </p:tav>
                                      </p:tavLst>
                                    </p:anim>
                                    <p:anim calcmode="lin" valueType="num">
                                      <p:cBhvr>
                                        <p:cTn id="78" dur="500" fill="hold"/>
                                        <p:tgtEl>
                                          <p:spTgt spid="3088"/>
                                        </p:tgtEl>
                                        <p:attrNameLst>
                                          <p:attrName>ppt_h</p:attrName>
                                        </p:attrNameLst>
                                      </p:cBhvr>
                                      <p:tavLst>
                                        <p:tav tm="0">
                                          <p:val>
                                            <p:fltVal val="0"/>
                                          </p:val>
                                        </p:tav>
                                        <p:tav tm="100000">
                                          <p:val>
                                            <p:strVal val="#ppt_h"/>
                                          </p:val>
                                        </p:tav>
                                      </p:tavLst>
                                    </p:anim>
                                    <p:animEffect transition="in" filter="fade">
                                      <p:cBhvr>
                                        <p:cTn id="79" dur="500"/>
                                        <p:tgtEl>
                                          <p:spTgt spid="3088"/>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3089"/>
                                        </p:tgtEl>
                                        <p:attrNameLst>
                                          <p:attrName>style.visibility</p:attrName>
                                        </p:attrNameLst>
                                      </p:cBhvr>
                                      <p:to>
                                        <p:strVal val="visible"/>
                                      </p:to>
                                    </p:set>
                                    <p:anim calcmode="lin" valueType="num">
                                      <p:cBhvr>
                                        <p:cTn id="84" dur="500" fill="hold"/>
                                        <p:tgtEl>
                                          <p:spTgt spid="3089"/>
                                        </p:tgtEl>
                                        <p:attrNameLst>
                                          <p:attrName>ppt_w</p:attrName>
                                        </p:attrNameLst>
                                      </p:cBhvr>
                                      <p:tavLst>
                                        <p:tav tm="0">
                                          <p:val>
                                            <p:fltVal val="0"/>
                                          </p:val>
                                        </p:tav>
                                        <p:tav tm="100000">
                                          <p:val>
                                            <p:strVal val="#ppt_w"/>
                                          </p:val>
                                        </p:tav>
                                      </p:tavLst>
                                    </p:anim>
                                    <p:anim calcmode="lin" valueType="num">
                                      <p:cBhvr>
                                        <p:cTn id="85" dur="500" fill="hold"/>
                                        <p:tgtEl>
                                          <p:spTgt spid="3089"/>
                                        </p:tgtEl>
                                        <p:attrNameLst>
                                          <p:attrName>ppt_h</p:attrName>
                                        </p:attrNameLst>
                                      </p:cBhvr>
                                      <p:tavLst>
                                        <p:tav tm="0">
                                          <p:val>
                                            <p:fltVal val="0"/>
                                          </p:val>
                                        </p:tav>
                                        <p:tav tm="100000">
                                          <p:val>
                                            <p:strVal val="#ppt_h"/>
                                          </p:val>
                                        </p:tav>
                                      </p:tavLst>
                                    </p:anim>
                                    <p:animEffect transition="in" filter="fade">
                                      <p:cBhvr>
                                        <p:cTn id="86" dur="500"/>
                                        <p:tgtEl>
                                          <p:spTgt spid="3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p:bldP spid="3079" grpId="0"/>
      <p:bldP spid="3080" grpId="0"/>
      <p:bldP spid="3081" grpId="0"/>
      <p:bldP spid="3082" grpId="0"/>
      <p:bldP spid="3083" grpId="0"/>
      <p:bldP spid="3084" grpId="0"/>
      <p:bldP spid="3085" grpId="0"/>
      <p:bldP spid="3086" grpId="0"/>
      <p:bldP spid="3087" grpId="0"/>
      <p:bldP spid="3088" grpId="0"/>
      <p:bldP spid="308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title"/>
          </p:nvPr>
        </p:nvSpPr>
        <p:spPr>
          <a:xfrm>
            <a:off x="457200" y="76200"/>
            <a:ext cx="8229600" cy="487363"/>
          </a:xfrm>
        </p:spPr>
        <p:txBody>
          <a:bodyPr/>
          <a:lstStyle/>
          <a:p>
            <a:pPr eaLnBrk="1" hangingPunct="1"/>
            <a:r>
              <a:rPr lang="en-US" sz="3200" smtClean="0">
                <a:solidFill>
                  <a:srgbClr val="990000"/>
                </a:solidFill>
                <a:latin typeface="Times New Roman" pitchFamily="18" charset="0"/>
              </a:rPr>
              <a:t># of Gas Particles vs. Pressure</a:t>
            </a:r>
          </a:p>
        </p:txBody>
      </p:sp>
      <p:pic>
        <p:nvPicPr>
          <p:cNvPr id="4100" name="Picture 4" descr="adding gas vs"/>
          <p:cNvPicPr>
            <a:picLocks noGrp="1" noChangeAspect="1" noChangeArrowheads="1"/>
          </p:cNvPicPr>
          <p:nvPr>
            <p:ph idx="1"/>
          </p:nvPr>
        </p:nvPicPr>
        <p:blipFill>
          <a:blip r:embed="rId2" cstate="print"/>
          <a:srcRect/>
          <a:stretch>
            <a:fillRect/>
          </a:stretch>
        </p:blipFill>
        <p:spPr>
          <a:xfrm>
            <a:off x="1219200" y="762000"/>
            <a:ext cx="6934200" cy="5570538"/>
          </a:xfrm>
          <a:noFill/>
          <a:ln>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diamond(in)">
                                      <p:cBhvr>
                                        <p:cTn id="7" dur="2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Intro to Gasses</a:t>
            </a:r>
            <a:endParaRPr lang="en-US" dirty="0">
              <a:solidFill>
                <a:srgbClr val="C00000"/>
              </a:solidFill>
            </a:endParaRPr>
          </a:p>
        </p:txBody>
      </p:sp>
      <p:sp>
        <p:nvSpPr>
          <p:cNvPr id="3" name="Content Placeholder 2"/>
          <p:cNvSpPr>
            <a:spLocks noGrp="1"/>
          </p:cNvSpPr>
          <p:nvPr>
            <p:ph idx="1"/>
          </p:nvPr>
        </p:nvSpPr>
        <p:spPr/>
        <p:txBody>
          <a:bodyPr/>
          <a:lstStyle/>
          <a:p>
            <a:pPr marL="0" indent="0">
              <a:buNone/>
            </a:pPr>
            <a:r>
              <a:rPr lang="en-US" dirty="0" smtClean="0">
                <a:hlinkClick r:id="rId2"/>
              </a:rPr>
              <a:t>Hindenburg Disaster Real Footage (1937) [HD] - YouTube</a:t>
            </a:r>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228600" y="914400"/>
            <a:ext cx="8686800" cy="457200"/>
          </a:xfrm>
          <a:prstGeom prst="rect">
            <a:avLst/>
          </a:prstGeom>
          <a:noFill/>
          <a:ln w="9525">
            <a:noFill/>
            <a:miter lim="800000"/>
            <a:headEnd/>
            <a:tailEnd/>
          </a:ln>
        </p:spPr>
        <p:txBody>
          <a:bodyPr>
            <a:spAutoFit/>
          </a:bodyPr>
          <a:lstStyle/>
          <a:p>
            <a:pPr>
              <a:spcBef>
                <a:spcPct val="50000"/>
              </a:spcBef>
            </a:pPr>
            <a:endParaRPr lang="en-US"/>
          </a:p>
        </p:txBody>
      </p:sp>
      <p:sp>
        <p:nvSpPr>
          <p:cNvPr id="1028" name="Text Box 4"/>
          <p:cNvSpPr txBox="1">
            <a:spLocks noChangeArrowheads="1"/>
          </p:cNvSpPr>
          <p:nvPr/>
        </p:nvSpPr>
        <p:spPr bwMode="auto">
          <a:xfrm>
            <a:off x="152400" y="457200"/>
            <a:ext cx="8915400" cy="3379788"/>
          </a:xfrm>
          <a:prstGeom prst="rect">
            <a:avLst/>
          </a:prstGeom>
          <a:noFill/>
          <a:ln w="9525">
            <a:noFill/>
            <a:miter lim="800000"/>
            <a:headEnd/>
            <a:tailEnd/>
          </a:ln>
        </p:spPr>
        <p:txBody>
          <a:bodyPr>
            <a:spAutoFit/>
          </a:bodyPr>
          <a:lstStyle/>
          <a:p>
            <a:pPr>
              <a:spcAft>
                <a:spcPct val="50000"/>
              </a:spcAft>
              <a:buSzPct val="150000"/>
              <a:buFontTx/>
              <a:buChar char="•"/>
            </a:pPr>
            <a:r>
              <a:rPr lang="en-US"/>
              <a:t> Here is the qualitative relationship between the pressure, temperature, and volume of a constant # of gas particles in a container: </a:t>
            </a:r>
          </a:p>
          <a:p>
            <a:pPr>
              <a:spcAft>
                <a:spcPct val="50000"/>
              </a:spcAft>
              <a:buSzPct val="150000"/>
            </a:pPr>
            <a:r>
              <a:rPr lang="en-US"/>
              <a:t>(1)  </a:t>
            </a:r>
            <a:r>
              <a:rPr lang="en-US" b="1"/>
              <a:t>___________ Law:</a:t>
            </a:r>
            <a:r>
              <a:rPr lang="en-US"/>
              <a:t> At a </a:t>
            </a:r>
            <a:r>
              <a:rPr lang="en-US">
                <a:solidFill>
                  <a:srgbClr val="0000FF"/>
                </a:solidFill>
              </a:rPr>
              <a:t>constant temperature</a:t>
            </a:r>
            <a:r>
              <a:rPr lang="en-US"/>
              <a:t>, as the volume of a container __________ the pressure of the container will ___________. </a:t>
            </a:r>
          </a:p>
          <a:p>
            <a:pPr algn="ctr">
              <a:spcAft>
                <a:spcPct val="50000"/>
              </a:spcAft>
              <a:buSzPct val="150000"/>
            </a:pPr>
            <a:r>
              <a:rPr lang="en-US"/>
              <a:t> </a:t>
            </a:r>
            <a:r>
              <a:rPr lang="en-US" sz="3200"/>
              <a:t>V___, P ___</a:t>
            </a:r>
          </a:p>
          <a:p>
            <a:pPr>
              <a:spcAft>
                <a:spcPct val="50000"/>
              </a:spcAft>
              <a:buSzPct val="150000"/>
            </a:pPr>
            <a:r>
              <a:rPr lang="en-US" i="1">
                <a:solidFill>
                  <a:srgbClr val="009900"/>
                </a:solidFill>
              </a:rPr>
              <a:t>     *Example:</a:t>
            </a:r>
            <a:r>
              <a:rPr lang="en-US"/>
              <a:t> Compressing the gas in a flexible container will  	  	            _________ its volume. </a:t>
            </a:r>
          </a:p>
        </p:txBody>
      </p:sp>
      <p:sp>
        <p:nvSpPr>
          <p:cNvPr id="1029" name="Text Box 5"/>
          <p:cNvSpPr txBox="1">
            <a:spLocks noChangeArrowheads="1"/>
          </p:cNvSpPr>
          <p:nvPr/>
        </p:nvSpPr>
        <p:spPr bwMode="auto">
          <a:xfrm>
            <a:off x="1905000" y="0"/>
            <a:ext cx="5562600" cy="519113"/>
          </a:xfrm>
          <a:prstGeom prst="rect">
            <a:avLst/>
          </a:prstGeom>
          <a:noFill/>
          <a:ln w="9525">
            <a:noFill/>
            <a:miter lim="800000"/>
            <a:headEnd/>
            <a:tailEnd/>
          </a:ln>
        </p:spPr>
        <p:txBody>
          <a:bodyPr>
            <a:spAutoFit/>
          </a:bodyPr>
          <a:lstStyle/>
          <a:p>
            <a:pPr algn="ctr">
              <a:spcBef>
                <a:spcPct val="50000"/>
              </a:spcBef>
            </a:pPr>
            <a:r>
              <a:rPr lang="en-US" sz="2800">
                <a:solidFill>
                  <a:srgbClr val="990000"/>
                </a:solidFill>
              </a:rPr>
              <a:t>Gas Laws</a:t>
            </a:r>
          </a:p>
        </p:txBody>
      </p:sp>
      <p:graphicFrame>
        <p:nvGraphicFramePr>
          <p:cNvPr id="6152" name="Object 8"/>
          <p:cNvGraphicFramePr>
            <a:graphicFrameLocks noChangeAspect="1"/>
          </p:cNvGraphicFramePr>
          <p:nvPr/>
        </p:nvGraphicFramePr>
        <p:xfrm>
          <a:off x="76200" y="3962400"/>
          <a:ext cx="6324600" cy="2097088"/>
        </p:xfrm>
        <a:graphic>
          <a:graphicData uri="http://schemas.openxmlformats.org/presentationml/2006/ole">
            <mc:AlternateContent xmlns:mc="http://schemas.openxmlformats.org/markup-compatibility/2006">
              <mc:Choice xmlns:v="urn:schemas-microsoft-com:vml" Requires="v">
                <p:oleObj spid="_x0000_s1032" name="Bitmap Image" r:id="rId3" imgW="6144483" imgH="2038095" progId="">
                  <p:embed/>
                </p:oleObj>
              </mc:Choice>
              <mc:Fallback>
                <p:oleObj name="Bitmap Image" r:id="rId3" imgW="6144483" imgH="2038095"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3962400"/>
                        <a:ext cx="6324600" cy="209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0" name="Line 9"/>
          <p:cNvSpPr>
            <a:spLocks noChangeShapeType="1"/>
          </p:cNvSpPr>
          <p:nvPr/>
        </p:nvSpPr>
        <p:spPr bwMode="auto">
          <a:xfrm>
            <a:off x="6858000" y="3821113"/>
            <a:ext cx="1588" cy="1752600"/>
          </a:xfrm>
          <a:prstGeom prst="line">
            <a:avLst/>
          </a:prstGeom>
          <a:noFill/>
          <a:ln w="38100">
            <a:solidFill>
              <a:schemeClr val="tx1"/>
            </a:solidFill>
            <a:round/>
            <a:headEnd/>
            <a:tailEnd/>
          </a:ln>
        </p:spPr>
        <p:txBody>
          <a:bodyPr/>
          <a:lstStyle/>
          <a:p>
            <a:endParaRPr lang="en-US"/>
          </a:p>
        </p:txBody>
      </p:sp>
      <p:sp>
        <p:nvSpPr>
          <p:cNvPr id="1031" name="Line 10"/>
          <p:cNvSpPr>
            <a:spLocks noChangeShapeType="1"/>
          </p:cNvSpPr>
          <p:nvPr/>
        </p:nvSpPr>
        <p:spPr bwMode="auto">
          <a:xfrm>
            <a:off x="6858000" y="5573713"/>
            <a:ext cx="2133600" cy="1587"/>
          </a:xfrm>
          <a:prstGeom prst="line">
            <a:avLst/>
          </a:prstGeom>
          <a:noFill/>
          <a:ln w="38100">
            <a:solidFill>
              <a:schemeClr val="tx1"/>
            </a:solidFill>
            <a:round/>
            <a:headEnd/>
            <a:tailEnd/>
          </a:ln>
        </p:spPr>
        <p:txBody>
          <a:bodyPr/>
          <a:lstStyle/>
          <a:p>
            <a:endParaRPr lang="en-US"/>
          </a:p>
        </p:txBody>
      </p:sp>
      <p:sp>
        <p:nvSpPr>
          <p:cNvPr id="1032" name="Text Box 11"/>
          <p:cNvSpPr txBox="1">
            <a:spLocks noChangeArrowheads="1"/>
          </p:cNvSpPr>
          <p:nvPr/>
        </p:nvSpPr>
        <p:spPr bwMode="auto">
          <a:xfrm>
            <a:off x="5867400" y="3883025"/>
            <a:ext cx="1219200" cy="366713"/>
          </a:xfrm>
          <a:prstGeom prst="rect">
            <a:avLst/>
          </a:prstGeom>
          <a:noFill/>
          <a:ln w="9525">
            <a:noFill/>
            <a:miter lim="800000"/>
            <a:headEnd/>
            <a:tailEnd/>
          </a:ln>
        </p:spPr>
        <p:txBody>
          <a:bodyPr>
            <a:spAutoFit/>
          </a:bodyPr>
          <a:lstStyle/>
          <a:p>
            <a:r>
              <a:rPr lang="en-US" sz="1800" b="1"/>
              <a:t>Pressure</a:t>
            </a:r>
          </a:p>
        </p:txBody>
      </p:sp>
      <p:sp>
        <p:nvSpPr>
          <p:cNvPr id="1033" name="Text Box 12"/>
          <p:cNvSpPr txBox="1">
            <a:spLocks noChangeArrowheads="1"/>
          </p:cNvSpPr>
          <p:nvPr/>
        </p:nvSpPr>
        <p:spPr bwMode="auto">
          <a:xfrm>
            <a:off x="7467600" y="5559425"/>
            <a:ext cx="1143000" cy="366713"/>
          </a:xfrm>
          <a:prstGeom prst="rect">
            <a:avLst/>
          </a:prstGeom>
          <a:noFill/>
          <a:ln w="9525">
            <a:noFill/>
            <a:miter lim="800000"/>
            <a:headEnd/>
            <a:tailEnd/>
          </a:ln>
        </p:spPr>
        <p:txBody>
          <a:bodyPr>
            <a:spAutoFit/>
          </a:bodyPr>
          <a:lstStyle/>
          <a:p>
            <a:r>
              <a:rPr lang="en-US" sz="1800" b="1"/>
              <a:t>Volume</a:t>
            </a:r>
          </a:p>
        </p:txBody>
      </p:sp>
      <p:sp>
        <p:nvSpPr>
          <p:cNvPr id="6159" name="Arc 15"/>
          <p:cNvSpPr>
            <a:spLocks/>
          </p:cNvSpPr>
          <p:nvPr/>
        </p:nvSpPr>
        <p:spPr bwMode="auto">
          <a:xfrm rot="10800000">
            <a:off x="7051675" y="3733800"/>
            <a:ext cx="1711325" cy="1444625"/>
          </a:xfrm>
          <a:custGeom>
            <a:avLst/>
            <a:gdLst>
              <a:gd name="T0" fmla="*/ 8396131 w 21571"/>
              <a:gd name="T1" fmla="*/ 0 h 21559"/>
              <a:gd name="T2" fmla="*/ 135767143 w 21571"/>
              <a:gd name="T3" fmla="*/ 91803946 h 21559"/>
              <a:gd name="T4" fmla="*/ 0 w 21571"/>
              <a:gd name="T5" fmla="*/ 96801399 h 21559"/>
              <a:gd name="T6" fmla="*/ 0 60000 65536"/>
              <a:gd name="T7" fmla="*/ 0 60000 65536"/>
              <a:gd name="T8" fmla="*/ 0 60000 65536"/>
              <a:gd name="T9" fmla="*/ 0 w 21571"/>
              <a:gd name="T10" fmla="*/ 0 h 21559"/>
              <a:gd name="T11" fmla="*/ 21571 w 21571"/>
              <a:gd name="T12" fmla="*/ 21559 h 21559"/>
            </a:gdLst>
            <a:ahLst/>
            <a:cxnLst>
              <a:cxn ang="T6">
                <a:pos x="T0" y="T1"/>
              </a:cxn>
              <a:cxn ang="T7">
                <a:pos x="T2" y="T3"/>
              </a:cxn>
              <a:cxn ang="T8">
                <a:pos x="T4" y="T5"/>
              </a:cxn>
            </a:cxnLst>
            <a:rect l="T9" t="T10" r="T11" b="T12"/>
            <a:pathLst>
              <a:path w="21571" h="21559" fill="none" extrusionOk="0">
                <a:moveTo>
                  <a:pt x="1333" y="0"/>
                </a:moveTo>
                <a:cubicBezTo>
                  <a:pt x="12297" y="678"/>
                  <a:pt x="21005" y="9476"/>
                  <a:pt x="21571" y="20445"/>
                </a:cubicBezTo>
              </a:path>
              <a:path w="21571" h="21559" stroke="0" extrusionOk="0">
                <a:moveTo>
                  <a:pt x="1333" y="0"/>
                </a:moveTo>
                <a:cubicBezTo>
                  <a:pt x="12297" y="678"/>
                  <a:pt x="21005" y="9476"/>
                  <a:pt x="21571" y="20445"/>
                </a:cubicBezTo>
                <a:lnTo>
                  <a:pt x="0" y="21559"/>
                </a:lnTo>
                <a:close/>
              </a:path>
            </a:pathLst>
          </a:custGeom>
          <a:noFill/>
          <a:ln w="38100">
            <a:solidFill>
              <a:schemeClr val="tx1"/>
            </a:solidFill>
            <a:round/>
            <a:headEnd/>
            <a:tailEnd/>
          </a:ln>
        </p:spPr>
        <p:txBody>
          <a:bodyPr wrap="none" anchor="ctr"/>
          <a:lstStyle/>
          <a:p>
            <a:endParaRPr lang="en-US"/>
          </a:p>
        </p:txBody>
      </p:sp>
      <p:sp>
        <p:nvSpPr>
          <p:cNvPr id="6160" name="Rectangle 16"/>
          <p:cNvSpPr>
            <a:spLocks noChangeArrowheads="1"/>
          </p:cNvSpPr>
          <p:nvPr/>
        </p:nvSpPr>
        <p:spPr bwMode="auto">
          <a:xfrm>
            <a:off x="762000" y="1371600"/>
            <a:ext cx="1600200" cy="457200"/>
          </a:xfrm>
          <a:prstGeom prst="rect">
            <a:avLst/>
          </a:prstGeom>
          <a:noFill/>
          <a:ln w="9525">
            <a:noFill/>
            <a:miter lim="800000"/>
            <a:headEnd/>
            <a:tailEnd/>
          </a:ln>
        </p:spPr>
        <p:txBody>
          <a:bodyPr>
            <a:spAutoFit/>
          </a:bodyPr>
          <a:lstStyle/>
          <a:p>
            <a:pPr algn="ctr">
              <a:spcBef>
                <a:spcPct val="50000"/>
              </a:spcBef>
            </a:pPr>
            <a:r>
              <a:rPr lang="en-US" b="1">
                <a:solidFill>
                  <a:srgbClr val="6600CC"/>
                </a:solidFill>
              </a:rPr>
              <a:t>Boyle’s</a:t>
            </a:r>
          </a:p>
        </p:txBody>
      </p:sp>
      <p:sp>
        <p:nvSpPr>
          <p:cNvPr id="6161" name="Rectangle 17"/>
          <p:cNvSpPr>
            <a:spLocks noChangeArrowheads="1"/>
          </p:cNvSpPr>
          <p:nvPr/>
        </p:nvSpPr>
        <p:spPr bwMode="auto">
          <a:xfrm>
            <a:off x="5181600" y="2311400"/>
            <a:ext cx="361950" cy="519113"/>
          </a:xfrm>
          <a:prstGeom prst="rect">
            <a:avLst/>
          </a:prstGeom>
          <a:noFill/>
          <a:ln w="9525">
            <a:noFill/>
            <a:miter lim="800000"/>
            <a:headEnd/>
            <a:tailEnd/>
          </a:ln>
        </p:spPr>
        <p:txBody>
          <a:bodyPr wrap="none">
            <a:spAutoFit/>
          </a:bodyPr>
          <a:lstStyle/>
          <a:p>
            <a:pPr>
              <a:spcBef>
                <a:spcPct val="50000"/>
              </a:spcBef>
            </a:pPr>
            <a:r>
              <a:rPr lang="en-US" sz="2800">
                <a:solidFill>
                  <a:srgbClr val="6600CC"/>
                </a:solidFill>
              </a:rPr>
              <a:t>↑</a:t>
            </a:r>
          </a:p>
        </p:txBody>
      </p:sp>
      <p:sp>
        <p:nvSpPr>
          <p:cNvPr id="6162" name="Rectangle 18"/>
          <p:cNvSpPr>
            <a:spLocks noChangeArrowheads="1"/>
          </p:cNvSpPr>
          <p:nvPr/>
        </p:nvSpPr>
        <p:spPr bwMode="auto">
          <a:xfrm>
            <a:off x="4038600" y="2311400"/>
            <a:ext cx="361950" cy="519113"/>
          </a:xfrm>
          <a:prstGeom prst="rect">
            <a:avLst/>
          </a:prstGeom>
          <a:noFill/>
          <a:ln w="9525">
            <a:noFill/>
            <a:miter lim="800000"/>
            <a:headEnd/>
            <a:tailEnd/>
          </a:ln>
        </p:spPr>
        <p:txBody>
          <a:bodyPr wrap="none">
            <a:spAutoFit/>
          </a:bodyPr>
          <a:lstStyle/>
          <a:p>
            <a:pPr>
              <a:spcBef>
                <a:spcPct val="50000"/>
              </a:spcBef>
            </a:pPr>
            <a:r>
              <a:rPr lang="en-US" sz="2800">
                <a:solidFill>
                  <a:srgbClr val="6600CC"/>
                </a:solidFill>
                <a:cs typeface="Times New Roman" pitchFamily="18" charset="0"/>
              </a:rPr>
              <a:t>↓</a:t>
            </a:r>
          </a:p>
        </p:txBody>
      </p:sp>
      <p:sp>
        <p:nvSpPr>
          <p:cNvPr id="6163" name="Rectangle 19"/>
          <p:cNvSpPr>
            <a:spLocks noChangeArrowheads="1"/>
          </p:cNvSpPr>
          <p:nvPr/>
        </p:nvSpPr>
        <p:spPr bwMode="auto">
          <a:xfrm>
            <a:off x="1447800" y="17526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decreases</a:t>
            </a:r>
          </a:p>
        </p:txBody>
      </p:sp>
      <p:sp>
        <p:nvSpPr>
          <p:cNvPr id="6164" name="Rectangle 20"/>
          <p:cNvSpPr>
            <a:spLocks noChangeArrowheads="1"/>
          </p:cNvSpPr>
          <p:nvPr/>
        </p:nvSpPr>
        <p:spPr bwMode="auto">
          <a:xfrm>
            <a:off x="7162800" y="17526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increase</a:t>
            </a:r>
          </a:p>
        </p:txBody>
      </p:sp>
      <p:sp>
        <p:nvSpPr>
          <p:cNvPr id="6165" name="Rectangle 21"/>
          <p:cNvSpPr>
            <a:spLocks noChangeArrowheads="1"/>
          </p:cNvSpPr>
          <p:nvPr/>
        </p:nvSpPr>
        <p:spPr bwMode="auto">
          <a:xfrm>
            <a:off x="1981200" y="33528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decrease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160"/>
                                        </p:tgtEl>
                                        <p:attrNameLst>
                                          <p:attrName>style.visibility</p:attrName>
                                        </p:attrNameLst>
                                      </p:cBhvr>
                                      <p:to>
                                        <p:strVal val="visible"/>
                                      </p:to>
                                    </p:set>
                                    <p:anim calcmode="lin" valueType="num">
                                      <p:cBhvr>
                                        <p:cTn id="7" dur="500" fill="hold"/>
                                        <p:tgtEl>
                                          <p:spTgt spid="6160"/>
                                        </p:tgtEl>
                                        <p:attrNameLst>
                                          <p:attrName>ppt_w</p:attrName>
                                        </p:attrNameLst>
                                      </p:cBhvr>
                                      <p:tavLst>
                                        <p:tav tm="0">
                                          <p:val>
                                            <p:fltVal val="0"/>
                                          </p:val>
                                        </p:tav>
                                        <p:tav tm="100000">
                                          <p:val>
                                            <p:strVal val="#ppt_w"/>
                                          </p:val>
                                        </p:tav>
                                      </p:tavLst>
                                    </p:anim>
                                    <p:anim calcmode="lin" valueType="num">
                                      <p:cBhvr>
                                        <p:cTn id="8" dur="500" fill="hold"/>
                                        <p:tgtEl>
                                          <p:spTgt spid="6160"/>
                                        </p:tgtEl>
                                        <p:attrNameLst>
                                          <p:attrName>ppt_h</p:attrName>
                                        </p:attrNameLst>
                                      </p:cBhvr>
                                      <p:tavLst>
                                        <p:tav tm="0">
                                          <p:val>
                                            <p:fltVal val="0"/>
                                          </p:val>
                                        </p:tav>
                                        <p:tav tm="100000">
                                          <p:val>
                                            <p:strVal val="#ppt_h"/>
                                          </p:val>
                                        </p:tav>
                                      </p:tavLst>
                                    </p:anim>
                                    <p:animEffect transition="in" filter="fade">
                                      <p:cBhvr>
                                        <p:cTn id="9" dur="500"/>
                                        <p:tgtEl>
                                          <p:spTgt spid="616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163"/>
                                        </p:tgtEl>
                                        <p:attrNameLst>
                                          <p:attrName>style.visibility</p:attrName>
                                        </p:attrNameLst>
                                      </p:cBhvr>
                                      <p:to>
                                        <p:strVal val="visible"/>
                                      </p:to>
                                    </p:set>
                                    <p:anim calcmode="lin" valueType="num">
                                      <p:cBhvr>
                                        <p:cTn id="14" dur="500" fill="hold"/>
                                        <p:tgtEl>
                                          <p:spTgt spid="6163"/>
                                        </p:tgtEl>
                                        <p:attrNameLst>
                                          <p:attrName>ppt_w</p:attrName>
                                        </p:attrNameLst>
                                      </p:cBhvr>
                                      <p:tavLst>
                                        <p:tav tm="0">
                                          <p:val>
                                            <p:fltVal val="0"/>
                                          </p:val>
                                        </p:tav>
                                        <p:tav tm="100000">
                                          <p:val>
                                            <p:strVal val="#ppt_w"/>
                                          </p:val>
                                        </p:tav>
                                      </p:tavLst>
                                    </p:anim>
                                    <p:anim calcmode="lin" valueType="num">
                                      <p:cBhvr>
                                        <p:cTn id="15" dur="500" fill="hold"/>
                                        <p:tgtEl>
                                          <p:spTgt spid="6163"/>
                                        </p:tgtEl>
                                        <p:attrNameLst>
                                          <p:attrName>ppt_h</p:attrName>
                                        </p:attrNameLst>
                                      </p:cBhvr>
                                      <p:tavLst>
                                        <p:tav tm="0">
                                          <p:val>
                                            <p:fltVal val="0"/>
                                          </p:val>
                                        </p:tav>
                                        <p:tav tm="100000">
                                          <p:val>
                                            <p:strVal val="#ppt_h"/>
                                          </p:val>
                                        </p:tav>
                                      </p:tavLst>
                                    </p:anim>
                                    <p:animEffect transition="in" filter="fade">
                                      <p:cBhvr>
                                        <p:cTn id="16" dur="500"/>
                                        <p:tgtEl>
                                          <p:spTgt spid="616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164"/>
                                        </p:tgtEl>
                                        <p:attrNameLst>
                                          <p:attrName>style.visibility</p:attrName>
                                        </p:attrNameLst>
                                      </p:cBhvr>
                                      <p:to>
                                        <p:strVal val="visible"/>
                                      </p:to>
                                    </p:set>
                                    <p:anim calcmode="lin" valueType="num">
                                      <p:cBhvr>
                                        <p:cTn id="21" dur="500" fill="hold"/>
                                        <p:tgtEl>
                                          <p:spTgt spid="6164"/>
                                        </p:tgtEl>
                                        <p:attrNameLst>
                                          <p:attrName>ppt_w</p:attrName>
                                        </p:attrNameLst>
                                      </p:cBhvr>
                                      <p:tavLst>
                                        <p:tav tm="0">
                                          <p:val>
                                            <p:fltVal val="0"/>
                                          </p:val>
                                        </p:tav>
                                        <p:tav tm="100000">
                                          <p:val>
                                            <p:strVal val="#ppt_w"/>
                                          </p:val>
                                        </p:tav>
                                      </p:tavLst>
                                    </p:anim>
                                    <p:anim calcmode="lin" valueType="num">
                                      <p:cBhvr>
                                        <p:cTn id="22" dur="500" fill="hold"/>
                                        <p:tgtEl>
                                          <p:spTgt spid="6164"/>
                                        </p:tgtEl>
                                        <p:attrNameLst>
                                          <p:attrName>ppt_h</p:attrName>
                                        </p:attrNameLst>
                                      </p:cBhvr>
                                      <p:tavLst>
                                        <p:tav tm="0">
                                          <p:val>
                                            <p:fltVal val="0"/>
                                          </p:val>
                                        </p:tav>
                                        <p:tav tm="100000">
                                          <p:val>
                                            <p:strVal val="#ppt_h"/>
                                          </p:val>
                                        </p:tav>
                                      </p:tavLst>
                                    </p:anim>
                                    <p:animEffect transition="in" filter="fade">
                                      <p:cBhvr>
                                        <p:cTn id="23" dur="500"/>
                                        <p:tgtEl>
                                          <p:spTgt spid="616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6162"/>
                                        </p:tgtEl>
                                        <p:attrNameLst>
                                          <p:attrName>style.visibility</p:attrName>
                                        </p:attrNameLst>
                                      </p:cBhvr>
                                      <p:to>
                                        <p:strVal val="visible"/>
                                      </p:to>
                                    </p:set>
                                    <p:anim calcmode="lin" valueType="num">
                                      <p:cBhvr>
                                        <p:cTn id="28" dur="500" fill="hold"/>
                                        <p:tgtEl>
                                          <p:spTgt spid="6162"/>
                                        </p:tgtEl>
                                        <p:attrNameLst>
                                          <p:attrName>ppt_w</p:attrName>
                                        </p:attrNameLst>
                                      </p:cBhvr>
                                      <p:tavLst>
                                        <p:tav tm="0">
                                          <p:val>
                                            <p:fltVal val="0"/>
                                          </p:val>
                                        </p:tav>
                                        <p:tav tm="100000">
                                          <p:val>
                                            <p:strVal val="#ppt_w"/>
                                          </p:val>
                                        </p:tav>
                                      </p:tavLst>
                                    </p:anim>
                                    <p:anim calcmode="lin" valueType="num">
                                      <p:cBhvr>
                                        <p:cTn id="29" dur="500" fill="hold"/>
                                        <p:tgtEl>
                                          <p:spTgt spid="6162"/>
                                        </p:tgtEl>
                                        <p:attrNameLst>
                                          <p:attrName>ppt_h</p:attrName>
                                        </p:attrNameLst>
                                      </p:cBhvr>
                                      <p:tavLst>
                                        <p:tav tm="0">
                                          <p:val>
                                            <p:fltVal val="0"/>
                                          </p:val>
                                        </p:tav>
                                        <p:tav tm="100000">
                                          <p:val>
                                            <p:strVal val="#ppt_h"/>
                                          </p:val>
                                        </p:tav>
                                      </p:tavLst>
                                    </p:anim>
                                    <p:animEffect transition="in" filter="fade">
                                      <p:cBhvr>
                                        <p:cTn id="30" dur="500"/>
                                        <p:tgtEl>
                                          <p:spTgt spid="616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6161"/>
                                        </p:tgtEl>
                                        <p:attrNameLst>
                                          <p:attrName>style.visibility</p:attrName>
                                        </p:attrNameLst>
                                      </p:cBhvr>
                                      <p:to>
                                        <p:strVal val="visible"/>
                                      </p:to>
                                    </p:set>
                                    <p:anim calcmode="lin" valueType="num">
                                      <p:cBhvr>
                                        <p:cTn id="35" dur="500" fill="hold"/>
                                        <p:tgtEl>
                                          <p:spTgt spid="6161"/>
                                        </p:tgtEl>
                                        <p:attrNameLst>
                                          <p:attrName>ppt_w</p:attrName>
                                        </p:attrNameLst>
                                      </p:cBhvr>
                                      <p:tavLst>
                                        <p:tav tm="0">
                                          <p:val>
                                            <p:fltVal val="0"/>
                                          </p:val>
                                        </p:tav>
                                        <p:tav tm="100000">
                                          <p:val>
                                            <p:strVal val="#ppt_w"/>
                                          </p:val>
                                        </p:tav>
                                      </p:tavLst>
                                    </p:anim>
                                    <p:anim calcmode="lin" valueType="num">
                                      <p:cBhvr>
                                        <p:cTn id="36" dur="500" fill="hold"/>
                                        <p:tgtEl>
                                          <p:spTgt spid="6161"/>
                                        </p:tgtEl>
                                        <p:attrNameLst>
                                          <p:attrName>ppt_h</p:attrName>
                                        </p:attrNameLst>
                                      </p:cBhvr>
                                      <p:tavLst>
                                        <p:tav tm="0">
                                          <p:val>
                                            <p:fltVal val="0"/>
                                          </p:val>
                                        </p:tav>
                                        <p:tav tm="100000">
                                          <p:val>
                                            <p:strVal val="#ppt_h"/>
                                          </p:val>
                                        </p:tav>
                                      </p:tavLst>
                                    </p:anim>
                                    <p:animEffect transition="in" filter="fade">
                                      <p:cBhvr>
                                        <p:cTn id="37" dur="500"/>
                                        <p:tgtEl>
                                          <p:spTgt spid="616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6165"/>
                                        </p:tgtEl>
                                        <p:attrNameLst>
                                          <p:attrName>style.visibility</p:attrName>
                                        </p:attrNameLst>
                                      </p:cBhvr>
                                      <p:to>
                                        <p:strVal val="visible"/>
                                      </p:to>
                                    </p:set>
                                    <p:anim calcmode="lin" valueType="num">
                                      <p:cBhvr>
                                        <p:cTn id="42" dur="500" fill="hold"/>
                                        <p:tgtEl>
                                          <p:spTgt spid="6165"/>
                                        </p:tgtEl>
                                        <p:attrNameLst>
                                          <p:attrName>ppt_w</p:attrName>
                                        </p:attrNameLst>
                                      </p:cBhvr>
                                      <p:tavLst>
                                        <p:tav tm="0">
                                          <p:val>
                                            <p:fltVal val="0"/>
                                          </p:val>
                                        </p:tav>
                                        <p:tav tm="100000">
                                          <p:val>
                                            <p:strVal val="#ppt_w"/>
                                          </p:val>
                                        </p:tav>
                                      </p:tavLst>
                                    </p:anim>
                                    <p:anim calcmode="lin" valueType="num">
                                      <p:cBhvr>
                                        <p:cTn id="43" dur="500" fill="hold"/>
                                        <p:tgtEl>
                                          <p:spTgt spid="6165"/>
                                        </p:tgtEl>
                                        <p:attrNameLst>
                                          <p:attrName>ppt_h</p:attrName>
                                        </p:attrNameLst>
                                      </p:cBhvr>
                                      <p:tavLst>
                                        <p:tav tm="0">
                                          <p:val>
                                            <p:fltVal val="0"/>
                                          </p:val>
                                        </p:tav>
                                        <p:tav tm="100000">
                                          <p:val>
                                            <p:strVal val="#ppt_h"/>
                                          </p:val>
                                        </p:tav>
                                      </p:tavLst>
                                    </p:anim>
                                    <p:animEffect transition="in" filter="fade">
                                      <p:cBhvr>
                                        <p:cTn id="44" dur="500"/>
                                        <p:tgtEl>
                                          <p:spTgt spid="6165"/>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6152"/>
                                        </p:tgtEl>
                                        <p:attrNameLst>
                                          <p:attrName>style.visibility</p:attrName>
                                        </p:attrNameLst>
                                      </p:cBhvr>
                                      <p:to>
                                        <p:strVal val="visible"/>
                                      </p:to>
                                    </p:set>
                                    <p:anim calcmode="lin" valueType="num">
                                      <p:cBhvr>
                                        <p:cTn id="49" dur="500" fill="hold"/>
                                        <p:tgtEl>
                                          <p:spTgt spid="6152"/>
                                        </p:tgtEl>
                                        <p:attrNameLst>
                                          <p:attrName>ppt_w</p:attrName>
                                        </p:attrNameLst>
                                      </p:cBhvr>
                                      <p:tavLst>
                                        <p:tav tm="0">
                                          <p:val>
                                            <p:fltVal val="0"/>
                                          </p:val>
                                        </p:tav>
                                        <p:tav tm="100000">
                                          <p:val>
                                            <p:strVal val="#ppt_w"/>
                                          </p:val>
                                        </p:tav>
                                      </p:tavLst>
                                    </p:anim>
                                    <p:anim calcmode="lin" valueType="num">
                                      <p:cBhvr>
                                        <p:cTn id="50" dur="500" fill="hold"/>
                                        <p:tgtEl>
                                          <p:spTgt spid="6152"/>
                                        </p:tgtEl>
                                        <p:attrNameLst>
                                          <p:attrName>ppt_h</p:attrName>
                                        </p:attrNameLst>
                                      </p:cBhvr>
                                      <p:tavLst>
                                        <p:tav tm="0">
                                          <p:val>
                                            <p:fltVal val="0"/>
                                          </p:val>
                                        </p:tav>
                                        <p:tav tm="100000">
                                          <p:val>
                                            <p:strVal val="#ppt_h"/>
                                          </p:val>
                                        </p:tav>
                                      </p:tavLst>
                                    </p:anim>
                                    <p:animEffect transition="in" filter="fade">
                                      <p:cBhvr>
                                        <p:cTn id="51" dur="500"/>
                                        <p:tgtEl>
                                          <p:spTgt spid="6152"/>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6159"/>
                                        </p:tgtEl>
                                        <p:attrNameLst>
                                          <p:attrName>style.visibility</p:attrName>
                                        </p:attrNameLst>
                                      </p:cBhvr>
                                      <p:to>
                                        <p:strVal val="visible"/>
                                      </p:to>
                                    </p:set>
                                    <p:anim calcmode="lin" valueType="num">
                                      <p:cBhvr>
                                        <p:cTn id="56" dur="500" fill="hold"/>
                                        <p:tgtEl>
                                          <p:spTgt spid="6159"/>
                                        </p:tgtEl>
                                        <p:attrNameLst>
                                          <p:attrName>ppt_w</p:attrName>
                                        </p:attrNameLst>
                                      </p:cBhvr>
                                      <p:tavLst>
                                        <p:tav tm="0">
                                          <p:val>
                                            <p:fltVal val="0"/>
                                          </p:val>
                                        </p:tav>
                                        <p:tav tm="100000">
                                          <p:val>
                                            <p:strVal val="#ppt_w"/>
                                          </p:val>
                                        </p:tav>
                                      </p:tavLst>
                                    </p:anim>
                                    <p:anim calcmode="lin" valueType="num">
                                      <p:cBhvr>
                                        <p:cTn id="57" dur="500" fill="hold"/>
                                        <p:tgtEl>
                                          <p:spTgt spid="6159"/>
                                        </p:tgtEl>
                                        <p:attrNameLst>
                                          <p:attrName>ppt_h</p:attrName>
                                        </p:attrNameLst>
                                      </p:cBhvr>
                                      <p:tavLst>
                                        <p:tav tm="0">
                                          <p:val>
                                            <p:fltVal val="0"/>
                                          </p:val>
                                        </p:tav>
                                        <p:tav tm="100000">
                                          <p:val>
                                            <p:strVal val="#ppt_h"/>
                                          </p:val>
                                        </p:tav>
                                      </p:tavLst>
                                    </p:anim>
                                    <p:animEffect transition="in" filter="fade">
                                      <p:cBhvr>
                                        <p:cTn id="58" dur="500"/>
                                        <p:tgtEl>
                                          <p:spTgt spid="6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9" grpId="0" animBg="1"/>
      <p:bldP spid="6160" grpId="0"/>
      <p:bldP spid="6161" grpId="0"/>
      <p:bldP spid="6162" grpId="0"/>
      <p:bldP spid="6163" grpId="0"/>
      <p:bldP spid="6164" grpId="0"/>
      <p:bldP spid="616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Times New Roman" pitchFamily="18" charset="0"/>
                <a:cs typeface="Times New Roman" pitchFamily="18" charset="0"/>
              </a:rPr>
              <a:t>Boyle’s Law Problem</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   </a:t>
            </a:r>
            <a:r>
              <a:rPr lang="en-US" dirty="0" smtClean="0">
                <a:solidFill>
                  <a:schemeClr val="tx1"/>
                </a:solidFill>
                <a:latin typeface="Times New Roman" pitchFamily="18" charset="0"/>
                <a:cs typeface="Times New Roman" pitchFamily="18" charset="0"/>
              </a:rPr>
              <a:t>A high altitude balloon contains 30.0 L of He gas at 103 </a:t>
            </a:r>
            <a:r>
              <a:rPr lang="en-US" dirty="0" err="1" smtClean="0">
                <a:solidFill>
                  <a:schemeClr val="tx1"/>
                </a:solidFill>
                <a:latin typeface="Times New Roman" pitchFamily="18" charset="0"/>
                <a:cs typeface="Times New Roman" pitchFamily="18" charset="0"/>
              </a:rPr>
              <a:t>kPa</a:t>
            </a:r>
            <a:r>
              <a:rPr lang="en-US" dirty="0" smtClean="0">
                <a:solidFill>
                  <a:schemeClr val="tx1"/>
                </a:solidFill>
                <a:latin typeface="Times New Roman" pitchFamily="18" charset="0"/>
                <a:cs typeface="Times New Roman" pitchFamily="18" charset="0"/>
              </a:rPr>
              <a:t>.  What is the volume when the balloon rises to an altitude where the pressure is only 25.0 </a:t>
            </a:r>
            <a:r>
              <a:rPr lang="en-US" dirty="0" err="1" smtClean="0">
                <a:solidFill>
                  <a:schemeClr val="tx1"/>
                </a:solidFill>
                <a:latin typeface="Times New Roman" pitchFamily="18" charset="0"/>
                <a:cs typeface="Times New Roman" pitchFamily="18" charset="0"/>
              </a:rPr>
              <a:t>kPa</a:t>
            </a:r>
            <a:r>
              <a:rPr lang="en-US" dirty="0" smtClean="0">
                <a:solidFill>
                  <a:schemeClr val="tx1"/>
                </a:solidFill>
                <a:latin typeface="Times New Roman" pitchFamily="18" charset="0"/>
                <a:cs typeface="Times New Roman" pitchFamily="18" charset="0"/>
              </a:rPr>
              <a:t>?</a:t>
            </a:r>
          </a:p>
          <a:p>
            <a:pPr>
              <a:buNone/>
            </a:pPr>
            <a:r>
              <a:rPr lang="en-US" dirty="0" smtClean="0">
                <a:solidFill>
                  <a:srgbClr val="6600CC"/>
                </a:solidFill>
                <a:latin typeface="Times New Roman" pitchFamily="18" charset="0"/>
                <a:cs typeface="Times New Roman" pitchFamily="18" charset="0"/>
              </a:rPr>
              <a:t>Equation: P</a:t>
            </a:r>
            <a:r>
              <a:rPr lang="en-US" baseline="-25000" dirty="0" smtClean="0">
                <a:solidFill>
                  <a:srgbClr val="6600CC"/>
                </a:solidFill>
                <a:latin typeface="Times New Roman" pitchFamily="18" charset="0"/>
                <a:cs typeface="Times New Roman" pitchFamily="18" charset="0"/>
              </a:rPr>
              <a:t>1</a:t>
            </a:r>
            <a:r>
              <a:rPr lang="en-US" dirty="0" smtClean="0">
                <a:solidFill>
                  <a:srgbClr val="6600CC"/>
                </a:solidFill>
                <a:latin typeface="Times New Roman" pitchFamily="18" charset="0"/>
                <a:cs typeface="Times New Roman" pitchFamily="18" charset="0"/>
              </a:rPr>
              <a:t>V</a:t>
            </a:r>
            <a:r>
              <a:rPr lang="en-US" baseline="-25000" dirty="0" smtClean="0">
                <a:solidFill>
                  <a:srgbClr val="6600CC"/>
                </a:solidFill>
                <a:latin typeface="Times New Roman" pitchFamily="18" charset="0"/>
                <a:cs typeface="Times New Roman" pitchFamily="18" charset="0"/>
              </a:rPr>
              <a:t>1</a:t>
            </a:r>
            <a:r>
              <a:rPr lang="en-US" dirty="0" smtClean="0">
                <a:solidFill>
                  <a:srgbClr val="6600CC"/>
                </a:solidFill>
                <a:latin typeface="Times New Roman" pitchFamily="18" charset="0"/>
                <a:cs typeface="Times New Roman" pitchFamily="18" charset="0"/>
              </a:rPr>
              <a:t> = P</a:t>
            </a:r>
            <a:r>
              <a:rPr lang="en-US" baseline="-25000" dirty="0" smtClean="0">
                <a:solidFill>
                  <a:srgbClr val="6600CC"/>
                </a:solidFill>
                <a:latin typeface="Times New Roman" pitchFamily="18" charset="0"/>
                <a:cs typeface="Times New Roman" pitchFamily="18" charset="0"/>
              </a:rPr>
              <a:t>2</a:t>
            </a:r>
            <a:r>
              <a:rPr lang="en-US" dirty="0" smtClean="0">
                <a:solidFill>
                  <a:srgbClr val="6600CC"/>
                </a:solidFill>
                <a:latin typeface="Times New Roman" pitchFamily="18" charset="0"/>
                <a:cs typeface="Times New Roman" pitchFamily="18" charset="0"/>
              </a:rPr>
              <a:t>V</a:t>
            </a:r>
            <a:r>
              <a:rPr lang="en-US" baseline="-25000" dirty="0" smtClean="0">
                <a:solidFill>
                  <a:srgbClr val="6600CC"/>
                </a:solidFill>
                <a:latin typeface="Times New Roman" pitchFamily="18" charset="0"/>
                <a:cs typeface="Times New Roman" pitchFamily="18" charset="0"/>
              </a:rPr>
              <a:t>2</a:t>
            </a:r>
            <a:endParaRPr lang="en-US" dirty="0" smtClean="0">
              <a:solidFill>
                <a:srgbClr val="6600CC"/>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Instantaneous Decompression (Ouch)</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hlinkClick r:id="rId2"/>
              </a:rPr>
              <a:t>http://www.youtube.com/watch?v=pRC5R1jRO58</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52400" y="457200"/>
            <a:ext cx="8915400" cy="2832100"/>
          </a:xfrm>
          <a:prstGeom prst="rect">
            <a:avLst/>
          </a:prstGeom>
          <a:noFill/>
          <a:ln w="9525">
            <a:noFill/>
            <a:miter lim="800000"/>
            <a:headEnd/>
            <a:tailEnd/>
          </a:ln>
        </p:spPr>
        <p:txBody>
          <a:bodyPr>
            <a:spAutoFit/>
          </a:bodyPr>
          <a:lstStyle/>
          <a:p>
            <a:pPr>
              <a:spcAft>
                <a:spcPct val="50000"/>
              </a:spcAft>
              <a:buSzPct val="150000"/>
            </a:pPr>
            <a:r>
              <a:rPr lang="en-US"/>
              <a:t>(2)  </a:t>
            </a:r>
            <a:r>
              <a:rPr lang="en-US" b="1"/>
              <a:t>____________ Law:</a:t>
            </a:r>
            <a:r>
              <a:rPr lang="en-US"/>
              <a:t> At a </a:t>
            </a:r>
            <a:r>
              <a:rPr lang="en-US">
                <a:solidFill>
                  <a:srgbClr val="0000FF"/>
                </a:solidFill>
              </a:rPr>
              <a:t>constant volume</a:t>
            </a:r>
            <a:r>
              <a:rPr lang="en-US"/>
              <a:t>, as the temperature of a container __________ the pressure of the container will ___________. </a:t>
            </a:r>
          </a:p>
          <a:p>
            <a:pPr algn="ctr">
              <a:spcAft>
                <a:spcPct val="50000"/>
              </a:spcAft>
              <a:buSzPct val="150000"/>
            </a:pPr>
            <a:r>
              <a:rPr lang="en-US"/>
              <a:t> </a:t>
            </a:r>
            <a:r>
              <a:rPr lang="en-US" sz="3200"/>
              <a:t>T___, P ___</a:t>
            </a:r>
          </a:p>
          <a:p>
            <a:pPr>
              <a:spcAft>
                <a:spcPct val="50000"/>
              </a:spcAft>
              <a:buSzPct val="150000"/>
            </a:pPr>
            <a:r>
              <a:rPr lang="en-US" i="1">
                <a:solidFill>
                  <a:srgbClr val="009900"/>
                </a:solidFill>
              </a:rPr>
              <a:t>     *Example:</a:t>
            </a:r>
            <a:r>
              <a:rPr lang="en-US"/>
              <a:t> Heating a rigid container causes the gas inside 			to move __________ which causes _________ pressure.  		Be careful!  Too much heat will make it explode!</a:t>
            </a:r>
          </a:p>
        </p:txBody>
      </p:sp>
      <p:sp>
        <p:nvSpPr>
          <p:cNvPr id="2052" name="Text Box 4"/>
          <p:cNvSpPr txBox="1">
            <a:spLocks noChangeArrowheads="1"/>
          </p:cNvSpPr>
          <p:nvPr/>
        </p:nvSpPr>
        <p:spPr bwMode="auto">
          <a:xfrm>
            <a:off x="1905000" y="0"/>
            <a:ext cx="5562600" cy="519113"/>
          </a:xfrm>
          <a:prstGeom prst="rect">
            <a:avLst/>
          </a:prstGeom>
          <a:noFill/>
          <a:ln w="9525">
            <a:noFill/>
            <a:miter lim="800000"/>
            <a:headEnd/>
            <a:tailEnd/>
          </a:ln>
        </p:spPr>
        <p:txBody>
          <a:bodyPr>
            <a:spAutoFit/>
          </a:bodyPr>
          <a:lstStyle/>
          <a:p>
            <a:pPr algn="ctr">
              <a:spcBef>
                <a:spcPct val="50000"/>
              </a:spcBef>
            </a:pPr>
            <a:r>
              <a:rPr lang="en-US" sz="2800">
                <a:solidFill>
                  <a:srgbClr val="990000"/>
                </a:solidFill>
              </a:rPr>
              <a:t>Gas Laws </a:t>
            </a:r>
            <a:r>
              <a:rPr lang="en-US" sz="2800" i="1">
                <a:solidFill>
                  <a:srgbClr val="990000"/>
                </a:solidFill>
              </a:rPr>
              <a:t>(continued)</a:t>
            </a:r>
          </a:p>
        </p:txBody>
      </p:sp>
      <p:sp>
        <p:nvSpPr>
          <p:cNvPr id="2053" name="Line 6"/>
          <p:cNvSpPr>
            <a:spLocks noChangeShapeType="1"/>
          </p:cNvSpPr>
          <p:nvPr/>
        </p:nvSpPr>
        <p:spPr bwMode="auto">
          <a:xfrm>
            <a:off x="5791200" y="3976688"/>
            <a:ext cx="0" cy="1752600"/>
          </a:xfrm>
          <a:prstGeom prst="line">
            <a:avLst/>
          </a:prstGeom>
          <a:noFill/>
          <a:ln w="38100">
            <a:solidFill>
              <a:schemeClr val="tx1"/>
            </a:solidFill>
            <a:round/>
            <a:headEnd/>
            <a:tailEnd/>
          </a:ln>
        </p:spPr>
        <p:txBody>
          <a:bodyPr/>
          <a:lstStyle/>
          <a:p>
            <a:endParaRPr lang="en-US"/>
          </a:p>
        </p:txBody>
      </p:sp>
      <p:sp>
        <p:nvSpPr>
          <p:cNvPr id="2054" name="Line 7"/>
          <p:cNvSpPr>
            <a:spLocks noChangeShapeType="1"/>
          </p:cNvSpPr>
          <p:nvPr/>
        </p:nvSpPr>
        <p:spPr bwMode="auto">
          <a:xfrm>
            <a:off x="5791200" y="5729288"/>
            <a:ext cx="2133600" cy="0"/>
          </a:xfrm>
          <a:prstGeom prst="line">
            <a:avLst/>
          </a:prstGeom>
          <a:noFill/>
          <a:ln w="38100">
            <a:solidFill>
              <a:schemeClr val="tx1"/>
            </a:solidFill>
            <a:round/>
            <a:headEnd/>
            <a:tailEnd/>
          </a:ln>
        </p:spPr>
        <p:txBody>
          <a:bodyPr/>
          <a:lstStyle/>
          <a:p>
            <a:endParaRPr lang="en-US"/>
          </a:p>
        </p:txBody>
      </p:sp>
      <p:sp>
        <p:nvSpPr>
          <p:cNvPr id="2055" name="Text Box 8"/>
          <p:cNvSpPr txBox="1">
            <a:spLocks noChangeArrowheads="1"/>
          </p:cNvSpPr>
          <p:nvPr/>
        </p:nvSpPr>
        <p:spPr bwMode="auto">
          <a:xfrm>
            <a:off x="4724400" y="4572000"/>
            <a:ext cx="1219200" cy="366713"/>
          </a:xfrm>
          <a:prstGeom prst="rect">
            <a:avLst/>
          </a:prstGeom>
          <a:noFill/>
          <a:ln w="9525">
            <a:noFill/>
            <a:miter lim="800000"/>
            <a:headEnd/>
            <a:tailEnd/>
          </a:ln>
        </p:spPr>
        <p:txBody>
          <a:bodyPr>
            <a:spAutoFit/>
          </a:bodyPr>
          <a:lstStyle/>
          <a:p>
            <a:r>
              <a:rPr lang="en-US" sz="1800" b="1"/>
              <a:t>Pressure</a:t>
            </a:r>
          </a:p>
        </p:txBody>
      </p:sp>
      <p:sp>
        <p:nvSpPr>
          <p:cNvPr id="2056" name="Text Box 9"/>
          <p:cNvSpPr txBox="1">
            <a:spLocks noChangeArrowheads="1"/>
          </p:cNvSpPr>
          <p:nvPr/>
        </p:nvSpPr>
        <p:spPr bwMode="auto">
          <a:xfrm>
            <a:off x="6019800" y="5805488"/>
            <a:ext cx="2057400" cy="366712"/>
          </a:xfrm>
          <a:prstGeom prst="rect">
            <a:avLst/>
          </a:prstGeom>
          <a:noFill/>
          <a:ln w="9525">
            <a:noFill/>
            <a:miter lim="800000"/>
            <a:headEnd/>
            <a:tailEnd/>
          </a:ln>
        </p:spPr>
        <p:txBody>
          <a:bodyPr>
            <a:spAutoFit/>
          </a:bodyPr>
          <a:lstStyle/>
          <a:p>
            <a:r>
              <a:rPr lang="en-US" sz="1800" b="1"/>
              <a:t>Temperature (K)</a:t>
            </a:r>
          </a:p>
        </p:txBody>
      </p:sp>
      <p:sp>
        <p:nvSpPr>
          <p:cNvPr id="2057" name="Rectangle 10"/>
          <p:cNvSpPr>
            <a:spLocks noChangeArrowheads="1"/>
          </p:cNvSpPr>
          <p:nvPr/>
        </p:nvSpPr>
        <p:spPr bwMode="auto">
          <a:xfrm>
            <a:off x="4572000" y="3886200"/>
            <a:ext cx="4114800" cy="2286000"/>
          </a:xfrm>
          <a:prstGeom prst="rect">
            <a:avLst/>
          </a:prstGeom>
          <a:noFill/>
          <a:ln w="9525">
            <a:solidFill>
              <a:schemeClr val="tx1"/>
            </a:solidFill>
            <a:miter lim="800000"/>
            <a:headEnd/>
            <a:tailEnd/>
          </a:ln>
        </p:spPr>
        <p:txBody>
          <a:bodyPr wrap="none" anchor="ctr"/>
          <a:lstStyle/>
          <a:p>
            <a:endParaRPr lang="en-US"/>
          </a:p>
        </p:txBody>
      </p:sp>
      <p:sp>
        <p:nvSpPr>
          <p:cNvPr id="7179" name="Line 11"/>
          <p:cNvSpPr>
            <a:spLocks noChangeShapeType="1"/>
          </p:cNvSpPr>
          <p:nvPr/>
        </p:nvSpPr>
        <p:spPr bwMode="auto">
          <a:xfrm flipV="1">
            <a:off x="5791200" y="4267200"/>
            <a:ext cx="1828800" cy="1447800"/>
          </a:xfrm>
          <a:prstGeom prst="line">
            <a:avLst/>
          </a:prstGeom>
          <a:noFill/>
          <a:ln w="57150">
            <a:solidFill>
              <a:schemeClr val="tx1"/>
            </a:solidFill>
            <a:round/>
            <a:headEnd/>
            <a:tailEnd type="triangle" w="med" len="med"/>
          </a:ln>
        </p:spPr>
        <p:txBody>
          <a:bodyPr/>
          <a:lstStyle/>
          <a:p>
            <a:endParaRPr lang="en-US"/>
          </a:p>
        </p:txBody>
      </p:sp>
      <p:graphicFrame>
        <p:nvGraphicFramePr>
          <p:cNvPr id="7181" name="Object 13"/>
          <p:cNvGraphicFramePr>
            <a:graphicFrameLocks noChangeAspect="1"/>
          </p:cNvGraphicFramePr>
          <p:nvPr/>
        </p:nvGraphicFramePr>
        <p:xfrm>
          <a:off x="127000" y="3200400"/>
          <a:ext cx="3378200" cy="3657600"/>
        </p:xfrm>
        <a:graphic>
          <a:graphicData uri="http://schemas.openxmlformats.org/presentationml/2006/ole">
            <mc:AlternateContent xmlns:mc="http://schemas.openxmlformats.org/markup-compatibility/2006">
              <mc:Choice xmlns:v="urn:schemas-microsoft-com:vml" Requires="v">
                <p:oleObj spid="_x0000_s2056" name="Bitmap Image" r:id="rId3" imgW="3914286" imgH="4238095" progId="">
                  <p:embed/>
                </p:oleObj>
              </mc:Choice>
              <mc:Fallback>
                <p:oleObj name="Bitmap Image" r:id="rId3" imgW="3914286" imgH="4238095"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00" y="3200400"/>
                        <a:ext cx="33782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82" name="Rectangle 14"/>
          <p:cNvSpPr>
            <a:spLocks noChangeArrowheads="1"/>
          </p:cNvSpPr>
          <p:nvPr/>
        </p:nvSpPr>
        <p:spPr bwMode="auto">
          <a:xfrm>
            <a:off x="609600" y="457200"/>
            <a:ext cx="1981200" cy="457200"/>
          </a:xfrm>
          <a:prstGeom prst="rect">
            <a:avLst/>
          </a:prstGeom>
          <a:noFill/>
          <a:ln w="9525">
            <a:noFill/>
            <a:miter lim="800000"/>
            <a:headEnd/>
            <a:tailEnd/>
          </a:ln>
        </p:spPr>
        <p:txBody>
          <a:bodyPr>
            <a:spAutoFit/>
          </a:bodyPr>
          <a:lstStyle/>
          <a:p>
            <a:pPr algn="ctr">
              <a:spcBef>
                <a:spcPct val="50000"/>
              </a:spcBef>
            </a:pPr>
            <a:r>
              <a:rPr lang="en-US" b="1">
                <a:solidFill>
                  <a:srgbClr val="6600CC"/>
                </a:solidFill>
              </a:rPr>
              <a:t>Guy-Lussac’s</a:t>
            </a:r>
          </a:p>
        </p:txBody>
      </p:sp>
      <p:sp>
        <p:nvSpPr>
          <p:cNvPr id="7183" name="Rectangle 15"/>
          <p:cNvSpPr>
            <a:spLocks noChangeArrowheads="1"/>
          </p:cNvSpPr>
          <p:nvPr/>
        </p:nvSpPr>
        <p:spPr bwMode="auto">
          <a:xfrm>
            <a:off x="1447800" y="8382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increases</a:t>
            </a:r>
          </a:p>
        </p:txBody>
      </p:sp>
      <p:sp>
        <p:nvSpPr>
          <p:cNvPr id="7184" name="Rectangle 16"/>
          <p:cNvSpPr>
            <a:spLocks noChangeArrowheads="1"/>
          </p:cNvSpPr>
          <p:nvPr/>
        </p:nvSpPr>
        <p:spPr bwMode="auto">
          <a:xfrm>
            <a:off x="7239000" y="8382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increase</a:t>
            </a:r>
          </a:p>
        </p:txBody>
      </p:sp>
      <p:sp>
        <p:nvSpPr>
          <p:cNvPr id="7185" name="Rectangle 17"/>
          <p:cNvSpPr>
            <a:spLocks noChangeArrowheads="1"/>
          </p:cNvSpPr>
          <p:nvPr/>
        </p:nvSpPr>
        <p:spPr bwMode="auto">
          <a:xfrm>
            <a:off x="3886200" y="1371600"/>
            <a:ext cx="685800" cy="519113"/>
          </a:xfrm>
          <a:prstGeom prst="rect">
            <a:avLst/>
          </a:prstGeom>
          <a:noFill/>
          <a:ln w="9525">
            <a:noFill/>
            <a:miter lim="800000"/>
            <a:headEnd/>
            <a:tailEnd/>
          </a:ln>
        </p:spPr>
        <p:txBody>
          <a:bodyPr>
            <a:spAutoFit/>
          </a:bodyPr>
          <a:lstStyle/>
          <a:p>
            <a:pPr algn="ctr">
              <a:spcBef>
                <a:spcPct val="50000"/>
              </a:spcBef>
            </a:pPr>
            <a:r>
              <a:rPr lang="en-US" sz="2800">
                <a:solidFill>
                  <a:srgbClr val="6600CC"/>
                </a:solidFill>
                <a:cs typeface="Times New Roman" pitchFamily="18" charset="0"/>
              </a:rPr>
              <a:t>↑</a:t>
            </a:r>
          </a:p>
        </p:txBody>
      </p:sp>
      <p:sp>
        <p:nvSpPr>
          <p:cNvPr id="7186" name="Rectangle 18"/>
          <p:cNvSpPr>
            <a:spLocks noChangeArrowheads="1"/>
          </p:cNvSpPr>
          <p:nvPr/>
        </p:nvSpPr>
        <p:spPr bwMode="auto">
          <a:xfrm>
            <a:off x="3200400" y="24384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faster</a:t>
            </a:r>
          </a:p>
        </p:txBody>
      </p:sp>
      <p:sp>
        <p:nvSpPr>
          <p:cNvPr id="7187" name="Rectangle 19"/>
          <p:cNvSpPr>
            <a:spLocks noChangeArrowheads="1"/>
          </p:cNvSpPr>
          <p:nvPr/>
        </p:nvSpPr>
        <p:spPr bwMode="auto">
          <a:xfrm>
            <a:off x="6324600" y="24384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more</a:t>
            </a:r>
          </a:p>
        </p:txBody>
      </p:sp>
      <p:sp>
        <p:nvSpPr>
          <p:cNvPr id="7188" name="Rectangle 20"/>
          <p:cNvSpPr>
            <a:spLocks noChangeArrowheads="1"/>
          </p:cNvSpPr>
          <p:nvPr/>
        </p:nvSpPr>
        <p:spPr bwMode="auto">
          <a:xfrm>
            <a:off x="5029200" y="1371600"/>
            <a:ext cx="685800" cy="519113"/>
          </a:xfrm>
          <a:prstGeom prst="rect">
            <a:avLst/>
          </a:prstGeom>
          <a:noFill/>
          <a:ln w="9525">
            <a:noFill/>
            <a:miter lim="800000"/>
            <a:headEnd/>
            <a:tailEnd/>
          </a:ln>
        </p:spPr>
        <p:txBody>
          <a:bodyPr>
            <a:spAutoFit/>
          </a:bodyPr>
          <a:lstStyle/>
          <a:p>
            <a:pPr algn="ctr">
              <a:spcBef>
                <a:spcPct val="50000"/>
              </a:spcBef>
            </a:pPr>
            <a:r>
              <a:rPr lang="en-US" sz="2800">
                <a:solidFill>
                  <a:srgbClr val="6600CC"/>
                </a:solidFill>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182"/>
                                        </p:tgtEl>
                                        <p:attrNameLst>
                                          <p:attrName>style.visibility</p:attrName>
                                        </p:attrNameLst>
                                      </p:cBhvr>
                                      <p:to>
                                        <p:strVal val="visible"/>
                                      </p:to>
                                    </p:set>
                                    <p:anim calcmode="lin" valueType="num">
                                      <p:cBhvr>
                                        <p:cTn id="7" dur="500" fill="hold"/>
                                        <p:tgtEl>
                                          <p:spTgt spid="7182"/>
                                        </p:tgtEl>
                                        <p:attrNameLst>
                                          <p:attrName>ppt_w</p:attrName>
                                        </p:attrNameLst>
                                      </p:cBhvr>
                                      <p:tavLst>
                                        <p:tav tm="0">
                                          <p:val>
                                            <p:fltVal val="0"/>
                                          </p:val>
                                        </p:tav>
                                        <p:tav tm="100000">
                                          <p:val>
                                            <p:strVal val="#ppt_w"/>
                                          </p:val>
                                        </p:tav>
                                      </p:tavLst>
                                    </p:anim>
                                    <p:anim calcmode="lin" valueType="num">
                                      <p:cBhvr>
                                        <p:cTn id="8" dur="500" fill="hold"/>
                                        <p:tgtEl>
                                          <p:spTgt spid="7182"/>
                                        </p:tgtEl>
                                        <p:attrNameLst>
                                          <p:attrName>ppt_h</p:attrName>
                                        </p:attrNameLst>
                                      </p:cBhvr>
                                      <p:tavLst>
                                        <p:tav tm="0">
                                          <p:val>
                                            <p:fltVal val="0"/>
                                          </p:val>
                                        </p:tav>
                                        <p:tav tm="100000">
                                          <p:val>
                                            <p:strVal val="#ppt_h"/>
                                          </p:val>
                                        </p:tav>
                                      </p:tavLst>
                                    </p:anim>
                                    <p:animEffect transition="in" filter="fade">
                                      <p:cBhvr>
                                        <p:cTn id="9" dur="500"/>
                                        <p:tgtEl>
                                          <p:spTgt spid="718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183"/>
                                        </p:tgtEl>
                                        <p:attrNameLst>
                                          <p:attrName>style.visibility</p:attrName>
                                        </p:attrNameLst>
                                      </p:cBhvr>
                                      <p:to>
                                        <p:strVal val="visible"/>
                                      </p:to>
                                    </p:set>
                                    <p:anim calcmode="lin" valueType="num">
                                      <p:cBhvr>
                                        <p:cTn id="14" dur="500" fill="hold"/>
                                        <p:tgtEl>
                                          <p:spTgt spid="7183"/>
                                        </p:tgtEl>
                                        <p:attrNameLst>
                                          <p:attrName>ppt_w</p:attrName>
                                        </p:attrNameLst>
                                      </p:cBhvr>
                                      <p:tavLst>
                                        <p:tav tm="0">
                                          <p:val>
                                            <p:fltVal val="0"/>
                                          </p:val>
                                        </p:tav>
                                        <p:tav tm="100000">
                                          <p:val>
                                            <p:strVal val="#ppt_w"/>
                                          </p:val>
                                        </p:tav>
                                      </p:tavLst>
                                    </p:anim>
                                    <p:anim calcmode="lin" valueType="num">
                                      <p:cBhvr>
                                        <p:cTn id="15" dur="500" fill="hold"/>
                                        <p:tgtEl>
                                          <p:spTgt spid="7183"/>
                                        </p:tgtEl>
                                        <p:attrNameLst>
                                          <p:attrName>ppt_h</p:attrName>
                                        </p:attrNameLst>
                                      </p:cBhvr>
                                      <p:tavLst>
                                        <p:tav tm="0">
                                          <p:val>
                                            <p:fltVal val="0"/>
                                          </p:val>
                                        </p:tav>
                                        <p:tav tm="100000">
                                          <p:val>
                                            <p:strVal val="#ppt_h"/>
                                          </p:val>
                                        </p:tav>
                                      </p:tavLst>
                                    </p:anim>
                                    <p:animEffect transition="in" filter="fade">
                                      <p:cBhvr>
                                        <p:cTn id="16" dur="500"/>
                                        <p:tgtEl>
                                          <p:spTgt spid="718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7184"/>
                                        </p:tgtEl>
                                        <p:attrNameLst>
                                          <p:attrName>style.visibility</p:attrName>
                                        </p:attrNameLst>
                                      </p:cBhvr>
                                      <p:to>
                                        <p:strVal val="visible"/>
                                      </p:to>
                                    </p:set>
                                    <p:anim calcmode="lin" valueType="num">
                                      <p:cBhvr>
                                        <p:cTn id="21" dur="500" fill="hold"/>
                                        <p:tgtEl>
                                          <p:spTgt spid="7184"/>
                                        </p:tgtEl>
                                        <p:attrNameLst>
                                          <p:attrName>ppt_w</p:attrName>
                                        </p:attrNameLst>
                                      </p:cBhvr>
                                      <p:tavLst>
                                        <p:tav tm="0">
                                          <p:val>
                                            <p:fltVal val="0"/>
                                          </p:val>
                                        </p:tav>
                                        <p:tav tm="100000">
                                          <p:val>
                                            <p:strVal val="#ppt_w"/>
                                          </p:val>
                                        </p:tav>
                                      </p:tavLst>
                                    </p:anim>
                                    <p:anim calcmode="lin" valueType="num">
                                      <p:cBhvr>
                                        <p:cTn id="22" dur="500" fill="hold"/>
                                        <p:tgtEl>
                                          <p:spTgt spid="7184"/>
                                        </p:tgtEl>
                                        <p:attrNameLst>
                                          <p:attrName>ppt_h</p:attrName>
                                        </p:attrNameLst>
                                      </p:cBhvr>
                                      <p:tavLst>
                                        <p:tav tm="0">
                                          <p:val>
                                            <p:fltVal val="0"/>
                                          </p:val>
                                        </p:tav>
                                        <p:tav tm="100000">
                                          <p:val>
                                            <p:strVal val="#ppt_h"/>
                                          </p:val>
                                        </p:tav>
                                      </p:tavLst>
                                    </p:anim>
                                    <p:animEffect transition="in" filter="fade">
                                      <p:cBhvr>
                                        <p:cTn id="23" dur="500"/>
                                        <p:tgtEl>
                                          <p:spTgt spid="718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7185"/>
                                        </p:tgtEl>
                                        <p:attrNameLst>
                                          <p:attrName>style.visibility</p:attrName>
                                        </p:attrNameLst>
                                      </p:cBhvr>
                                      <p:to>
                                        <p:strVal val="visible"/>
                                      </p:to>
                                    </p:set>
                                    <p:anim calcmode="lin" valueType="num">
                                      <p:cBhvr>
                                        <p:cTn id="28" dur="500" fill="hold"/>
                                        <p:tgtEl>
                                          <p:spTgt spid="7185"/>
                                        </p:tgtEl>
                                        <p:attrNameLst>
                                          <p:attrName>ppt_w</p:attrName>
                                        </p:attrNameLst>
                                      </p:cBhvr>
                                      <p:tavLst>
                                        <p:tav tm="0">
                                          <p:val>
                                            <p:fltVal val="0"/>
                                          </p:val>
                                        </p:tav>
                                        <p:tav tm="100000">
                                          <p:val>
                                            <p:strVal val="#ppt_w"/>
                                          </p:val>
                                        </p:tav>
                                      </p:tavLst>
                                    </p:anim>
                                    <p:anim calcmode="lin" valueType="num">
                                      <p:cBhvr>
                                        <p:cTn id="29" dur="500" fill="hold"/>
                                        <p:tgtEl>
                                          <p:spTgt spid="7185"/>
                                        </p:tgtEl>
                                        <p:attrNameLst>
                                          <p:attrName>ppt_h</p:attrName>
                                        </p:attrNameLst>
                                      </p:cBhvr>
                                      <p:tavLst>
                                        <p:tav tm="0">
                                          <p:val>
                                            <p:fltVal val="0"/>
                                          </p:val>
                                        </p:tav>
                                        <p:tav tm="100000">
                                          <p:val>
                                            <p:strVal val="#ppt_h"/>
                                          </p:val>
                                        </p:tav>
                                      </p:tavLst>
                                    </p:anim>
                                    <p:animEffect transition="in" filter="fade">
                                      <p:cBhvr>
                                        <p:cTn id="30" dur="500"/>
                                        <p:tgtEl>
                                          <p:spTgt spid="718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7188"/>
                                        </p:tgtEl>
                                        <p:attrNameLst>
                                          <p:attrName>style.visibility</p:attrName>
                                        </p:attrNameLst>
                                      </p:cBhvr>
                                      <p:to>
                                        <p:strVal val="visible"/>
                                      </p:to>
                                    </p:set>
                                    <p:anim calcmode="lin" valueType="num">
                                      <p:cBhvr>
                                        <p:cTn id="35" dur="500" fill="hold"/>
                                        <p:tgtEl>
                                          <p:spTgt spid="7188"/>
                                        </p:tgtEl>
                                        <p:attrNameLst>
                                          <p:attrName>ppt_w</p:attrName>
                                        </p:attrNameLst>
                                      </p:cBhvr>
                                      <p:tavLst>
                                        <p:tav tm="0">
                                          <p:val>
                                            <p:fltVal val="0"/>
                                          </p:val>
                                        </p:tav>
                                        <p:tav tm="100000">
                                          <p:val>
                                            <p:strVal val="#ppt_w"/>
                                          </p:val>
                                        </p:tav>
                                      </p:tavLst>
                                    </p:anim>
                                    <p:anim calcmode="lin" valueType="num">
                                      <p:cBhvr>
                                        <p:cTn id="36" dur="500" fill="hold"/>
                                        <p:tgtEl>
                                          <p:spTgt spid="7188"/>
                                        </p:tgtEl>
                                        <p:attrNameLst>
                                          <p:attrName>ppt_h</p:attrName>
                                        </p:attrNameLst>
                                      </p:cBhvr>
                                      <p:tavLst>
                                        <p:tav tm="0">
                                          <p:val>
                                            <p:fltVal val="0"/>
                                          </p:val>
                                        </p:tav>
                                        <p:tav tm="100000">
                                          <p:val>
                                            <p:strVal val="#ppt_h"/>
                                          </p:val>
                                        </p:tav>
                                      </p:tavLst>
                                    </p:anim>
                                    <p:animEffect transition="in" filter="fade">
                                      <p:cBhvr>
                                        <p:cTn id="37" dur="500"/>
                                        <p:tgtEl>
                                          <p:spTgt spid="718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7186"/>
                                        </p:tgtEl>
                                        <p:attrNameLst>
                                          <p:attrName>style.visibility</p:attrName>
                                        </p:attrNameLst>
                                      </p:cBhvr>
                                      <p:to>
                                        <p:strVal val="visible"/>
                                      </p:to>
                                    </p:set>
                                    <p:anim calcmode="lin" valueType="num">
                                      <p:cBhvr>
                                        <p:cTn id="42" dur="500" fill="hold"/>
                                        <p:tgtEl>
                                          <p:spTgt spid="7186"/>
                                        </p:tgtEl>
                                        <p:attrNameLst>
                                          <p:attrName>ppt_w</p:attrName>
                                        </p:attrNameLst>
                                      </p:cBhvr>
                                      <p:tavLst>
                                        <p:tav tm="0">
                                          <p:val>
                                            <p:fltVal val="0"/>
                                          </p:val>
                                        </p:tav>
                                        <p:tav tm="100000">
                                          <p:val>
                                            <p:strVal val="#ppt_w"/>
                                          </p:val>
                                        </p:tav>
                                      </p:tavLst>
                                    </p:anim>
                                    <p:anim calcmode="lin" valueType="num">
                                      <p:cBhvr>
                                        <p:cTn id="43" dur="500" fill="hold"/>
                                        <p:tgtEl>
                                          <p:spTgt spid="7186"/>
                                        </p:tgtEl>
                                        <p:attrNameLst>
                                          <p:attrName>ppt_h</p:attrName>
                                        </p:attrNameLst>
                                      </p:cBhvr>
                                      <p:tavLst>
                                        <p:tav tm="0">
                                          <p:val>
                                            <p:fltVal val="0"/>
                                          </p:val>
                                        </p:tav>
                                        <p:tav tm="100000">
                                          <p:val>
                                            <p:strVal val="#ppt_h"/>
                                          </p:val>
                                        </p:tav>
                                      </p:tavLst>
                                    </p:anim>
                                    <p:animEffect transition="in" filter="fade">
                                      <p:cBhvr>
                                        <p:cTn id="44" dur="500"/>
                                        <p:tgtEl>
                                          <p:spTgt spid="718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7187"/>
                                        </p:tgtEl>
                                        <p:attrNameLst>
                                          <p:attrName>style.visibility</p:attrName>
                                        </p:attrNameLst>
                                      </p:cBhvr>
                                      <p:to>
                                        <p:strVal val="visible"/>
                                      </p:to>
                                    </p:set>
                                    <p:anim calcmode="lin" valueType="num">
                                      <p:cBhvr>
                                        <p:cTn id="49" dur="500" fill="hold"/>
                                        <p:tgtEl>
                                          <p:spTgt spid="7187"/>
                                        </p:tgtEl>
                                        <p:attrNameLst>
                                          <p:attrName>ppt_w</p:attrName>
                                        </p:attrNameLst>
                                      </p:cBhvr>
                                      <p:tavLst>
                                        <p:tav tm="0">
                                          <p:val>
                                            <p:fltVal val="0"/>
                                          </p:val>
                                        </p:tav>
                                        <p:tav tm="100000">
                                          <p:val>
                                            <p:strVal val="#ppt_w"/>
                                          </p:val>
                                        </p:tav>
                                      </p:tavLst>
                                    </p:anim>
                                    <p:anim calcmode="lin" valueType="num">
                                      <p:cBhvr>
                                        <p:cTn id="50" dur="500" fill="hold"/>
                                        <p:tgtEl>
                                          <p:spTgt spid="7187"/>
                                        </p:tgtEl>
                                        <p:attrNameLst>
                                          <p:attrName>ppt_h</p:attrName>
                                        </p:attrNameLst>
                                      </p:cBhvr>
                                      <p:tavLst>
                                        <p:tav tm="0">
                                          <p:val>
                                            <p:fltVal val="0"/>
                                          </p:val>
                                        </p:tav>
                                        <p:tav tm="100000">
                                          <p:val>
                                            <p:strVal val="#ppt_h"/>
                                          </p:val>
                                        </p:tav>
                                      </p:tavLst>
                                    </p:anim>
                                    <p:animEffect transition="in" filter="fade">
                                      <p:cBhvr>
                                        <p:cTn id="51" dur="500"/>
                                        <p:tgtEl>
                                          <p:spTgt spid="7187"/>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7181"/>
                                        </p:tgtEl>
                                        <p:attrNameLst>
                                          <p:attrName>style.visibility</p:attrName>
                                        </p:attrNameLst>
                                      </p:cBhvr>
                                      <p:to>
                                        <p:strVal val="visible"/>
                                      </p:to>
                                    </p:set>
                                    <p:anim calcmode="lin" valueType="num">
                                      <p:cBhvr>
                                        <p:cTn id="56" dur="500" fill="hold"/>
                                        <p:tgtEl>
                                          <p:spTgt spid="7181"/>
                                        </p:tgtEl>
                                        <p:attrNameLst>
                                          <p:attrName>ppt_w</p:attrName>
                                        </p:attrNameLst>
                                      </p:cBhvr>
                                      <p:tavLst>
                                        <p:tav tm="0">
                                          <p:val>
                                            <p:fltVal val="0"/>
                                          </p:val>
                                        </p:tav>
                                        <p:tav tm="100000">
                                          <p:val>
                                            <p:strVal val="#ppt_w"/>
                                          </p:val>
                                        </p:tav>
                                      </p:tavLst>
                                    </p:anim>
                                    <p:anim calcmode="lin" valueType="num">
                                      <p:cBhvr>
                                        <p:cTn id="57" dur="500" fill="hold"/>
                                        <p:tgtEl>
                                          <p:spTgt spid="7181"/>
                                        </p:tgtEl>
                                        <p:attrNameLst>
                                          <p:attrName>ppt_h</p:attrName>
                                        </p:attrNameLst>
                                      </p:cBhvr>
                                      <p:tavLst>
                                        <p:tav tm="0">
                                          <p:val>
                                            <p:fltVal val="0"/>
                                          </p:val>
                                        </p:tav>
                                        <p:tav tm="100000">
                                          <p:val>
                                            <p:strVal val="#ppt_h"/>
                                          </p:val>
                                        </p:tav>
                                      </p:tavLst>
                                    </p:anim>
                                    <p:animEffect transition="in" filter="fade">
                                      <p:cBhvr>
                                        <p:cTn id="58" dur="500"/>
                                        <p:tgtEl>
                                          <p:spTgt spid="7181"/>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7179"/>
                                        </p:tgtEl>
                                        <p:attrNameLst>
                                          <p:attrName>style.visibility</p:attrName>
                                        </p:attrNameLst>
                                      </p:cBhvr>
                                      <p:to>
                                        <p:strVal val="visible"/>
                                      </p:to>
                                    </p:set>
                                    <p:anim calcmode="lin" valueType="num">
                                      <p:cBhvr>
                                        <p:cTn id="63" dur="500" fill="hold"/>
                                        <p:tgtEl>
                                          <p:spTgt spid="7179"/>
                                        </p:tgtEl>
                                        <p:attrNameLst>
                                          <p:attrName>ppt_w</p:attrName>
                                        </p:attrNameLst>
                                      </p:cBhvr>
                                      <p:tavLst>
                                        <p:tav tm="0">
                                          <p:val>
                                            <p:fltVal val="0"/>
                                          </p:val>
                                        </p:tav>
                                        <p:tav tm="100000">
                                          <p:val>
                                            <p:strVal val="#ppt_w"/>
                                          </p:val>
                                        </p:tav>
                                      </p:tavLst>
                                    </p:anim>
                                    <p:anim calcmode="lin" valueType="num">
                                      <p:cBhvr>
                                        <p:cTn id="64" dur="500" fill="hold"/>
                                        <p:tgtEl>
                                          <p:spTgt spid="7179"/>
                                        </p:tgtEl>
                                        <p:attrNameLst>
                                          <p:attrName>ppt_h</p:attrName>
                                        </p:attrNameLst>
                                      </p:cBhvr>
                                      <p:tavLst>
                                        <p:tav tm="0">
                                          <p:val>
                                            <p:fltVal val="0"/>
                                          </p:val>
                                        </p:tav>
                                        <p:tav tm="100000">
                                          <p:val>
                                            <p:strVal val="#ppt_h"/>
                                          </p:val>
                                        </p:tav>
                                      </p:tavLst>
                                    </p:anim>
                                    <p:animEffect transition="in" filter="fade">
                                      <p:cBhvr>
                                        <p:cTn id="65" dur="500"/>
                                        <p:tgtEl>
                                          <p:spTgt spid="7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animBg="1"/>
      <p:bldP spid="7182" grpId="0"/>
      <p:bldP spid="7183" grpId="0"/>
      <p:bldP spid="7184" grpId="0"/>
      <p:bldP spid="7185" grpId="0"/>
      <p:bldP spid="7186" grpId="0"/>
      <p:bldP spid="7187" grpId="0"/>
      <p:bldP spid="718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Guy </a:t>
            </a:r>
            <a:r>
              <a:rPr lang="en-US" dirty="0" err="1" smtClean="0">
                <a:solidFill>
                  <a:srgbClr val="C00000"/>
                </a:solidFill>
              </a:rPr>
              <a:t>Lussac’s</a:t>
            </a:r>
            <a:r>
              <a:rPr lang="en-US" dirty="0" smtClean="0">
                <a:solidFill>
                  <a:srgbClr val="C00000"/>
                </a:solidFill>
              </a:rPr>
              <a:t> Law</a:t>
            </a:r>
            <a:endParaRPr lang="en-US" dirty="0">
              <a:solidFill>
                <a:srgbClr val="C00000"/>
              </a:solidFill>
            </a:endParaRPr>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   </a:t>
            </a:r>
            <a:r>
              <a:rPr lang="en-US" dirty="0" smtClean="0">
                <a:solidFill>
                  <a:schemeClr val="tx1"/>
                </a:solidFill>
                <a:latin typeface="Times New Roman" pitchFamily="18" charset="0"/>
                <a:cs typeface="Times New Roman" pitchFamily="18" charset="0"/>
              </a:rPr>
              <a:t>The gas left in a used aerosol can is at a pressure of 103 </a:t>
            </a:r>
            <a:r>
              <a:rPr lang="en-US" dirty="0" err="1" smtClean="0">
                <a:solidFill>
                  <a:schemeClr val="tx1"/>
                </a:solidFill>
                <a:latin typeface="Times New Roman" pitchFamily="18" charset="0"/>
                <a:cs typeface="Times New Roman" pitchFamily="18" charset="0"/>
              </a:rPr>
              <a:t>kPa</a:t>
            </a:r>
            <a:r>
              <a:rPr lang="en-US" dirty="0" smtClean="0">
                <a:solidFill>
                  <a:schemeClr val="tx1"/>
                </a:solidFill>
                <a:latin typeface="Times New Roman" pitchFamily="18" charset="0"/>
                <a:cs typeface="Times New Roman" pitchFamily="18" charset="0"/>
              </a:rPr>
              <a:t> at 25 </a:t>
            </a:r>
            <a:r>
              <a:rPr lang="en-US" baseline="30000" dirty="0" err="1" smtClean="0">
                <a:solidFill>
                  <a:schemeClr val="tx1"/>
                </a:solidFill>
                <a:latin typeface="Times New Roman" pitchFamily="18" charset="0"/>
                <a:cs typeface="Times New Roman" pitchFamily="18" charset="0"/>
              </a:rPr>
              <a:t>o</a:t>
            </a:r>
            <a:r>
              <a:rPr lang="en-US" dirty="0" err="1" smtClean="0">
                <a:solidFill>
                  <a:schemeClr val="tx1"/>
                </a:solidFill>
                <a:latin typeface="Times New Roman" pitchFamily="18" charset="0"/>
                <a:cs typeface="Times New Roman" pitchFamily="18" charset="0"/>
              </a:rPr>
              <a:t>C.</a:t>
            </a:r>
            <a:r>
              <a:rPr lang="en-US" dirty="0" smtClean="0">
                <a:solidFill>
                  <a:schemeClr val="tx1"/>
                </a:solidFill>
                <a:latin typeface="Times New Roman" pitchFamily="18" charset="0"/>
                <a:cs typeface="Times New Roman" pitchFamily="18" charset="0"/>
              </a:rPr>
              <a:t>  If this can is thrown onto a fire, what is the pressure of the gas when its temperature reaches 928 </a:t>
            </a:r>
            <a:r>
              <a:rPr lang="en-US" baseline="30000" dirty="0" err="1" smtClean="0">
                <a:solidFill>
                  <a:schemeClr val="tx1"/>
                </a:solidFill>
                <a:latin typeface="Times New Roman" pitchFamily="18" charset="0"/>
                <a:cs typeface="Times New Roman" pitchFamily="18" charset="0"/>
              </a:rPr>
              <a:t>o</a:t>
            </a:r>
            <a:r>
              <a:rPr lang="en-US" dirty="0" err="1" smtClean="0">
                <a:solidFill>
                  <a:schemeClr val="tx1"/>
                </a:solidFill>
                <a:latin typeface="Times New Roman" pitchFamily="18" charset="0"/>
                <a:cs typeface="Times New Roman" pitchFamily="18" charset="0"/>
              </a:rPr>
              <a:t>C</a:t>
            </a:r>
            <a:r>
              <a:rPr lang="en-US" dirty="0" smtClean="0">
                <a:solidFill>
                  <a:schemeClr val="tx1"/>
                </a:solidFill>
                <a:latin typeface="Times New Roman" pitchFamily="18" charset="0"/>
                <a:cs typeface="Times New Roman" pitchFamily="18" charset="0"/>
              </a:rPr>
              <a:t>?</a:t>
            </a:r>
          </a:p>
          <a:p>
            <a:pPr>
              <a:buNone/>
            </a:pPr>
            <a:r>
              <a:rPr lang="en-US" dirty="0" smtClean="0">
                <a:solidFill>
                  <a:srgbClr val="6600CC"/>
                </a:solidFill>
                <a:latin typeface="Times New Roman" pitchFamily="18" charset="0"/>
                <a:cs typeface="Times New Roman" pitchFamily="18" charset="0"/>
              </a:rPr>
              <a:t>Equation: </a:t>
            </a:r>
          </a:p>
          <a:p>
            <a:pPr>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802971025"/>
              </p:ext>
            </p:extLst>
          </p:nvPr>
        </p:nvGraphicFramePr>
        <p:xfrm>
          <a:off x="2209800" y="3581400"/>
          <a:ext cx="1386841" cy="990600"/>
        </p:xfrm>
        <a:graphic>
          <a:graphicData uri="http://schemas.openxmlformats.org/presentationml/2006/ole">
            <mc:AlternateContent xmlns:mc="http://schemas.openxmlformats.org/markup-compatibility/2006">
              <mc:Choice xmlns:v="urn:schemas-microsoft-com:vml" Requires="v">
                <p:oleObj spid="_x0000_s21508" name="Equation" r:id="rId3" imgW="622300" imgH="444500" progId="Equation.3">
                  <p:embed/>
                </p:oleObj>
              </mc:Choice>
              <mc:Fallback>
                <p:oleObj name="Equation" r:id="rId3" imgW="622300" imgH="4445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581400"/>
                        <a:ext cx="1386841"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900" decel="100000" fill="hold"/>
                                        <p:tgtEl>
                                          <p:spTgt spid="4"/>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Imploding Tanker Car</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hlinkClick r:id="rId2"/>
              </a:rPr>
              <a:t>http://www.youtube.com/watch?v=Zz95_VvTxZM</a:t>
            </a:r>
            <a:endParaRPr lang="en-US" dirty="0" smtClean="0"/>
          </a:p>
          <a:p>
            <a:r>
              <a:rPr lang="en-US" smtClean="0">
                <a:hlinkClick r:id="rId3"/>
              </a:rPr>
              <a:t>http://www.youtube.com/watch?v=JsoE4F2Pb20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Essential Questions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How are the three variables of pressure, volume, and temperature affected when you change one of the three and keep another constant?</a:t>
            </a:r>
          </a:p>
          <a:p>
            <a:r>
              <a:rPr lang="en-US" dirty="0" smtClean="0"/>
              <a:t>Why is it important to be able to convert between different units of pressure?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4"/>
          <p:cNvSpPr>
            <a:spLocks noChangeArrowheads="1"/>
          </p:cNvSpPr>
          <p:nvPr/>
        </p:nvSpPr>
        <p:spPr bwMode="auto">
          <a:xfrm>
            <a:off x="1447800" y="4953000"/>
            <a:ext cx="3200400" cy="1752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6147" name="Text Box 3"/>
          <p:cNvSpPr txBox="1">
            <a:spLocks noChangeArrowheads="1"/>
          </p:cNvSpPr>
          <p:nvPr/>
        </p:nvSpPr>
        <p:spPr bwMode="auto">
          <a:xfrm>
            <a:off x="152400" y="457200"/>
            <a:ext cx="8915400" cy="4292600"/>
          </a:xfrm>
          <a:prstGeom prst="rect">
            <a:avLst/>
          </a:prstGeom>
          <a:noFill/>
          <a:ln w="9525">
            <a:noFill/>
            <a:miter lim="800000"/>
            <a:headEnd/>
            <a:tailEnd/>
          </a:ln>
        </p:spPr>
        <p:txBody>
          <a:bodyPr>
            <a:spAutoFit/>
          </a:bodyPr>
          <a:lstStyle/>
          <a:p>
            <a:pPr>
              <a:spcAft>
                <a:spcPct val="50000"/>
              </a:spcAft>
              <a:buSzPct val="150000"/>
            </a:pPr>
            <a:r>
              <a:rPr lang="en-US"/>
              <a:t>(3) </a:t>
            </a:r>
            <a:r>
              <a:rPr lang="en-US" b="1"/>
              <a:t>____________ Law:</a:t>
            </a:r>
            <a:r>
              <a:rPr lang="en-US"/>
              <a:t> At a </a:t>
            </a:r>
            <a:r>
              <a:rPr lang="en-US">
                <a:solidFill>
                  <a:srgbClr val="0000FF"/>
                </a:solidFill>
              </a:rPr>
              <a:t>constant pressure</a:t>
            </a:r>
            <a:r>
              <a:rPr lang="en-US"/>
              <a:t>, as the temperature of a container __________ the volume of the container will ___________. </a:t>
            </a:r>
          </a:p>
          <a:p>
            <a:pPr algn="ctr">
              <a:spcAft>
                <a:spcPct val="50000"/>
              </a:spcAft>
              <a:buSzPct val="150000"/>
            </a:pPr>
            <a:r>
              <a:rPr lang="en-US"/>
              <a:t> </a:t>
            </a:r>
            <a:r>
              <a:rPr lang="en-US" sz="3200"/>
              <a:t>T___, V ___</a:t>
            </a:r>
          </a:p>
          <a:p>
            <a:r>
              <a:rPr lang="en-US" i="1">
                <a:solidFill>
                  <a:srgbClr val="009900"/>
                </a:solidFill>
              </a:rPr>
              <a:t>    *Examples:</a:t>
            </a:r>
            <a:r>
              <a:rPr lang="en-US" i="1"/>
              <a:t> </a:t>
            </a:r>
            <a:r>
              <a:rPr lang="en-US"/>
              <a:t>Heating a balloon will cause it to ___________.  			Taking a balloon outside on a cold winter day will cause 		it to _____________.</a:t>
            </a:r>
          </a:p>
          <a:p>
            <a:r>
              <a:rPr lang="en-US"/>
              <a:t>  </a:t>
            </a:r>
          </a:p>
          <a:p>
            <a:pPr>
              <a:buSzPct val="150000"/>
              <a:buFontTx/>
              <a:buChar char="•"/>
            </a:pPr>
            <a:r>
              <a:rPr lang="en-US"/>
              <a:t> If you could keep a gas from condensing,                                         you could cool it off to absolute zero and the 		       volume of the gas would be _________!</a:t>
            </a:r>
          </a:p>
        </p:txBody>
      </p:sp>
      <p:sp>
        <p:nvSpPr>
          <p:cNvPr id="6148" name="Text Box 4"/>
          <p:cNvSpPr txBox="1">
            <a:spLocks noChangeArrowheads="1"/>
          </p:cNvSpPr>
          <p:nvPr/>
        </p:nvSpPr>
        <p:spPr bwMode="auto">
          <a:xfrm>
            <a:off x="1905000" y="0"/>
            <a:ext cx="5562600" cy="519113"/>
          </a:xfrm>
          <a:prstGeom prst="rect">
            <a:avLst/>
          </a:prstGeom>
          <a:noFill/>
          <a:ln w="9525">
            <a:noFill/>
            <a:miter lim="800000"/>
            <a:headEnd/>
            <a:tailEnd/>
          </a:ln>
        </p:spPr>
        <p:txBody>
          <a:bodyPr>
            <a:spAutoFit/>
          </a:bodyPr>
          <a:lstStyle/>
          <a:p>
            <a:pPr algn="ctr">
              <a:spcBef>
                <a:spcPct val="50000"/>
              </a:spcBef>
            </a:pPr>
            <a:r>
              <a:rPr lang="en-US" sz="2800">
                <a:solidFill>
                  <a:srgbClr val="990000"/>
                </a:solidFill>
              </a:rPr>
              <a:t>Gas Laws </a:t>
            </a:r>
            <a:r>
              <a:rPr lang="en-US" sz="2800" i="1">
                <a:solidFill>
                  <a:srgbClr val="990000"/>
                </a:solidFill>
              </a:rPr>
              <a:t>(continued)</a:t>
            </a:r>
            <a:endParaRPr lang="en-US" sz="2800">
              <a:solidFill>
                <a:srgbClr val="990000"/>
              </a:solidFill>
            </a:endParaRPr>
          </a:p>
        </p:txBody>
      </p:sp>
      <p:pic>
        <p:nvPicPr>
          <p:cNvPr id="8200" name="Picture 8" descr="pst2"/>
          <p:cNvPicPr>
            <a:picLocks noChangeAspect="1" noChangeArrowheads="1"/>
          </p:cNvPicPr>
          <p:nvPr/>
        </p:nvPicPr>
        <p:blipFill>
          <a:blip r:embed="rId2" cstate="print"/>
          <a:srcRect/>
          <a:stretch>
            <a:fillRect/>
          </a:stretch>
        </p:blipFill>
        <p:spPr bwMode="auto">
          <a:xfrm>
            <a:off x="5638800" y="4221163"/>
            <a:ext cx="3581400" cy="2560637"/>
          </a:xfrm>
          <a:prstGeom prst="rect">
            <a:avLst/>
          </a:prstGeom>
          <a:noFill/>
          <a:ln w="9525">
            <a:noFill/>
            <a:miter lim="800000"/>
            <a:headEnd/>
            <a:tailEnd/>
          </a:ln>
        </p:spPr>
      </p:pic>
      <p:sp>
        <p:nvSpPr>
          <p:cNvPr id="6150" name="Line 9"/>
          <p:cNvSpPr>
            <a:spLocks noChangeShapeType="1"/>
          </p:cNvSpPr>
          <p:nvPr/>
        </p:nvSpPr>
        <p:spPr bwMode="auto">
          <a:xfrm>
            <a:off x="2438400" y="5114925"/>
            <a:ext cx="1588" cy="1285875"/>
          </a:xfrm>
          <a:prstGeom prst="line">
            <a:avLst/>
          </a:prstGeom>
          <a:noFill/>
          <a:ln w="38100">
            <a:solidFill>
              <a:schemeClr val="tx1"/>
            </a:solidFill>
            <a:round/>
            <a:headEnd/>
            <a:tailEnd/>
          </a:ln>
        </p:spPr>
        <p:txBody>
          <a:bodyPr/>
          <a:lstStyle/>
          <a:p>
            <a:endParaRPr lang="en-US"/>
          </a:p>
        </p:txBody>
      </p:sp>
      <p:sp>
        <p:nvSpPr>
          <p:cNvPr id="6151" name="Line 10"/>
          <p:cNvSpPr>
            <a:spLocks noChangeShapeType="1"/>
          </p:cNvSpPr>
          <p:nvPr/>
        </p:nvSpPr>
        <p:spPr bwMode="auto">
          <a:xfrm>
            <a:off x="2438400" y="6399213"/>
            <a:ext cx="1714500" cy="1587"/>
          </a:xfrm>
          <a:prstGeom prst="line">
            <a:avLst/>
          </a:prstGeom>
          <a:noFill/>
          <a:ln w="38100">
            <a:solidFill>
              <a:schemeClr val="tx1"/>
            </a:solidFill>
            <a:round/>
            <a:headEnd/>
            <a:tailEnd/>
          </a:ln>
        </p:spPr>
        <p:txBody>
          <a:bodyPr/>
          <a:lstStyle/>
          <a:p>
            <a:endParaRPr lang="en-US"/>
          </a:p>
        </p:txBody>
      </p:sp>
      <p:sp>
        <p:nvSpPr>
          <p:cNvPr id="6152" name="Text Box 11"/>
          <p:cNvSpPr txBox="1">
            <a:spLocks noChangeArrowheads="1"/>
          </p:cNvSpPr>
          <p:nvPr/>
        </p:nvSpPr>
        <p:spPr bwMode="auto">
          <a:xfrm>
            <a:off x="1371600" y="5486400"/>
            <a:ext cx="1116013" cy="366713"/>
          </a:xfrm>
          <a:prstGeom prst="rect">
            <a:avLst/>
          </a:prstGeom>
          <a:noFill/>
          <a:ln w="9525">
            <a:noFill/>
            <a:miter lim="800000"/>
            <a:headEnd/>
            <a:tailEnd/>
          </a:ln>
        </p:spPr>
        <p:txBody>
          <a:bodyPr>
            <a:spAutoFit/>
          </a:bodyPr>
          <a:lstStyle/>
          <a:p>
            <a:pPr algn="ctr"/>
            <a:r>
              <a:rPr lang="en-US" sz="1800" b="1"/>
              <a:t>Volume</a:t>
            </a:r>
          </a:p>
        </p:txBody>
      </p:sp>
      <p:sp>
        <p:nvSpPr>
          <p:cNvPr id="6153" name="Text Box 12"/>
          <p:cNvSpPr txBox="1">
            <a:spLocks noChangeArrowheads="1"/>
          </p:cNvSpPr>
          <p:nvPr/>
        </p:nvSpPr>
        <p:spPr bwMode="auto">
          <a:xfrm>
            <a:off x="2362200" y="6361113"/>
            <a:ext cx="2209800" cy="366712"/>
          </a:xfrm>
          <a:prstGeom prst="rect">
            <a:avLst/>
          </a:prstGeom>
          <a:noFill/>
          <a:ln w="9525">
            <a:noFill/>
            <a:miter lim="800000"/>
            <a:headEnd/>
            <a:tailEnd/>
          </a:ln>
        </p:spPr>
        <p:txBody>
          <a:bodyPr>
            <a:spAutoFit/>
          </a:bodyPr>
          <a:lstStyle/>
          <a:p>
            <a:pPr algn="ctr"/>
            <a:r>
              <a:rPr lang="en-US" sz="1800" b="1"/>
              <a:t>Temperature (K)</a:t>
            </a:r>
          </a:p>
        </p:txBody>
      </p:sp>
      <p:sp>
        <p:nvSpPr>
          <p:cNvPr id="8207" name="Line 15"/>
          <p:cNvSpPr>
            <a:spLocks noChangeShapeType="1"/>
          </p:cNvSpPr>
          <p:nvPr/>
        </p:nvSpPr>
        <p:spPr bwMode="auto">
          <a:xfrm flipV="1">
            <a:off x="2438400" y="5334000"/>
            <a:ext cx="1524000" cy="1066800"/>
          </a:xfrm>
          <a:prstGeom prst="line">
            <a:avLst/>
          </a:prstGeom>
          <a:noFill/>
          <a:ln w="57150">
            <a:solidFill>
              <a:schemeClr val="tx1"/>
            </a:solidFill>
            <a:round/>
            <a:headEnd/>
            <a:tailEnd type="triangle" w="med" len="med"/>
          </a:ln>
        </p:spPr>
        <p:txBody>
          <a:bodyPr/>
          <a:lstStyle/>
          <a:p>
            <a:endParaRPr lang="en-US"/>
          </a:p>
        </p:txBody>
      </p:sp>
      <p:sp>
        <p:nvSpPr>
          <p:cNvPr id="8208" name="Rectangle 16"/>
          <p:cNvSpPr>
            <a:spLocks noChangeArrowheads="1"/>
          </p:cNvSpPr>
          <p:nvPr/>
        </p:nvSpPr>
        <p:spPr bwMode="auto">
          <a:xfrm>
            <a:off x="838200" y="457200"/>
            <a:ext cx="1600200" cy="457200"/>
          </a:xfrm>
          <a:prstGeom prst="rect">
            <a:avLst/>
          </a:prstGeom>
          <a:noFill/>
          <a:ln w="9525">
            <a:noFill/>
            <a:miter lim="800000"/>
            <a:headEnd/>
            <a:tailEnd/>
          </a:ln>
        </p:spPr>
        <p:txBody>
          <a:bodyPr>
            <a:spAutoFit/>
          </a:bodyPr>
          <a:lstStyle/>
          <a:p>
            <a:pPr algn="ctr">
              <a:spcBef>
                <a:spcPct val="50000"/>
              </a:spcBef>
            </a:pPr>
            <a:r>
              <a:rPr lang="en-US" b="1">
                <a:solidFill>
                  <a:srgbClr val="6600CC"/>
                </a:solidFill>
              </a:rPr>
              <a:t>Charles’s</a:t>
            </a:r>
          </a:p>
        </p:txBody>
      </p:sp>
      <p:sp>
        <p:nvSpPr>
          <p:cNvPr id="8209" name="Rectangle 17"/>
          <p:cNvSpPr>
            <a:spLocks noChangeArrowheads="1"/>
          </p:cNvSpPr>
          <p:nvPr/>
        </p:nvSpPr>
        <p:spPr bwMode="auto">
          <a:xfrm>
            <a:off x="1447800" y="8382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increases</a:t>
            </a:r>
          </a:p>
        </p:txBody>
      </p:sp>
      <p:sp>
        <p:nvSpPr>
          <p:cNvPr id="8210" name="Rectangle 18"/>
          <p:cNvSpPr>
            <a:spLocks noChangeArrowheads="1"/>
          </p:cNvSpPr>
          <p:nvPr/>
        </p:nvSpPr>
        <p:spPr bwMode="auto">
          <a:xfrm>
            <a:off x="7010400" y="8382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increase</a:t>
            </a:r>
          </a:p>
        </p:txBody>
      </p:sp>
      <p:sp>
        <p:nvSpPr>
          <p:cNvPr id="8211" name="Rectangle 19"/>
          <p:cNvSpPr>
            <a:spLocks noChangeArrowheads="1"/>
          </p:cNvSpPr>
          <p:nvPr/>
        </p:nvSpPr>
        <p:spPr bwMode="auto">
          <a:xfrm>
            <a:off x="3886200" y="1371600"/>
            <a:ext cx="381000" cy="519113"/>
          </a:xfrm>
          <a:prstGeom prst="rect">
            <a:avLst/>
          </a:prstGeom>
          <a:noFill/>
          <a:ln w="9525">
            <a:noFill/>
            <a:miter lim="800000"/>
            <a:headEnd/>
            <a:tailEnd/>
          </a:ln>
        </p:spPr>
        <p:txBody>
          <a:bodyPr>
            <a:spAutoFit/>
          </a:bodyPr>
          <a:lstStyle/>
          <a:p>
            <a:pPr algn="ctr">
              <a:spcBef>
                <a:spcPct val="50000"/>
              </a:spcBef>
            </a:pPr>
            <a:r>
              <a:rPr lang="en-US" sz="2800">
                <a:solidFill>
                  <a:srgbClr val="6600CC"/>
                </a:solidFill>
                <a:cs typeface="Times New Roman" pitchFamily="18" charset="0"/>
              </a:rPr>
              <a:t>↑</a:t>
            </a:r>
          </a:p>
        </p:txBody>
      </p:sp>
      <p:sp>
        <p:nvSpPr>
          <p:cNvPr id="8212" name="Rectangle 20"/>
          <p:cNvSpPr>
            <a:spLocks noChangeArrowheads="1"/>
          </p:cNvSpPr>
          <p:nvPr/>
        </p:nvSpPr>
        <p:spPr bwMode="auto">
          <a:xfrm>
            <a:off x="6248400" y="20574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inflate</a:t>
            </a:r>
          </a:p>
        </p:txBody>
      </p:sp>
      <p:sp>
        <p:nvSpPr>
          <p:cNvPr id="8213" name="Rectangle 21"/>
          <p:cNvSpPr>
            <a:spLocks noChangeArrowheads="1"/>
          </p:cNvSpPr>
          <p:nvPr/>
        </p:nvSpPr>
        <p:spPr bwMode="auto">
          <a:xfrm>
            <a:off x="2895600" y="28194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shrink</a:t>
            </a:r>
          </a:p>
        </p:txBody>
      </p:sp>
      <p:sp>
        <p:nvSpPr>
          <p:cNvPr id="8214" name="Rectangle 22"/>
          <p:cNvSpPr>
            <a:spLocks noChangeArrowheads="1"/>
          </p:cNvSpPr>
          <p:nvPr/>
        </p:nvSpPr>
        <p:spPr bwMode="auto">
          <a:xfrm>
            <a:off x="3505200" y="42672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zero</a:t>
            </a:r>
          </a:p>
        </p:txBody>
      </p:sp>
      <p:sp>
        <p:nvSpPr>
          <p:cNvPr id="8215" name="Rectangle 23"/>
          <p:cNvSpPr>
            <a:spLocks noChangeArrowheads="1"/>
          </p:cNvSpPr>
          <p:nvPr/>
        </p:nvSpPr>
        <p:spPr bwMode="auto">
          <a:xfrm>
            <a:off x="5105400" y="1371600"/>
            <a:ext cx="381000" cy="519113"/>
          </a:xfrm>
          <a:prstGeom prst="rect">
            <a:avLst/>
          </a:prstGeom>
          <a:noFill/>
          <a:ln w="9525">
            <a:noFill/>
            <a:miter lim="800000"/>
            <a:headEnd/>
            <a:tailEnd/>
          </a:ln>
        </p:spPr>
        <p:txBody>
          <a:bodyPr>
            <a:spAutoFit/>
          </a:bodyPr>
          <a:lstStyle/>
          <a:p>
            <a:pPr algn="ctr">
              <a:spcBef>
                <a:spcPct val="50000"/>
              </a:spcBef>
            </a:pPr>
            <a:r>
              <a:rPr lang="en-US" sz="2800">
                <a:solidFill>
                  <a:srgbClr val="6600CC"/>
                </a:solidFill>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208"/>
                                        </p:tgtEl>
                                        <p:attrNameLst>
                                          <p:attrName>style.visibility</p:attrName>
                                        </p:attrNameLst>
                                      </p:cBhvr>
                                      <p:to>
                                        <p:strVal val="visible"/>
                                      </p:to>
                                    </p:set>
                                    <p:anim calcmode="lin" valueType="num">
                                      <p:cBhvr>
                                        <p:cTn id="7" dur="500" fill="hold"/>
                                        <p:tgtEl>
                                          <p:spTgt spid="8208"/>
                                        </p:tgtEl>
                                        <p:attrNameLst>
                                          <p:attrName>ppt_w</p:attrName>
                                        </p:attrNameLst>
                                      </p:cBhvr>
                                      <p:tavLst>
                                        <p:tav tm="0">
                                          <p:val>
                                            <p:fltVal val="0"/>
                                          </p:val>
                                        </p:tav>
                                        <p:tav tm="100000">
                                          <p:val>
                                            <p:strVal val="#ppt_w"/>
                                          </p:val>
                                        </p:tav>
                                      </p:tavLst>
                                    </p:anim>
                                    <p:anim calcmode="lin" valueType="num">
                                      <p:cBhvr>
                                        <p:cTn id="8" dur="500" fill="hold"/>
                                        <p:tgtEl>
                                          <p:spTgt spid="8208"/>
                                        </p:tgtEl>
                                        <p:attrNameLst>
                                          <p:attrName>ppt_h</p:attrName>
                                        </p:attrNameLst>
                                      </p:cBhvr>
                                      <p:tavLst>
                                        <p:tav tm="0">
                                          <p:val>
                                            <p:fltVal val="0"/>
                                          </p:val>
                                        </p:tav>
                                        <p:tav tm="100000">
                                          <p:val>
                                            <p:strVal val="#ppt_h"/>
                                          </p:val>
                                        </p:tav>
                                      </p:tavLst>
                                    </p:anim>
                                    <p:animEffect transition="in" filter="fade">
                                      <p:cBhvr>
                                        <p:cTn id="9" dur="500"/>
                                        <p:tgtEl>
                                          <p:spTgt spid="820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8209"/>
                                        </p:tgtEl>
                                        <p:attrNameLst>
                                          <p:attrName>style.visibility</p:attrName>
                                        </p:attrNameLst>
                                      </p:cBhvr>
                                      <p:to>
                                        <p:strVal val="visible"/>
                                      </p:to>
                                    </p:set>
                                    <p:anim calcmode="lin" valueType="num">
                                      <p:cBhvr>
                                        <p:cTn id="14" dur="500" fill="hold"/>
                                        <p:tgtEl>
                                          <p:spTgt spid="8209"/>
                                        </p:tgtEl>
                                        <p:attrNameLst>
                                          <p:attrName>ppt_w</p:attrName>
                                        </p:attrNameLst>
                                      </p:cBhvr>
                                      <p:tavLst>
                                        <p:tav tm="0">
                                          <p:val>
                                            <p:fltVal val="0"/>
                                          </p:val>
                                        </p:tav>
                                        <p:tav tm="100000">
                                          <p:val>
                                            <p:strVal val="#ppt_w"/>
                                          </p:val>
                                        </p:tav>
                                      </p:tavLst>
                                    </p:anim>
                                    <p:anim calcmode="lin" valueType="num">
                                      <p:cBhvr>
                                        <p:cTn id="15" dur="500" fill="hold"/>
                                        <p:tgtEl>
                                          <p:spTgt spid="8209"/>
                                        </p:tgtEl>
                                        <p:attrNameLst>
                                          <p:attrName>ppt_h</p:attrName>
                                        </p:attrNameLst>
                                      </p:cBhvr>
                                      <p:tavLst>
                                        <p:tav tm="0">
                                          <p:val>
                                            <p:fltVal val="0"/>
                                          </p:val>
                                        </p:tav>
                                        <p:tav tm="100000">
                                          <p:val>
                                            <p:strVal val="#ppt_h"/>
                                          </p:val>
                                        </p:tav>
                                      </p:tavLst>
                                    </p:anim>
                                    <p:animEffect transition="in" filter="fade">
                                      <p:cBhvr>
                                        <p:cTn id="16" dur="500"/>
                                        <p:tgtEl>
                                          <p:spTgt spid="820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8210"/>
                                        </p:tgtEl>
                                        <p:attrNameLst>
                                          <p:attrName>style.visibility</p:attrName>
                                        </p:attrNameLst>
                                      </p:cBhvr>
                                      <p:to>
                                        <p:strVal val="visible"/>
                                      </p:to>
                                    </p:set>
                                    <p:anim calcmode="lin" valueType="num">
                                      <p:cBhvr>
                                        <p:cTn id="21" dur="500" fill="hold"/>
                                        <p:tgtEl>
                                          <p:spTgt spid="8210"/>
                                        </p:tgtEl>
                                        <p:attrNameLst>
                                          <p:attrName>ppt_w</p:attrName>
                                        </p:attrNameLst>
                                      </p:cBhvr>
                                      <p:tavLst>
                                        <p:tav tm="0">
                                          <p:val>
                                            <p:fltVal val="0"/>
                                          </p:val>
                                        </p:tav>
                                        <p:tav tm="100000">
                                          <p:val>
                                            <p:strVal val="#ppt_w"/>
                                          </p:val>
                                        </p:tav>
                                      </p:tavLst>
                                    </p:anim>
                                    <p:anim calcmode="lin" valueType="num">
                                      <p:cBhvr>
                                        <p:cTn id="22" dur="500" fill="hold"/>
                                        <p:tgtEl>
                                          <p:spTgt spid="8210"/>
                                        </p:tgtEl>
                                        <p:attrNameLst>
                                          <p:attrName>ppt_h</p:attrName>
                                        </p:attrNameLst>
                                      </p:cBhvr>
                                      <p:tavLst>
                                        <p:tav tm="0">
                                          <p:val>
                                            <p:fltVal val="0"/>
                                          </p:val>
                                        </p:tav>
                                        <p:tav tm="100000">
                                          <p:val>
                                            <p:strVal val="#ppt_h"/>
                                          </p:val>
                                        </p:tav>
                                      </p:tavLst>
                                    </p:anim>
                                    <p:animEffect transition="in" filter="fade">
                                      <p:cBhvr>
                                        <p:cTn id="23" dur="500"/>
                                        <p:tgtEl>
                                          <p:spTgt spid="82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8211"/>
                                        </p:tgtEl>
                                        <p:attrNameLst>
                                          <p:attrName>style.visibility</p:attrName>
                                        </p:attrNameLst>
                                      </p:cBhvr>
                                      <p:to>
                                        <p:strVal val="visible"/>
                                      </p:to>
                                    </p:set>
                                    <p:anim calcmode="lin" valueType="num">
                                      <p:cBhvr>
                                        <p:cTn id="28" dur="500" fill="hold"/>
                                        <p:tgtEl>
                                          <p:spTgt spid="8211"/>
                                        </p:tgtEl>
                                        <p:attrNameLst>
                                          <p:attrName>ppt_w</p:attrName>
                                        </p:attrNameLst>
                                      </p:cBhvr>
                                      <p:tavLst>
                                        <p:tav tm="0">
                                          <p:val>
                                            <p:fltVal val="0"/>
                                          </p:val>
                                        </p:tav>
                                        <p:tav tm="100000">
                                          <p:val>
                                            <p:strVal val="#ppt_w"/>
                                          </p:val>
                                        </p:tav>
                                      </p:tavLst>
                                    </p:anim>
                                    <p:anim calcmode="lin" valueType="num">
                                      <p:cBhvr>
                                        <p:cTn id="29" dur="500" fill="hold"/>
                                        <p:tgtEl>
                                          <p:spTgt spid="8211"/>
                                        </p:tgtEl>
                                        <p:attrNameLst>
                                          <p:attrName>ppt_h</p:attrName>
                                        </p:attrNameLst>
                                      </p:cBhvr>
                                      <p:tavLst>
                                        <p:tav tm="0">
                                          <p:val>
                                            <p:fltVal val="0"/>
                                          </p:val>
                                        </p:tav>
                                        <p:tav tm="100000">
                                          <p:val>
                                            <p:strVal val="#ppt_h"/>
                                          </p:val>
                                        </p:tav>
                                      </p:tavLst>
                                    </p:anim>
                                    <p:animEffect transition="in" filter="fade">
                                      <p:cBhvr>
                                        <p:cTn id="30" dur="500"/>
                                        <p:tgtEl>
                                          <p:spTgt spid="82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8215"/>
                                        </p:tgtEl>
                                        <p:attrNameLst>
                                          <p:attrName>style.visibility</p:attrName>
                                        </p:attrNameLst>
                                      </p:cBhvr>
                                      <p:to>
                                        <p:strVal val="visible"/>
                                      </p:to>
                                    </p:set>
                                    <p:anim calcmode="lin" valueType="num">
                                      <p:cBhvr>
                                        <p:cTn id="35" dur="500" fill="hold"/>
                                        <p:tgtEl>
                                          <p:spTgt spid="8215"/>
                                        </p:tgtEl>
                                        <p:attrNameLst>
                                          <p:attrName>ppt_w</p:attrName>
                                        </p:attrNameLst>
                                      </p:cBhvr>
                                      <p:tavLst>
                                        <p:tav tm="0">
                                          <p:val>
                                            <p:fltVal val="0"/>
                                          </p:val>
                                        </p:tav>
                                        <p:tav tm="100000">
                                          <p:val>
                                            <p:strVal val="#ppt_w"/>
                                          </p:val>
                                        </p:tav>
                                      </p:tavLst>
                                    </p:anim>
                                    <p:anim calcmode="lin" valueType="num">
                                      <p:cBhvr>
                                        <p:cTn id="36" dur="500" fill="hold"/>
                                        <p:tgtEl>
                                          <p:spTgt spid="8215"/>
                                        </p:tgtEl>
                                        <p:attrNameLst>
                                          <p:attrName>ppt_h</p:attrName>
                                        </p:attrNameLst>
                                      </p:cBhvr>
                                      <p:tavLst>
                                        <p:tav tm="0">
                                          <p:val>
                                            <p:fltVal val="0"/>
                                          </p:val>
                                        </p:tav>
                                        <p:tav tm="100000">
                                          <p:val>
                                            <p:strVal val="#ppt_h"/>
                                          </p:val>
                                        </p:tav>
                                      </p:tavLst>
                                    </p:anim>
                                    <p:animEffect transition="in" filter="fade">
                                      <p:cBhvr>
                                        <p:cTn id="37" dur="500"/>
                                        <p:tgtEl>
                                          <p:spTgt spid="821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8212"/>
                                        </p:tgtEl>
                                        <p:attrNameLst>
                                          <p:attrName>style.visibility</p:attrName>
                                        </p:attrNameLst>
                                      </p:cBhvr>
                                      <p:to>
                                        <p:strVal val="visible"/>
                                      </p:to>
                                    </p:set>
                                    <p:anim calcmode="lin" valueType="num">
                                      <p:cBhvr>
                                        <p:cTn id="42" dur="500" fill="hold"/>
                                        <p:tgtEl>
                                          <p:spTgt spid="8212"/>
                                        </p:tgtEl>
                                        <p:attrNameLst>
                                          <p:attrName>ppt_w</p:attrName>
                                        </p:attrNameLst>
                                      </p:cBhvr>
                                      <p:tavLst>
                                        <p:tav tm="0">
                                          <p:val>
                                            <p:fltVal val="0"/>
                                          </p:val>
                                        </p:tav>
                                        <p:tav tm="100000">
                                          <p:val>
                                            <p:strVal val="#ppt_w"/>
                                          </p:val>
                                        </p:tav>
                                      </p:tavLst>
                                    </p:anim>
                                    <p:anim calcmode="lin" valueType="num">
                                      <p:cBhvr>
                                        <p:cTn id="43" dur="500" fill="hold"/>
                                        <p:tgtEl>
                                          <p:spTgt spid="8212"/>
                                        </p:tgtEl>
                                        <p:attrNameLst>
                                          <p:attrName>ppt_h</p:attrName>
                                        </p:attrNameLst>
                                      </p:cBhvr>
                                      <p:tavLst>
                                        <p:tav tm="0">
                                          <p:val>
                                            <p:fltVal val="0"/>
                                          </p:val>
                                        </p:tav>
                                        <p:tav tm="100000">
                                          <p:val>
                                            <p:strVal val="#ppt_h"/>
                                          </p:val>
                                        </p:tav>
                                      </p:tavLst>
                                    </p:anim>
                                    <p:animEffect transition="in" filter="fade">
                                      <p:cBhvr>
                                        <p:cTn id="44" dur="500"/>
                                        <p:tgtEl>
                                          <p:spTgt spid="821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8213"/>
                                        </p:tgtEl>
                                        <p:attrNameLst>
                                          <p:attrName>style.visibility</p:attrName>
                                        </p:attrNameLst>
                                      </p:cBhvr>
                                      <p:to>
                                        <p:strVal val="visible"/>
                                      </p:to>
                                    </p:set>
                                    <p:anim calcmode="lin" valueType="num">
                                      <p:cBhvr>
                                        <p:cTn id="49" dur="500" fill="hold"/>
                                        <p:tgtEl>
                                          <p:spTgt spid="8213"/>
                                        </p:tgtEl>
                                        <p:attrNameLst>
                                          <p:attrName>ppt_w</p:attrName>
                                        </p:attrNameLst>
                                      </p:cBhvr>
                                      <p:tavLst>
                                        <p:tav tm="0">
                                          <p:val>
                                            <p:fltVal val="0"/>
                                          </p:val>
                                        </p:tav>
                                        <p:tav tm="100000">
                                          <p:val>
                                            <p:strVal val="#ppt_w"/>
                                          </p:val>
                                        </p:tav>
                                      </p:tavLst>
                                    </p:anim>
                                    <p:anim calcmode="lin" valueType="num">
                                      <p:cBhvr>
                                        <p:cTn id="50" dur="500" fill="hold"/>
                                        <p:tgtEl>
                                          <p:spTgt spid="8213"/>
                                        </p:tgtEl>
                                        <p:attrNameLst>
                                          <p:attrName>ppt_h</p:attrName>
                                        </p:attrNameLst>
                                      </p:cBhvr>
                                      <p:tavLst>
                                        <p:tav tm="0">
                                          <p:val>
                                            <p:fltVal val="0"/>
                                          </p:val>
                                        </p:tav>
                                        <p:tav tm="100000">
                                          <p:val>
                                            <p:strVal val="#ppt_h"/>
                                          </p:val>
                                        </p:tav>
                                      </p:tavLst>
                                    </p:anim>
                                    <p:animEffect transition="in" filter="fade">
                                      <p:cBhvr>
                                        <p:cTn id="51" dur="500"/>
                                        <p:tgtEl>
                                          <p:spTgt spid="821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8214"/>
                                        </p:tgtEl>
                                        <p:attrNameLst>
                                          <p:attrName>style.visibility</p:attrName>
                                        </p:attrNameLst>
                                      </p:cBhvr>
                                      <p:to>
                                        <p:strVal val="visible"/>
                                      </p:to>
                                    </p:set>
                                    <p:anim calcmode="lin" valueType="num">
                                      <p:cBhvr>
                                        <p:cTn id="56" dur="500" fill="hold"/>
                                        <p:tgtEl>
                                          <p:spTgt spid="8214"/>
                                        </p:tgtEl>
                                        <p:attrNameLst>
                                          <p:attrName>ppt_w</p:attrName>
                                        </p:attrNameLst>
                                      </p:cBhvr>
                                      <p:tavLst>
                                        <p:tav tm="0">
                                          <p:val>
                                            <p:fltVal val="0"/>
                                          </p:val>
                                        </p:tav>
                                        <p:tav tm="100000">
                                          <p:val>
                                            <p:strVal val="#ppt_w"/>
                                          </p:val>
                                        </p:tav>
                                      </p:tavLst>
                                    </p:anim>
                                    <p:anim calcmode="lin" valueType="num">
                                      <p:cBhvr>
                                        <p:cTn id="57" dur="500" fill="hold"/>
                                        <p:tgtEl>
                                          <p:spTgt spid="8214"/>
                                        </p:tgtEl>
                                        <p:attrNameLst>
                                          <p:attrName>ppt_h</p:attrName>
                                        </p:attrNameLst>
                                      </p:cBhvr>
                                      <p:tavLst>
                                        <p:tav tm="0">
                                          <p:val>
                                            <p:fltVal val="0"/>
                                          </p:val>
                                        </p:tav>
                                        <p:tav tm="100000">
                                          <p:val>
                                            <p:strVal val="#ppt_h"/>
                                          </p:val>
                                        </p:tav>
                                      </p:tavLst>
                                    </p:anim>
                                    <p:animEffect transition="in" filter="fade">
                                      <p:cBhvr>
                                        <p:cTn id="58" dur="500"/>
                                        <p:tgtEl>
                                          <p:spTgt spid="8214"/>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8200"/>
                                        </p:tgtEl>
                                        <p:attrNameLst>
                                          <p:attrName>style.visibility</p:attrName>
                                        </p:attrNameLst>
                                      </p:cBhvr>
                                      <p:to>
                                        <p:strVal val="visible"/>
                                      </p:to>
                                    </p:set>
                                    <p:anim calcmode="lin" valueType="num">
                                      <p:cBhvr>
                                        <p:cTn id="63" dur="500" fill="hold"/>
                                        <p:tgtEl>
                                          <p:spTgt spid="8200"/>
                                        </p:tgtEl>
                                        <p:attrNameLst>
                                          <p:attrName>ppt_w</p:attrName>
                                        </p:attrNameLst>
                                      </p:cBhvr>
                                      <p:tavLst>
                                        <p:tav tm="0">
                                          <p:val>
                                            <p:fltVal val="0"/>
                                          </p:val>
                                        </p:tav>
                                        <p:tav tm="100000">
                                          <p:val>
                                            <p:strVal val="#ppt_w"/>
                                          </p:val>
                                        </p:tav>
                                      </p:tavLst>
                                    </p:anim>
                                    <p:anim calcmode="lin" valueType="num">
                                      <p:cBhvr>
                                        <p:cTn id="64" dur="500" fill="hold"/>
                                        <p:tgtEl>
                                          <p:spTgt spid="8200"/>
                                        </p:tgtEl>
                                        <p:attrNameLst>
                                          <p:attrName>ppt_h</p:attrName>
                                        </p:attrNameLst>
                                      </p:cBhvr>
                                      <p:tavLst>
                                        <p:tav tm="0">
                                          <p:val>
                                            <p:fltVal val="0"/>
                                          </p:val>
                                        </p:tav>
                                        <p:tav tm="100000">
                                          <p:val>
                                            <p:strVal val="#ppt_h"/>
                                          </p:val>
                                        </p:tav>
                                      </p:tavLst>
                                    </p:anim>
                                    <p:animEffect transition="in" filter="fade">
                                      <p:cBhvr>
                                        <p:cTn id="65" dur="500"/>
                                        <p:tgtEl>
                                          <p:spTgt spid="8200"/>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8207"/>
                                        </p:tgtEl>
                                        <p:attrNameLst>
                                          <p:attrName>style.visibility</p:attrName>
                                        </p:attrNameLst>
                                      </p:cBhvr>
                                      <p:to>
                                        <p:strVal val="visible"/>
                                      </p:to>
                                    </p:set>
                                    <p:anim calcmode="lin" valueType="num">
                                      <p:cBhvr>
                                        <p:cTn id="70" dur="500" fill="hold"/>
                                        <p:tgtEl>
                                          <p:spTgt spid="8207"/>
                                        </p:tgtEl>
                                        <p:attrNameLst>
                                          <p:attrName>ppt_w</p:attrName>
                                        </p:attrNameLst>
                                      </p:cBhvr>
                                      <p:tavLst>
                                        <p:tav tm="0">
                                          <p:val>
                                            <p:fltVal val="0"/>
                                          </p:val>
                                        </p:tav>
                                        <p:tav tm="100000">
                                          <p:val>
                                            <p:strVal val="#ppt_w"/>
                                          </p:val>
                                        </p:tav>
                                      </p:tavLst>
                                    </p:anim>
                                    <p:anim calcmode="lin" valueType="num">
                                      <p:cBhvr>
                                        <p:cTn id="71" dur="500" fill="hold"/>
                                        <p:tgtEl>
                                          <p:spTgt spid="8207"/>
                                        </p:tgtEl>
                                        <p:attrNameLst>
                                          <p:attrName>ppt_h</p:attrName>
                                        </p:attrNameLst>
                                      </p:cBhvr>
                                      <p:tavLst>
                                        <p:tav tm="0">
                                          <p:val>
                                            <p:fltVal val="0"/>
                                          </p:val>
                                        </p:tav>
                                        <p:tav tm="100000">
                                          <p:val>
                                            <p:strVal val="#ppt_h"/>
                                          </p:val>
                                        </p:tav>
                                      </p:tavLst>
                                    </p:anim>
                                    <p:animEffect transition="in" filter="fade">
                                      <p:cBhvr>
                                        <p:cTn id="72" dur="500"/>
                                        <p:tgtEl>
                                          <p:spTgt spid="8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7" grpId="0" animBg="1"/>
      <p:bldP spid="8208" grpId="0"/>
      <p:bldP spid="8209" grpId="0"/>
      <p:bldP spid="8210" grpId="0"/>
      <p:bldP spid="8211" grpId="0"/>
      <p:bldP spid="8212" grpId="0"/>
      <p:bldP spid="8213" grpId="0"/>
      <p:bldP spid="8214" grpId="0"/>
      <p:bldP spid="82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Times New Roman" pitchFamily="18" charset="0"/>
                <a:cs typeface="Times New Roman" pitchFamily="18" charset="0"/>
              </a:rPr>
              <a:t>Charles’ Law Problem</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   </a:t>
            </a:r>
            <a:r>
              <a:rPr lang="en-US" dirty="0" smtClean="0">
                <a:solidFill>
                  <a:schemeClr val="tx1"/>
                </a:solidFill>
                <a:latin typeface="Times New Roman" pitchFamily="18" charset="0"/>
                <a:cs typeface="Times New Roman" pitchFamily="18" charset="0"/>
              </a:rPr>
              <a:t>A balloon inflated in a room at 24 </a:t>
            </a:r>
            <a:r>
              <a:rPr lang="en-US" baseline="30000" dirty="0" err="1" smtClean="0">
                <a:solidFill>
                  <a:schemeClr val="tx1"/>
                </a:solidFill>
                <a:latin typeface="Times New Roman" pitchFamily="18" charset="0"/>
                <a:cs typeface="Times New Roman" pitchFamily="18" charset="0"/>
              </a:rPr>
              <a:t>o</a:t>
            </a:r>
            <a:r>
              <a:rPr lang="en-US" dirty="0" err="1" smtClean="0">
                <a:solidFill>
                  <a:schemeClr val="tx1"/>
                </a:solidFill>
                <a:latin typeface="Times New Roman" pitchFamily="18" charset="0"/>
                <a:cs typeface="Times New Roman" pitchFamily="18" charset="0"/>
              </a:rPr>
              <a:t>C</a:t>
            </a:r>
            <a:r>
              <a:rPr lang="en-US" dirty="0" smtClean="0">
                <a:solidFill>
                  <a:schemeClr val="tx1"/>
                </a:solidFill>
                <a:latin typeface="Times New Roman" pitchFamily="18" charset="0"/>
                <a:cs typeface="Times New Roman" pitchFamily="18" charset="0"/>
              </a:rPr>
              <a:t> has a volume of 4.00 L.  The balloon is then heated to a temperature of 58 </a:t>
            </a:r>
            <a:r>
              <a:rPr lang="en-US" baseline="30000" dirty="0" err="1" smtClean="0">
                <a:solidFill>
                  <a:schemeClr val="tx1"/>
                </a:solidFill>
                <a:latin typeface="Times New Roman" pitchFamily="18" charset="0"/>
                <a:cs typeface="Times New Roman" pitchFamily="18" charset="0"/>
              </a:rPr>
              <a:t>o</a:t>
            </a:r>
            <a:r>
              <a:rPr lang="en-US" dirty="0" err="1" smtClean="0">
                <a:solidFill>
                  <a:schemeClr val="tx1"/>
                </a:solidFill>
                <a:latin typeface="Times New Roman" pitchFamily="18" charset="0"/>
                <a:cs typeface="Times New Roman" pitchFamily="18" charset="0"/>
              </a:rPr>
              <a:t>C</a:t>
            </a:r>
            <a:r>
              <a:rPr lang="en-US" dirty="0" smtClean="0">
                <a:solidFill>
                  <a:schemeClr val="tx1"/>
                </a:solidFill>
                <a:latin typeface="Times New Roman" pitchFamily="18" charset="0"/>
                <a:cs typeface="Times New Roman" pitchFamily="18" charset="0"/>
              </a:rPr>
              <a:t>.  What is the new volume if the pressure remains constant?</a:t>
            </a:r>
          </a:p>
          <a:p>
            <a:pPr>
              <a:buNone/>
            </a:pPr>
            <a:r>
              <a:rPr lang="en-US" dirty="0" smtClean="0">
                <a:solidFill>
                  <a:srgbClr val="6600CC"/>
                </a:solidFill>
                <a:latin typeface="Times New Roman" pitchFamily="18" charset="0"/>
                <a:cs typeface="Times New Roman" pitchFamily="18" charset="0"/>
              </a:rPr>
              <a:t>Equation: </a:t>
            </a:r>
          </a:p>
          <a:p>
            <a:endParaRPr lang="en-US" dirty="0"/>
          </a:p>
        </p:txBody>
      </p:sp>
      <p:graphicFrame>
        <p:nvGraphicFramePr>
          <p:cNvPr id="4" name="Object 3"/>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24582" name="Equation" r:id="rId3" imgW="101600" imgH="177800" progId="Equation.3">
                  <p:embed/>
                </p:oleObj>
              </mc:Choice>
              <mc:Fallback>
                <p:oleObj name="Equation" r:id="rId3" imgW="101600" imgH="177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286000" y="3657600"/>
          <a:ext cx="1371600" cy="979714"/>
        </p:xfrm>
        <a:graphic>
          <a:graphicData uri="http://schemas.openxmlformats.org/presentationml/2006/ole">
            <mc:AlternateContent xmlns:mc="http://schemas.openxmlformats.org/markup-compatibility/2006">
              <mc:Choice xmlns:v="urn:schemas-microsoft-com:vml" Requires="v">
                <p:oleObj spid="_x0000_s24583" name="Equation" r:id="rId5" imgW="622300" imgH="444500" progId="Equation.3">
                  <p:embed/>
                </p:oleObj>
              </mc:Choice>
              <mc:Fallback>
                <p:oleObj name="Equation" r:id="rId5" imgW="622300" imgH="4445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3657600"/>
                        <a:ext cx="1371600" cy="9797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900" decel="100000" fill="hold"/>
                                        <p:tgtEl>
                                          <p:spTgt spid="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Imploding Cans Demo</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Watch and take notes over why the can imploded and what you learned about gas pressure, temperature, and volume.</a:t>
            </a:r>
          </a:p>
          <a:p>
            <a:r>
              <a:rPr lang="en-US" dirty="0" smtClean="0">
                <a:hlinkClick r:id="rId2"/>
              </a:rPr>
              <a:t>The </a:t>
            </a:r>
            <a:r>
              <a:rPr lang="en-US" dirty="0" err="1" smtClean="0">
                <a:hlinkClick r:id="rId2"/>
              </a:rPr>
              <a:t>Sci</a:t>
            </a:r>
            <a:r>
              <a:rPr lang="en-US" dirty="0" smtClean="0">
                <a:hlinkClick r:id="rId2"/>
              </a:rPr>
              <a:t> Guys: Science at Home - SE2 - EP2: Can Crush - Can Implosions - YouTube</a:t>
            </a:r>
            <a:endParaRPr lang="en-US" dirty="0"/>
          </a:p>
        </p:txBody>
      </p:sp>
    </p:spTree>
    <p:extLst>
      <p:ext uri="{BB962C8B-B14F-4D97-AF65-F5344CB8AC3E}">
        <p14:creationId xmlns:p14="http://schemas.microsoft.com/office/powerpoint/2010/main" val="254701346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Intro To Gas Laws</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hlinkClick r:id="rId2"/>
              </a:rPr>
              <a:t>Intro to Chemistry 7.2: Gas Laws (1/2) - YouTube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Intro to Gas Laws Part 2</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hlinkClick r:id="rId2"/>
              </a:rPr>
              <a:t>Intro to Chemistry 7.2: Gas Laws (2/2) - YouTube</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228600" y="914400"/>
            <a:ext cx="8686800" cy="457200"/>
          </a:xfrm>
          <a:prstGeom prst="rect">
            <a:avLst/>
          </a:prstGeom>
          <a:noFill/>
          <a:ln w="9525">
            <a:noFill/>
            <a:miter lim="800000"/>
            <a:headEnd/>
            <a:tailEnd/>
          </a:ln>
        </p:spPr>
        <p:txBody>
          <a:bodyPr>
            <a:spAutoFit/>
          </a:bodyPr>
          <a:lstStyle/>
          <a:p>
            <a:pPr>
              <a:spcBef>
                <a:spcPct val="50000"/>
              </a:spcBef>
            </a:pPr>
            <a:endParaRPr lang="en-US"/>
          </a:p>
        </p:txBody>
      </p:sp>
      <p:sp>
        <p:nvSpPr>
          <p:cNvPr id="7171" name="Text Box 4"/>
          <p:cNvSpPr txBox="1">
            <a:spLocks noChangeArrowheads="1"/>
          </p:cNvSpPr>
          <p:nvPr/>
        </p:nvSpPr>
        <p:spPr bwMode="auto">
          <a:xfrm>
            <a:off x="152400" y="457200"/>
            <a:ext cx="8915400" cy="5584825"/>
          </a:xfrm>
          <a:prstGeom prst="rect">
            <a:avLst/>
          </a:prstGeom>
          <a:noFill/>
          <a:ln w="9525">
            <a:noFill/>
            <a:miter lim="800000"/>
            <a:headEnd/>
            <a:tailEnd/>
          </a:ln>
        </p:spPr>
        <p:txBody>
          <a:bodyPr>
            <a:spAutoFit/>
          </a:bodyPr>
          <a:lstStyle/>
          <a:p>
            <a:pPr marL="342900" indent="-342900">
              <a:spcAft>
                <a:spcPct val="10000"/>
              </a:spcAft>
            </a:pPr>
            <a:r>
              <a:rPr lang="en-US" b="1">
                <a:solidFill>
                  <a:srgbClr val="009900"/>
                </a:solidFill>
              </a:rPr>
              <a:t>Practice Problems:</a:t>
            </a:r>
            <a:r>
              <a:rPr lang="en-US" b="1"/>
              <a:t>               </a:t>
            </a:r>
            <a:r>
              <a:rPr lang="en-US" sz="4400"/>
              <a:t>P  T  V</a:t>
            </a:r>
          </a:p>
          <a:p>
            <a:pPr marL="342900" indent="-342900">
              <a:spcAft>
                <a:spcPct val="50000"/>
              </a:spcAft>
              <a:buFontTx/>
              <a:buAutoNum type="arabicParenR"/>
            </a:pPr>
            <a:r>
              <a:rPr lang="en-US" sz="2000"/>
              <a:t>A gas has a volume of 8.0 liters.  If the Kelvin temperature doubles while the </a:t>
            </a:r>
            <a:r>
              <a:rPr lang="en-US" sz="2000">
                <a:solidFill>
                  <a:srgbClr val="0000FF"/>
                </a:solidFill>
              </a:rPr>
              <a:t>pressure remains constant</a:t>
            </a:r>
            <a:r>
              <a:rPr lang="en-US" sz="2000"/>
              <a:t>, what will be the new volume of the gas?</a:t>
            </a:r>
          </a:p>
          <a:p>
            <a:pPr marL="342900" indent="-342900">
              <a:spcAft>
                <a:spcPct val="50000"/>
              </a:spcAft>
              <a:buFontTx/>
              <a:buAutoNum type="arabicParenR"/>
            </a:pPr>
            <a:endParaRPr lang="en-US"/>
          </a:p>
          <a:p>
            <a:pPr marL="342900" indent="-342900">
              <a:spcAft>
                <a:spcPct val="50000"/>
              </a:spcAft>
            </a:pPr>
            <a:r>
              <a:rPr lang="en-US" sz="2000"/>
              <a:t>2) A gas has a pressure of 4.0 atmospheres.  If the volume of the gas is cut in half while the </a:t>
            </a:r>
            <a:r>
              <a:rPr lang="en-US" sz="2000">
                <a:solidFill>
                  <a:srgbClr val="0000FF"/>
                </a:solidFill>
              </a:rPr>
              <a:t>temperature stays the same</a:t>
            </a:r>
            <a:r>
              <a:rPr lang="en-US" sz="2000"/>
              <a:t>, what will be the new pressure of the gas?</a:t>
            </a:r>
          </a:p>
          <a:p>
            <a:pPr marL="342900" indent="-342900">
              <a:spcAft>
                <a:spcPct val="50000"/>
              </a:spcAft>
            </a:pPr>
            <a:endParaRPr lang="en-US" sz="2800"/>
          </a:p>
          <a:p>
            <a:pPr marL="342900" indent="-342900">
              <a:spcAft>
                <a:spcPct val="50000"/>
              </a:spcAft>
            </a:pPr>
            <a:r>
              <a:rPr lang="en-US" sz="2000"/>
              <a:t>3) A gas has a pressure of 700 mm Hg.  If the Kelvin temperature of the gas is tripled while the </a:t>
            </a:r>
            <a:r>
              <a:rPr lang="en-US" sz="2000">
                <a:solidFill>
                  <a:srgbClr val="0000FF"/>
                </a:solidFill>
              </a:rPr>
              <a:t>volume stays the same</a:t>
            </a:r>
            <a:r>
              <a:rPr lang="en-US" sz="2000"/>
              <a:t>, what will be the new pressure of the gas?</a:t>
            </a:r>
          </a:p>
          <a:p>
            <a:pPr marL="342900" indent="-342900"/>
            <a:r>
              <a:rPr lang="en-US" sz="2000"/>
              <a:t> </a:t>
            </a:r>
          </a:p>
          <a:p>
            <a:pPr marL="342900" indent="-342900">
              <a:spcAft>
                <a:spcPct val="50000"/>
              </a:spcAft>
            </a:pPr>
            <a:r>
              <a:rPr lang="en-US" sz="1600">
                <a:latin typeface="Arial" charset="0"/>
              </a:rPr>
              <a:t> </a:t>
            </a:r>
          </a:p>
          <a:p>
            <a:pPr marL="342900" indent="-342900">
              <a:spcAft>
                <a:spcPct val="50000"/>
              </a:spcAft>
            </a:pPr>
            <a:r>
              <a:rPr lang="en-US" sz="2000"/>
              <a:t>4)</a:t>
            </a:r>
            <a:r>
              <a:rPr lang="en-US" sz="1600">
                <a:latin typeface="Arial" charset="0"/>
              </a:rPr>
              <a:t> </a:t>
            </a:r>
            <a:r>
              <a:rPr lang="en-US" sz="2000"/>
              <a:t>A gas in a rigid container has a pressure of 2.0 atm.  If you were to double the number of gas particles in the container, what would the new pressure become?</a:t>
            </a:r>
          </a:p>
        </p:txBody>
      </p:sp>
      <p:sp>
        <p:nvSpPr>
          <p:cNvPr id="7172" name="Text Box 5"/>
          <p:cNvSpPr txBox="1">
            <a:spLocks noChangeArrowheads="1"/>
          </p:cNvSpPr>
          <p:nvPr/>
        </p:nvSpPr>
        <p:spPr bwMode="auto">
          <a:xfrm>
            <a:off x="1905000" y="0"/>
            <a:ext cx="5562600" cy="519113"/>
          </a:xfrm>
          <a:prstGeom prst="rect">
            <a:avLst/>
          </a:prstGeom>
          <a:noFill/>
          <a:ln w="9525">
            <a:noFill/>
            <a:miter lim="800000"/>
            <a:headEnd/>
            <a:tailEnd/>
          </a:ln>
        </p:spPr>
        <p:txBody>
          <a:bodyPr>
            <a:spAutoFit/>
          </a:bodyPr>
          <a:lstStyle/>
          <a:p>
            <a:pPr algn="ctr">
              <a:spcBef>
                <a:spcPct val="50000"/>
              </a:spcBef>
            </a:pPr>
            <a:r>
              <a:rPr lang="en-US" sz="2800">
                <a:solidFill>
                  <a:srgbClr val="990000"/>
                </a:solidFill>
              </a:rPr>
              <a:t>“Quantitative” Gas Law Problems</a:t>
            </a:r>
          </a:p>
        </p:txBody>
      </p:sp>
      <p:sp>
        <p:nvSpPr>
          <p:cNvPr id="9228" name="Rectangle 12"/>
          <p:cNvSpPr>
            <a:spLocks noChangeArrowheads="1"/>
          </p:cNvSpPr>
          <p:nvPr/>
        </p:nvSpPr>
        <p:spPr bwMode="auto">
          <a:xfrm>
            <a:off x="762000" y="1905000"/>
            <a:ext cx="4572000" cy="519113"/>
          </a:xfrm>
          <a:prstGeom prst="rect">
            <a:avLst/>
          </a:prstGeom>
          <a:noFill/>
          <a:ln w="9525">
            <a:noFill/>
            <a:miter lim="800000"/>
            <a:headEnd/>
            <a:tailEnd/>
          </a:ln>
        </p:spPr>
        <p:txBody>
          <a:bodyPr>
            <a:spAutoFit/>
          </a:bodyPr>
          <a:lstStyle/>
          <a:p>
            <a:pPr algn="ctr">
              <a:spcBef>
                <a:spcPct val="50000"/>
              </a:spcBef>
            </a:pPr>
            <a:r>
              <a:rPr lang="en-US" sz="2800">
                <a:solidFill>
                  <a:srgbClr val="6600CC"/>
                </a:solidFill>
                <a:cs typeface="Times New Roman" pitchFamily="18" charset="0"/>
              </a:rPr>
              <a:t>T</a:t>
            </a:r>
            <a:r>
              <a:rPr lang="en-US">
                <a:solidFill>
                  <a:srgbClr val="6600CC"/>
                </a:solidFill>
                <a:cs typeface="Times New Roman" pitchFamily="18" charset="0"/>
              </a:rPr>
              <a:t>↑</a:t>
            </a:r>
            <a:r>
              <a:rPr lang="en-US" sz="1800">
                <a:solidFill>
                  <a:srgbClr val="6600CC"/>
                </a:solidFill>
                <a:cs typeface="Times New Roman" pitchFamily="18" charset="0"/>
              </a:rPr>
              <a:t>x</a:t>
            </a:r>
            <a:r>
              <a:rPr lang="en-US">
                <a:solidFill>
                  <a:srgbClr val="6600CC"/>
                </a:solidFill>
                <a:cs typeface="Times New Roman" pitchFamily="18" charset="0"/>
              </a:rPr>
              <a:t>2</a:t>
            </a:r>
            <a:r>
              <a:rPr lang="en-US" sz="2800">
                <a:solidFill>
                  <a:srgbClr val="6600CC"/>
                </a:solidFill>
                <a:cs typeface="Times New Roman" pitchFamily="18" charset="0"/>
              </a:rPr>
              <a:t>, V</a:t>
            </a:r>
            <a:r>
              <a:rPr lang="en-US">
                <a:solidFill>
                  <a:srgbClr val="6600CC"/>
                </a:solidFill>
              </a:rPr>
              <a:t>↑</a:t>
            </a:r>
            <a:r>
              <a:rPr lang="en-US" sz="1800">
                <a:solidFill>
                  <a:srgbClr val="6600CC"/>
                </a:solidFill>
              </a:rPr>
              <a:t>x</a:t>
            </a:r>
            <a:r>
              <a:rPr lang="en-US">
                <a:solidFill>
                  <a:srgbClr val="6600CC"/>
                </a:solidFill>
              </a:rPr>
              <a:t>2…(Charles’s Law)</a:t>
            </a:r>
          </a:p>
        </p:txBody>
      </p:sp>
      <p:sp>
        <p:nvSpPr>
          <p:cNvPr id="9230" name="Rectangle 14"/>
          <p:cNvSpPr>
            <a:spLocks noChangeArrowheads="1"/>
          </p:cNvSpPr>
          <p:nvPr/>
        </p:nvSpPr>
        <p:spPr bwMode="auto">
          <a:xfrm>
            <a:off x="5334000" y="1981200"/>
            <a:ext cx="3505200" cy="457200"/>
          </a:xfrm>
          <a:prstGeom prst="rect">
            <a:avLst/>
          </a:prstGeom>
          <a:solidFill>
            <a:srgbClr val="FFFF00"/>
          </a:solidFill>
          <a:ln w="9525">
            <a:noFill/>
            <a:miter lim="800000"/>
            <a:headEnd/>
            <a:tailEnd/>
          </a:ln>
        </p:spPr>
        <p:txBody>
          <a:bodyPr>
            <a:spAutoFit/>
          </a:bodyPr>
          <a:lstStyle/>
          <a:p>
            <a:pPr algn="ctr">
              <a:spcBef>
                <a:spcPct val="50000"/>
              </a:spcBef>
            </a:pPr>
            <a:r>
              <a:rPr lang="en-US"/>
              <a:t>New Vol. = 8.0 x 2 = 16 L</a:t>
            </a:r>
          </a:p>
        </p:txBody>
      </p:sp>
      <p:sp>
        <p:nvSpPr>
          <p:cNvPr id="9231" name="Rectangle 15"/>
          <p:cNvSpPr>
            <a:spLocks noChangeArrowheads="1"/>
          </p:cNvSpPr>
          <p:nvPr/>
        </p:nvSpPr>
        <p:spPr bwMode="auto">
          <a:xfrm>
            <a:off x="381000" y="3276600"/>
            <a:ext cx="4572000" cy="519113"/>
          </a:xfrm>
          <a:prstGeom prst="rect">
            <a:avLst/>
          </a:prstGeom>
          <a:noFill/>
          <a:ln w="9525">
            <a:noFill/>
            <a:miter lim="800000"/>
            <a:headEnd/>
            <a:tailEnd/>
          </a:ln>
        </p:spPr>
        <p:txBody>
          <a:bodyPr>
            <a:spAutoFit/>
          </a:bodyPr>
          <a:lstStyle/>
          <a:p>
            <a:pPr algn="ctr">
              <a:spcBef>
                <a:spcPct val="50000"/>
              </a:spcBef>
            </a:pPr>
            <a:r>
              <a:rPr lang="en-US" sz="2800">
                <a:solidFill>
                  <a:srgbClr val="6600CC"/>
                </a:solidFill>
                <a:cs typeface="Times New Roman" pitchFamily="18" charset="0"/>
              </a:rPr>
              <a:t>V</a:t>
            </a:r>
            <a:r>
              <a:rPr lang="en-US">
                <a:solidFill>
                  <a:srgbClr val="6600CC"/>
                </a:solidFill>
                <a:cs typeface="Times New Roman" pitchFamily="18" charset="0"/>
              </a:rPr>
              <a:t>↓</a:t>
            </a:r>
            <a:r>
              <a:rPr lang="en-US" sz="1800">
                <a:solidFill>
                  <a:srgbClr val="6600CC"/>
                </a:solidFill>
                <a:cs typeface="Times New Roman" pitchFamily="18" charset="0"/>
              </a:rPr>
              <a:t>÷</a:t>
            </a:r>
            <a:r>
              <a:rPr lang="en-US">
                <a:solidFill>
                  <a:srgbClr val="6600CC"/>
                </a:solidFill>
                <a:cs typeface="Times New Roman" pitchFamily="18" charset="0"/>
              </a:rPr>
              <a:t>2</a:t>
            </a:r>
            <a:r>
              <a:rPr lang="en-US" sz="2800">
                <a:solidFill>
                  <a:srgbClr val="6600CC"/>
                </a:solidFill>
                <a:cs typeface="Times New Roman" pitchFamily="18" charset="0"/>
              </a:rPr>
              <a:t>, P</a:t>
            </a:r>
            <a:r>
              <a:rPr lang="en-US">
                <a:solidFill>
                  <a:srgbClr val="6600CC"/>
                </a:solidFill>
              </a:rPr>
              <a:t>↑</a:t>
            </a:r>
            <a:r>
              <a:rPr lang="en-US" sz="1800">
                <a:solidFill>
                  <a:srgbClr val="6600CC"/>
                </a:solidFill>
              </a:rPr>
              <a:t>x</a:t>
            </a:r>
            <a:r>
              <a:rPr lang="en-US">
                <a:solidFill>
                  <a:srgbClr val="6600CC"/>
                </a:solidFill>
              </a:rPr>
              <a:t>2…(Boyle’s Law)</a:t>
            </a:r>
          </a:p>
        </p:txBody>
      </p:sp>
      <p:sp>
        <p:nvSpPr>
          <p:cNvPr id="9232" name="Rectangle 16"/>
          <p:cNvSpPr>
            <a:spLocks noChangeArrowheads="1"/>
          </p:cNvSpPr>
          <p:nvPr/>
        </p:nvSpPr>
        <p:spPr bwMode="auto">
          <a:xfrm>
            <a:off x="4648200" y="3352800"/>
            <a:ext cx="4343400" cy="457200"/>
          </a:xfrm>
          <a:prstGeom prst="rect">
            <a:avLst/>
          </a:prstGeom>
          <a:solidFill>
            <a:srgbClr val="FFFF00"/>
          </a:solidFill>
          <a:ln w="9525">
            <a:noFill/>
            <a:miter lim="800000"/>
            <a:headEnd/>
            <a:tailEnd/>
          </a:ln>
        </p:spPr>
        <p:txBody>
          <a:bodyPr>
            <a:spAutoFit/>
          </a:bodyPr>
          <a:lstStyle/>
          <a:p>
            <a:pPr algn="ctr">
              <a:spcBef>
                <a:spcPct val="50000"/>
              </a:spcBef>
            </a:pPr>
            <a:r>
              <a:rPr lang="en-US"/>
              <a:t>New Pressure = 4.0 x 2 = 8.0 atm</a:t>
            </a:r>
          </a:p>
        </p:txBody>
      </p:sp>
      <p:sp>
        <p:nvSpPr>
          <p:cNvPr id="9233" name="Rectangle 17"/>
          <p:cNvSpPr>
            <a:spLocks noChangeArrowheads="1"/>
          </p:cNvSpPr>
          <p:nvPr/>
        </p:nvSpPr>
        <p:spPr bwMode="auto">
          <a:xfrm>
            <a:off x="76200" y="4724400"/>
            <a:ext cx="3962400" cy="519113"/>
          </a:xfrm>
          <a:prstGeom prst="rect">
            <a:avLst/>
          </a:prstGeom>
          <a:noFill/>
          <a:ln w="9525">
            <a:noFill/>
            <a:miter lim="800000"/>
            <a:headEnd/>
            <a:tailEnd/>
          </a:ln>
        </p:spPr>
        <p:txBody>
          <a:bodyPr>
            <a:spAutoFit/>
          </a:bodyPr>
          <a:lstStyle/>
          <a:p>
            <a:pPr algn="ctr">
              <a:spcBef>
                <a:spcPct val="50000"/>
              </a:spcBef>
            </a:pPr>
            <a:r>
              <a:rPr lang="en-US" sz="2800">
                <a:solidFill>
                  <a:srgbClr val="6600CC"/>
                </a:solidFill>
                <a:cs typeface="Times New Roman" pitchFamily="18" charset="0"/>
              </a:rPr>
              <a:t>T</a:t>
            </a:r>
            <a:r>
              <a:rPr lang="en-US">
                <a:solidFill>
                  <a:srgbClr val="6600CC"/>
                </a:solidFill>
                <a:cs typeface="Times New Roman" pitchFamily="18" charset="0"/>
              </a:rPr>
              <a:t>↑</a:t>
            </a:r>
            <a:r>
              <a:rPr lang="en-US" sz="1800">
                <a:solidFill>
                  <a:srgbClr val="6600CC"/>
                </a:solidFill>
                <a:cs typeface="Times New Roman" pitchFamily="18" charset="0"/>
              </a:rPr>
              <a:t>x</a:t>
            </a:r>
            <a:r>
              <a:rPr lang="en-US">
                <a:solidFill>
                  <a:srgbClr val="6600CC"/>
                </a:solidFill>
                <a:cs typeface="Times New Roman" pitchFamily="18" charset="0"/>
              </a:rPr>
              <a:t>3</a:t>
            </a:r>
            <a:r>
              <a:rPr lang="en-US" sz="2800">
                <a:solidFill>
                  <a:srgbClr val="6600CC"/>
                </a:solidFill>
                <a:cs typeface="Times New Roman" pitchFamily="18" charset="0"/>
              </a:rPr>
              <a:t>, P</a:t>
            </a:r>
            <a:r>
              <a:rPr lang="en-US">
                <a:solidFill>
                  <a:srgbClr val="6600CC"/>
                </a:solidFill>
              </a:rPr>
              <a:t>↑</a:t>
            </a:r>
            <a:r>
              <a:rPr lang="en-US" sz="1800">
                <a:solidFill>
                  <a:srgbClr val="6600CC"/>
                </a:solidFill>
              </a:rPr>
              <a:t>x</a:t>
            </a:r>
            <a:r>
              <a:rPr lang="en-US">
                <a:solidFill>
                  <a:srgbClr val="6600CC"/>
                </a:solidFill>
              </a:rPr>
              <a:t>3…(G-L’s Law)</a:t>
            </a:r>
          </a:p>
        </p:txBody>
      </p:sp>
      <p:sp>
        <p:nvSpPr>
          <p:cNvPr id="9234" name="Rectangle 18"/>
          <p:cNvSpPr>
            <a:spLocks noChangeArrowheads="1"/>
          </p:cNvSpPr>
          <p:nvPr/>
        </p:nvSpPr>
        <p:spPr bwMode="auto">
          <a:xfrm>
            <a:off x="3886200" y="4800600"/>
            <a:ext cx="5105400" cy="457200"/>
          </a:xfrm>
          <a:prstGeom prst="rect">
            <a:avLst/>
          </a:prstGeom>
          <a:solidFill>
            <a:srgbClr val="FFFF00"/>
          </a:solidFill>
          <a:ln w="9525">
            <a:noFill/>
            <a:miter lim="800000"/>
            <a:headEnd/>
            <a:tailEnd/>
          </a:ln>
        </p:spPr>
        <p:txBody>
          <a:bodyPr>
            <a:spAutoFit/>
          </a:bodyPr>
          <a:lstStyle/>
          <a:p>
            <a:pPr algn="ctr">
              <a:spcBef>
                <a:spcPct val="50000"/>
              </a:spcBef>
            </a:pPr>
            <a:r>
              <a:rPr lang="en-US"/>
              <a:t>New Pressure = 700 x 3 = 2100 mm Hg</a:t>
            </a:r>
          </a:p>
        </p:txBody>
      </p:sp>
      <p:sp>
        <p:nvSpPr>
          <p:cNvPr id="9235" name="Rectangle 19"/>
          <p:cNvSpPr>
            <a:spLocks noChangeArrowheads="1"/>
          </p:cNvSpPr>
          <p:nvPr/>
        </p:nvSpPr>
        <p:spPr bwMode="auto">
          <a:xfrm>
            <a:off x="304800" y="6096000"/>
            <a:ext cx="4572000" cy="519113"/>
          </a:xfrm>
          <a:prstGeom prst="rect">
            <a:avLst/>
          </a:prstGeom>
          <a:noFill/>
          <a:ln w="9525">
            <a:noFill/>
            <a:miter lim="800000"/>
            <a:headEnd/>
            <a:tailEnd/>
          </a:ln>
        </p:spPr>
        <p:txBody>
          <a:bodyPr>
            <a:spAutoFit/>
          </a:bodyPr>
          <a:lstStyle/>
          <a:p>
            <a:pPr algn="ctr">
              <a:spcBef>
                <a:spcPct val="50000"/>
              </a:spcBef>
            </a:pPr>
            <a:r>
              <a:rPr lang="en-US" sz="2800">
                <a:solidFill>
                  <a:srgbClr val="6600CC"/>
                </a:solidFill>
                <a:cs typeface="Times New Roman" pitchFamily="18" charset="0"/>
              </a:rPr>
              <a:t># gas particles</a:t>
            </a:r>
            <a:r>
              <a:rPr lang="en-US">
                <a:solidFill>
                  <a:srgbClr val="6600CC"/>
                </a:solidFill>
                <a:cs typeface="Times New Roman" pitchFamily="18" charset="0"/>
              </a:rPr>
              <a:t>↑</a:t>
            </a:r>
            <a:r>
              <a:rPr lang="en-US" sz="1800">
                <a:solidFill>
                  <a:srgbClr val="6600CC"/>
                </a:solidFill>
                <a:cs typeface="Times New Roman" pitchFamily="18" charset="0"/>
              </a:rPr>
              <a:t>x</a:t>
            </a:r>
            <a:r>
              <a:rPr lang="en-US">
                <a:solidFill>
                  <a:srgbClr val="6600CC"/>
                </a:solidFill>
                <a:cs typeface="Times New Roman" pitchFamily="18" charset="0"/>
              </a:rPr>
              <a:t>2</a:t>
            </a:r>
            <a:r>
              <a:rPr lang="en-US" sz="2800">
                <a:solidFill>
                  <a:srgbClr val="6600CC"/>
                </a:solidFill>
                <a:cs typeface="Times New Roman" pitchFamily="18" charset="0"/>
              </a:rPr>
              <a:t>, P</a:t>
            </a:r>
            <a:r>
              <a:rPr lang="en-US">
                <a:solidFill>
                  <a:srgbClr val="6600CC"/>
                </a:solidFill>
              </a:rPr>
              <a:t>↑</a:t>
            </a:r>
            <a:r>
              <a:rPr lang="en-US" sz="1800">
                <a:solidFill>
                  <a:srgbClr val="6600CC"/>
                </a:solidFill>
              </a:rPr>
              <a:t>x</a:t>
            </a:r>
            <a:r>
              <a:rPr lang="en-US">
                <a:solidFill>
                  <a:srgbClr val="6600CC"/>
                </a:solidFill>
              </a:rPr>
              <a:t>2</a:t>
            </a:r>
          </a:p>
        </p:txBody>
      </p:sp>
      <p:sp>
        <p:nvSpPr>
          <p:cNvPr id="9236" name="Rectangle 20"/>
          <p:cNvSpPr>
            <a:spLocks noChangeArrowheads="1"/>
          </p:cNvSpPr>
          <p:nvPr/>
        </p:nvSpPr>
        <p:spPr bwMode="auto">
          <a:xfrm>
            <a:off x="4419600" y="6172200"/>
            <a:ext cx="4572000" cy="457200"/>
          </a:xfrm>
          <a:prstGeom prst="rect">
            <a:avLst/>
          </a:prstGeom>
          <a:solidFill>
            <a:srgbClr val="FFFF00"/>
          </a:solidFill>
          <a:ln w="9525">
            <a:noFill/>
            <a:miter lim="800000"/>
            <a:headEnd/>
            <a:tailEnd/>
          </a:ln>
        </p:spPr>
        <p:txBody>
          <a:bodyPr>
            <a:spAutoFit/>
          </a:bodyPr>
          <a:lstStyle/>
          <a:p>
            <a:pPr algn="ctr">
              <a:spcBef>
                <a:spcPct val="50000"/>
              </a:spcBef>
            </a:pPr>
            <a:r>
              <a:rPr lang="en-US"/>
              <a:t>New Pressure = 2.0 x 2 = 4.0 atm</a:t>
            </a:r>
          </a:p>
        </p:txBody>
      </p:sp>
      <p:sp>
        <p:nvSpPr>
          <p:cNvPr id="7181" name="Line 21"/>
          <p:cNvSpPr>
            <a:spLocks noChangeShapeType="1"/>
          </p:cNvSpPr>
          <p:nvPr/>
        </p:nvSpPr>
        <p:spPr bwMode="auto">
          <a:xfrm>
            <a:off x="3124200" y="3962400"/>
            <a:ext cx="152400" cy="0"/>
          </a:xfrm>
          <a:prstGeom prst="line">
            <a:avLst/>
          </a:prstGeom>
          <a:noFill/>
          <a:ln w="9525">
            <a:solidFill>
              <a:schemeClr val="tx1"/>
            </a:solidFill>
            <a:round/>
            <a:headEnd/>
            <a:tailEnd/>
          </a:ln>
        </p:spPr>
        <p:txBody>
          <a:bodyPr/>
          <a:lstStyle/>
          <a:p>
            <a:endParaRPr lang="en-US"/>
          </a:p>
        </p:txBody>
      </p:sp>
      <p:sp>
        <p:nvSpPr>
          <p:cNvPr id="7182" name="Line 22"/>
          <p:cNvSpPr>
            <a:spLocks noChangeShapeType="1"/>
          </p:cNvSpPr>
          <p:nvPr/>
        </p:nvSpPr>
        <p:spPr bwMode="auto">
          <a:xfrm>
            <a:off x="7543800" y="4876800"/>
            <a:ext cx="152400" cy="0"/>
          </a:xfrm>
          <a:prstGeom prst="line">
            <a:avLst/>
          </a:prstGeom>
          <a:noFill/>
          <a:ln w="9525">
            <a:solidFill>
              <a:schemeClr val="tx1"/>
            </a:solidFill>
            <a:round/>
            <a:headEnd/>
            <a:tailEnd/>
          </a:ln>
        </p:spPr>
        <p:txBody>
          <a:bodyPr/>
          <a:lstStyle/>
          <a:p>
            <a:endParaRPr lang="en-US"/>
          </a:p>
        </p:txBody>
      </p:sp>
      <p:sp>
        <p:nvSpPr>
          <p:cNvPr id="7183" name="Line 23"/>
          <p:cNvSpPr>
            <a:spLocks noChangeShapeType="1"/>
          </p:cNvSpPr>
          <p:nvPr/>
        </p:nvSpPr>
        <p:spPr bwMode="auto">
          <a:xfrm>
            <a:off x="6324600" y="4876800"/>
            <a:ext cx="1524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9228"/>
                                        </p:tgtEl>
                                        <p:attrNameLst>
                                          <p:attrName>style.visibility</p:attrName>
                                        </p:attrNameLst>
                                      </p:cBhvr>
                                      <p:to>
                                        <p:strVal val="visible"/>
                                      </p:to>
                                    </p:set>
                                    <p:animEffect transition="in" filter="fade">
                                      <p:cBhvr>
                                        <p:cTn id="7" dur="1000"/>
                                        <p:tgtEl>
                                          <p:spTgt spid="9228"/>
                                        </p:tgtEl>
                                      </p:cBhvr>
                                    </p:animEffect>
                                    <p:anim calcmode="lin" valueType="num">
                                      <p:cBhvr>
                                        <p:cTn id="8" dur="1000" fill="hold"/>
                                        <p:tgtEl>
                                          <p:spTgt spid="9228"/>
                                        </p:tgtEl>
                                        <p:attrNameLst>
                                          <p:attrName>ppt_x</p:attrName>
                                        </p:attrNameLst>
                                      </p:cBhvr>
                                      <p:tavLst>
                                        <p:tav tm="0">
                                          <p:val>
                                            <p:strVal val="#ppt_x-.1"/>
                                          </p:val>
                                        </p:tav>
                                        <p:tav tm="100000">
                                          <p:val>
                                            <p:strVal val="#ppt_x"/>
                                          </p:val>
                                        </p:tav>
                                      </p:tavLst>
                                    </p:anim>
                                    <p:anim calcmode="lin" valueType="num">
                                      <p:cBhvr>
                                        <p:cTn id="9" dur="1000" fill="hold"/>
                                        <p:tgtEl>
                                          <p:spTgt spid="9228"/>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9230"/>
                                        </p:tgtEl>
                                        <p:attrNameLst>
                                          <p:attrName>style.visibility</p:attrName>
                                        </p:attrNameLst>
                                      </p:cBhvr>
                                      <p:to>
                                        <p:strVal val="visible"/>
                                      </p:to>
                                    </p:set>
                                    <p:animEffect transition="in" filter="fade">
                                      <p:cBhvr>
                                        <p:cTn id="14" dur="1000"/>
                                        <p:tgtEl>
                                          <p:spTgt spid="9230"/>
                                        </p:tgtEl>
                                      </p:cBhvr>
                                    </p:animEffect>
                                    <p:anim calcmode="lin" valueType="num">
                                      <p:cBhvr>
                                        <p:cTn id="15" dur="1000" fill="hold"/>
                                        <p:tgtEl>
                                          <p:spTgt spid="9230"/>
                                        </p:tgtEl>
                                        <p:attrNameLst>
                                          <p:attrName>ppt_x</p:attrName>
                                        </p:attrNameLst>
                                      </p:cBhvr>
                                      <p:tavLst>
                                        <p:tav tm="0">
                                          <p:val>
                                            <p:strVal val="#ppt_x-.1"/>
                                          </p:val>
                                        </p:tav>
                                        <p:tav tm="100000">
                                          <p:val>
                                            <p:strVal val="#ppt_x"/>
                                          </p:val>
                                        </p:tav>
                                      </p:tavLst>
                                    </p:anim>
                                    <p:anim calcmode="lin" valueType="num">
                                      <p:cBhvr>
                                        <p:cTn id="16" dur="1000" fill="hold"/>
                                        <p:tgtEl>
                                          <p:spTgt spid="923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9231"/>
                                        </p:tgtEl>
                                        <p:attrNameLst>
                                          <p:attrName>style.visibility</p:attrName>
                                        </p:attrNameLst>
                                      </p:cBhvr>
                                      <p:to>
                                        <p:strVal val="visible"/>
                                      </p:to>
                                    </p:set>
                                    <p:animEffect transition="in" filter="fade">
                                      <p:cBhvr>
                                        <p:cTn id="21" dur="1000"/>
                                        <p:tgtEl>
                                          <p:spTgt spid="9231"/>
                                        </p:tgtEl>
                                      </p:cBhvr>
                                    </p:animEffect>
                                    <p:anim calcmode="lin" valueType="num">
                                      <p:cBhvr>
                                        <p:cTn id="22" dur="1000" fill="hold"/>
                                        <p:tgtEl>
                                          <p:spTgt spid="9231"/>
                                        </p:tgtEl>
                                        <p:attrNameLst>
                                          <p:attrName>ppt_x</p:attrName>
                                        </p:attrNameLst>
                                      </p:cBhvr>
                                      <p:tavLst>
                                        <p:tav tm="0">
                                          <p:val>
                                            <p:strVal val="#ppt_x-.1"/>
                                          </p:val>
                                        </p:tav>
                                        <p:tav tm="100000">
                                          <p:val>
                                            <p:strVal val="#ppt_x"/>
                                          </p:val>
                                        </p:tav>
                                      </p:tavLst>
                                    </p:anim>
                                    <p:anim calcmode="lin" valueType="num">
                                      <p:cBhvr>
                                        <p:cTn id="23" dur="1000" fill="hold"/>
                                        <p:tgtEl>
                                          <p:spTgt spid="9231"/>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9232"/>
                                        </p:tgtEl>
                                        <p:attrNameLst>
                                          <p:attrName>style.visibility</p:attrName>
                                        </p:attrNameLst>
                                      </p:cBhvr>
                                      <p:to>
                                        <p:strVal val="visible"/>
                                      </p:to>
                                    </p:set>
                                    <p:animEffect transition="in" filter="fade">
                                      <p:cBhvr>
                                        <p:cTn id="28" dur="1000"/>
                                        <p:tgtEl>
                                          <p:spTgt spid="9232"/>
                                        </p:tgtEl>
                                      </p:cBhvr>
                                    </p:animEffect>
                                    <p:anim calcmode="lin" valueType="num">
                                      <p:cBhvr>
                                        <p:cTn id="29" dur="1000" fill="hold"/>
                                        <p:tgtEl>
                                          <p:spTgt spid="9232"/>
                                        </p:tgtEl>
                                        <p:attrNameLst>
                                          <p:attrName>ppt_x</p:attrName>
                                        </p:attrNameLst>
                                      </p:cBhvr>
                                      <p:tavLst>
                                        <p:tav tm="0">
                                          <p:val>
                                            <p:strVal val="#ppt_x-.1"/>
                                          </p:val>
                                        </p:tav>
                                        <p:tav tm="100000">
                                          <p:val>
                                            <p:strVal val="#ppt_x"/>
                                          </p:val>
                                        </p:tav>
                                      </p:tavLst>
                                    </p:anim>
                                    <p:anim calcmode="lin" valueType="num">
                                      <p:cBhvr>
                                        <p:cTn id="30" dur="1000" fill="hold"/>
                                        <p:tgtEl>
                                          <p:spTgt spid="9232"/>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9233"/>
                                        </p:tgtEl>
                                        <p:attrNameLst>
                                          <p:attrName>style.visibility</p:attrName>
                                        </p:attrNameLst>
                                      </p:cBhvr>
                                      <p:to>
                                        <p:strVal val="visible"/>
                                      </p:to>
                                    </p:set>
                                    <p:animEffect transition="in" filter="fade">
                                      <p:cBhvr>
                                        <p:cTn id="35" dur="1000"/>
                                        <p:tgtEl>
                                          <p:spTgt spid="9233"/>
                                        </p:tgtEl>
                                      </p:cBhvr>
                                    </p:animEffect>
                                    <p:anim calcmode="lin" valueType="num">
                                      <p:cBhvr>
                                        <p:cTn id="36" dur="1000" fill="hold"/>
                                        <p:tgtEl>
                                          <p:spTgt spid="9233"/>
                                        </p:tgtEl>
                                        <p:attrNameLst>
                                          <p:attrName>ppt_x</p:attrName>
                                        </p:attrNameLst>
                                      </p:cBhvr>
                                      <p:tavLst>
                                        <p:tav tm="0">
                                          <p:val>
                                            <p:strVal val="#ppt_x-.1"/>
                                          </p:val>
                                        </p:tav>
                                        <p:tav tm="100000">
                                          <p:val>
                                            <p:strVal val="#ppt_x"/>
                                          </p:val>
                                        </p:tav>
                                      </p:tavLst>
                                    </p:anim>
                                    <p:anim calcmode="lin" valueType="num">
                                      <p:cBhvr>
                                        <p:cTn id="37" dur="1000" fill="hold"/>
                                        <p:tgtEl>
                                          <p:spTgt spid="9233"/>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grpId="0" nodeType="clickEffect">
                                  <p:stCondLst>
                                    <p:cond delay="0"/>
                                  </p:stCondLst>
                                  <p:iterate type="lt">
                                    <p:tmPct val="10000"/>
                                  </p:iterate>
                                  <p:childTnLst>
                                    <p:set>
                                      <p:cBhvr>
                                        <p:cTn id="41" dur="1" fill="hold">
                                          <p:stCondLst>
                                            <p:cond delay="0"/>
                                          </p:stCondLst>
                                        </p:cTn>
                                        <p:tgtEl>
                                          <p:spTgt spid="9234"/>
                                        </p:tgtEl>
                                        <p:attrNameLst>
                                          <p:attrName>style.visibility</p:attrName>
                                        </p:attrNameLst>
                                      </p:cBhvr>
                                      <p:to>
                                        <p:strVal val="visible"/>
                                      </p:to>
                                    </p:set>
                                    <p:animEffect transition="in" filter="fade">
                                      <p:cBhvr>
                                        <p:cTn id="42" dur="1000"/>
                                        <p:tgtEl>
                                          <p:spTgt spid="9234"/>
                                        </p:tgtEl>
                                      </p:cBhvr>
                                    </p:animEffect>
                                    <p:anim calcmode="lin" valueType="num">
                                      <p:cBhvr>
                                        <p:cTn id="43" dur="1000" fill="hold"/>
                                        <p:tgtEl>
                                          <p:spTgt spid="9234"/>
                                        </p:tgtEl>
                                        <p:attrNameLst>
                                          <p:attrName>ppt_x</p:attrName>
                                        </p:attrNameLst>
                                      </p:cBhvr>
                                      <p:tavLst>
                                        <p:tav tm="0">
                                          <p:val>
                                            <p:strVal val="#ppt_x-.1"/>
                                          </p:val>
                                        </p:tav>
                                        <p:tav tm="100000">
                                          <p:val>
                                            <p:strVal val="#ppt_x"/>
                                          </p:val>
                                        </p:tav>
                                      </p:tavLst>
                                    </p:anim>
                                    <p:anim calcmode="lin" valueType="num">
                                      <p:cBhvr>
                                        <p:cTn id="44" dur="1000" fill="hold"/>
                                        <p:tgtEl>
                                          <p:spTgt spid="9234"/>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grpId="0" nodeType="clickEffect">
                                  <p:stCondLst>
                                    <p:cond delay="0"/>
                                  </p:stCondLst>
                                  <p:iterate type="lt">
                                    <p:tmPct val="10000"/>
                                  </p:iterate>
                                  <p:childTnLst>
                                    <p:set>
                                      <p:cBhvr>
                                        <p:cTn id="48" dur="1" fill="hold">
                                          <p:stCondLst>
                                            <p:cond delay="0"/>
                                          </p:stCondLst>
                                        </p:cTn>
                                        <p:tgtEl>
                                          <p:spTgt spid="9235"/>
                                        </p:tgtEl>
                                        <p:attrNameLst>
                                          <p:attrName>style.visibility</p:attrName>
                                        </p:attrNameLst>
                                      </p:cBhvr>
                                      <p:to>
                                        <p:strVal val="visible"/>
                                      </p:to>
                                    </p:set>
                                    <p:animEffect transition="in" filter="fade">
                                      <p:cBhvr>
                                        <p:cTn id="49" dur="1000"/>
                                        <p:tgtEl>
                                          <p:spTgt spid="9235"/>
                                        </p:tgtEl>
                                      </p:cBhvr>
                                    </p:animEffect>
                                    <p:anim calcmode="lin" valueType="num">
                                      <p:cBhvr>
                                        <p:cTn id="50" dur="1000" fill="hold"/>
                                        <p:tgtEl>
                                          <p:spTgt spid="9235"/>
                                        </p:tgtEl>
                                        <p:attrNameLst>
                                          <p:attrName>ppt_x</p:attrName>
                                        </p:attrNameLst>
                                      </p:cBhvr>
                                      <p:tavLst>
                                        <p:tav tm="0">
                                          <p:val>
                                            <p:strVal val="#ppt_x-.1"/>
                                          </p:val>
                                        </p:tav>
                                        <p:tav tm="100000">
                                          <p:val>
                                            <p:strVal val="#ppt_x"/>
                                          </p:val>
                                        </p:tav>
                                      </p:tavLst>
                                    </p:anim>
                                    <p:anim calcmode="lin" valueType="num">
                                      <p:cBhvr>
                                        <p:cTn id="51" dur="1000" fill="hold"/>
                                        <p:tgtEl>
                                          <p:spTgt spid="9235"/>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0" presetClass="entr" presetSubtype="0" fill="hold" grpId="0" nodeType="clickEffect">
                                  <p:stCondLst>
                                    <p:cond delay="0"/>
                                  </p:stCondLst>
                                  <p:iterate type="lt">
                                    <p:tmPct val="10000"/>
                                  </p:iterate>
                                  <p:childTnLst>
                                    <p:set>
                                      <p:cBhvr>
                                        <p:cTn id="55" dur="1" fill="hold">
                                          <p:stCondLst>
                                            <p:cond delay="0"/>
                                          </p:stCondLst>
                                        </p:cTn>
                                        <p:tgtEl>
                                          <p:spTgt spid="9236"/>
                                        </p:tgtEl>
                                        <p:attrNameLst>
                                          <p:attrName>style.visibility</p:attrName>
                                        </p:attrNameLst>
                                      </p:cBhvr>
                                      <p:to>
                                        <p:strVal val="visible"/>
                                      </p:to>
                                    </p:set>
                                    <p:animEffect transition="in" filter="fade">
                                      <p:cBhvr>
                                        <p:cTn id="56" dur="1000"/>
                                        <p:tgtEl>
                                          <p:spTgt spid="9236"/>
                                        </p:tgtEl>
                                      </p:cBhvr>
                                    </p:animEffect>
                                    <p:anim calcmode="lin" valueType="num">
                                      <p:cBhvr>
                                        <p:cTn id="57" dur="1000" fill="hold"/>
                                        <p:tgtEl>
                                          <p:spTgt spid="9236"/>
                                        </p:tgtEl>
                                        <p:attrNameLst>
                                          <p:attrName>ppt_x</p:attrName>
                                        </p:attrNameLst>
                                      </p:cBhvr>
                                      <p:tavLst>
                                        <p:tav tm="0">
                                          <p:val>
                                            <p:strVal val="#ppt_x-.1"/>
                                          </p:val>
                                        </p:tav>
                                        <p:tav tm="100000">
                                          <p:val>
                                            <p:strVal val="#ppt_x"/>
                                          </p:val>
                                        </p:tav>
                                      </p:tavLst>
                                    </p:anim>
                                    <p:anim calcmode="lin" valueType="num">
                                      <p:cBhvr>
                                        <p:cTn id="58" dur="1000" fill="hold"/>
                                        <p:tgtEl>
                                          <p:spTgt spid="92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8" grpId="0"/>
      <p:bldP spid="9230" grpId="0" animBg="1"/>
      <p:bldP spid="9231" grpId="0"/>
      <p:bldP spid="9232" grpId="0" animBg="1"/>
      <p:bldP spid="9233" grpId="0"/>
      <p:bldP spid="9234" grpId="0" animBg="1"/>
      <p:bldP spid="9235" grpId="0"/>
      <p:bldP spid="923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Work Day</a:t>
            </a:r>
            <a:endParaRPr lang="en-US" dirty="0">
              <a:solidFill>
                <a:srgbClr val="FF0000"/>
              </a:solidFill>
            </a:endParaRPr>
          </a:p>
        </p:txBody>
      </p:sp>
      <p:sp>
        <p:nvSpPr>
          <p:cNvPr id="3" name="Content Placeholder 2"/>
          <p:cNvSpPr>
            <a:spLocks noGrp="1"/>
          </p:cNvSpPr>
          <p:nvPr>
            <p:ph idx="1"/>
          </p:nvPr>
        </p:nvSpPr>
        <p:spPr>
          <a:xfrm>
            <a:off x="457200" y="1447800"/>
            <a:ext cx="8229600" cy="4525963"/>
          </a:xfrm>
        </p:spPr>
        <p:txBody>
          <a:bodyPr/>
          <a:lstStyle/>
          <a:p>
            <a:r>
              <a:rPr lang="en-US" dirty="0" smtClean="0"/>
              <a:t>If you need to finish the test please spread out and come up to get your test from me</a:t>
            </a:r>
          </a:p>
          <a:p>
            <a:r>
              <a:rPr lang="en-US" dirty="0" smtClean="0"/>
              <a:t>Assignments you can be working on:</a:t>
            </a:r>
          </a:p>
          <a:p>
            <a:pPr lvl="1"/>
            <a:r>
              <a:rPr lang="en-US" dirty="0" smtClean="0"/>
              <a:t>Qualitative Relationship</a:t>
            </a:r>
          </a:p>
          <a:p>
            <a:pPr lvl="1"/>
            <a:r>
              <a:rPr lang="en-US" dirty="0" smtClean="0"/>
              <a:t>Stoichiometry Problems 1</a:t>
            </a:r>
          </a:p>
          <a:p>
            <a:pPr lvl="1"/>
            <a:r>
              <a:rPr lang="en-US" dirty="0" smtClean="0"/>
              <a:t>Stoichiometry in the Real World</a:t>
            </a:r>
          </a:p>
          <a:p>
            <a:pPr lvl="1"/>
            <a:r>
              <a:rPr lang="en-US" dirty="0" smtClean="0"/>
              <a:t>Limiting Reactant/ % yield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Day </a:t>
            </a:r>
            <a:r>
              <a:rPr lang="en-US" dirty="0" smtClean="0">
                <a:solidFill>
                  <a:srgbClr val="FF0000"/>
                </a:solidFill>
              </a:rPr>
              <a:t>2 </a:t>
            </a:r>
            <a:r>
              <a:rPr lang="en-US" dirty="0" smtClean="0">
                <a:solidFill>
                  <a:srgbClr val="FF0000"/>
                </a:solidFill>
              </a:rPr>
              <a:t>Agenda</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Warm-up: Reading Quiz 12.4 and 12.5</a:t>
            </a:r>
          </a:p>
          <a:p>
            <a:r>
              <a:rPr lang="en-US" dirty="0" smtClean="0"/>
              <a:t>Review over Boyle’s, Charles’, and Guy-</a:t>
            </a:r>
            <a:r>
              <a:rPr lang="en-US" dirty="0" err="1" smtClean="0"/>
              <a:t>Lussac’s</a:t>
            </a:r>
            <a:r>
              <a:rPr lang="en-US" dirty="0" smtClean="0"/>
              <a:t> Laws</a:t>
            </a:r>
          </a:p>
          <a:p>
            <a:r>
              <a:rPr lang="en-US" dirty="0" smtClean="0"/>
              <a:t>Notes: Combination and Ideal Gas Laws</a:t>
            </a:r>
          </a:p>
          <a:p>
            <a:r>
              <a:rPr lang="en-US" dirty="0" smtClean="0"/>
              <a:t>Practice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Review: Boyle’s, Charles’, and Guy-</a:t>
            </a:r>
            <a:r>
              <a:rPr lang="en-US" dirty="0" err="1" smtClean="0">
                <a:solidFill>
                  <a:srgbClr val="FF0000"/>
                </a:solidFill>
              </a:rPr>
              <a:t>Lussac’s</a:t>
            </a:r>
            <a:r>
              <a:rPr lang="en-US" dirty="0" smtClean="0">
                <a:solidFill>
                  <a:srgbClr val="FF0000"/>
                </a:solidFill>
              </a:rPr>
              <a:t> Laws</a:t>
            </a:r>
            <a:endParaRPr lang="en-US" dirty="0">
              <a:solidFill>
                <a:srgbClr val="FF0000"/>
              </a:solidFill>
            </a:endParaRPr>
          </a:p>
        </p:txBody>
      </p:sp>
      <p:sp>
        <p:nvSpPr>
          <p:cNvPr id="3" name="Content Placeholder 2"/>
          <p:cNvSpPr>
            <a:spLocks noGrp="1"/>
          </p:cNvSpPr>
          <p:nvPr>
            <p:ph idx="1"/>
          </p:nvPr>
        </p:nvSpPr>
        <p:spPr/>
        <p:txBody>
          <a:bodyPr/>
          <a:lstStyle/>
          <a:p>
            <a:r>
              <a:rPr lang="en-US" sz="2400" dirty="0" smtClean="0"/>
              <a:t>For each of the following 5 problems please identify the law and solve using the proper equation.</a:t>
            </a:r>
          </a:p>
          <a:p>
            <a:r>
              <a:rPr lang="en-US" sz="2400" dirty="0" smtClean="0"/>
              <a:t>Your equations are:</a:t>
            </a:r>
          </a:p>
          <a:p>
            <a:pPr lvl="1"/>
            <a:r>
              <a:rPr lang="en-US" sz="2400" dirty="0" smtClean="0">
                <a:latin typeface="Times New Roman" pitchFamily="18" charset="0"/>
                <a:cs typeface="Times New Roman" pitchFamily="18" charset="0"/>
              </a:rPr>
              <a:t>P</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V</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P</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V</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 or </a:t>
            </a:r>
            <a:r>
              <a:rPr lang="en-US" sz="2400" baseline="-25000" dirty="0" smtClean="0">
                <a:latin typeface="Times New Roman" pitchFamily="18" charset="0"/>
                <a:cs typeface="Times New Roman" pitchFamily="18" charset="0"/>
              </a:rPr>
              <a:t> </a:t>
            </a:r>
          </a:p>
          <a:p>
            <a:pPr lvl="1"/>
            <a:endParaRPr lang="en-US" sz="2400" baseline="-25000" dirty="0" smtClean="0">
              <a:latin typeface="Times New Roman" pitchFamily="18" charset="0"/>
              <a:cs typeface="Times New Roman" pitchFamily="18" charset="0"/>
            </a:endParaRPr>
          </a:p>
          <a:p>
            <a:pPr>
              <a:buNone/>
            </a:pPr>
            <a:r>
              <a:rPr lang="en-US" sz="2400" baseline="-25000" dirty="0" smtClean="0">
                <a:latin typeface="Times New Roman" pitchFamily="18" charset="0"/>
                <a:cs typeface="Times New Roman" pitchFamily="18" charset="0"/>
              </a:rPr>
              <a:t>    </a:t>
            </a:r>
          </a:p>
          <a:p>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Solve the math on your whiteboard when you have finished please hold up your whiteboard to show me your answer</a:t>
            </a:r>
          </a:p>
          <a:p>
            <a:r>
              <a:rPr lang="en-US" sz="2400" dirty="0" smtClean="0">
                <a:latin typeface="Times New Roman" pitchFamily="18" charset="0"/>
                <a:cs typeface="Times New Roman" pitchFamily="18" charset="0"/>
              </a:rPr>
              <a:t>NOTE: make sure your temperature is in Kelvin, and that your volume and pressure units are the same. (Example: both volumes are in liters or both pressures are in </a:t>
            </a:r>
            <a:r>
              <a:rPr lang="en-US" sz="2400" dirty="0" err="1" smtClean="0">
                <a:latin typeface="Times New Roman" pitchFamily="18" charset="0"/>
                <a:cs typeface="Times New Roman" pitchFamily="18" charset="0"/>
              </a:rPr>
              <a:t>atm</a:t>
            </a:r>
            <a:r>
              <a:rPr lang="en-US" sz="2400" dirty="0" smtClean="0">
                <a:latin typeface="Times New Roman" pitchFamily="18" charset="0"/>
                <a:cs typeface="Times New Roman" pitchFamily="18" charset="0"/>
              </a:rPr>
              <a:t>)</a:t>
            </a:r>
            <a:r>
              <a:rPr lang="en-US" sz="2400" baseline="-25000" dirty="0" smtClean="0">
                <a:latin typeface="Times New Roman" pitchFamily="18" charset="0"/>
                <a:cs typeface="Times New Roman" pitchFamily="18" charset="0"/>
              </a:rPr>
              <a:t>                   </a:t>
            </a:r>
          </a:p>
          <a:p>
            <a:pPr lvl="1"/>
            <a:endParaRPr lang="en-US" dirty="0" smtClean="0"/>
          </a:p>
          <a:p>
            <a:pPr lvl="1"/>
            <a:endParaRPr lang="en-US" dirty="0" smtClean="0"/>
          </a:p>
        </p:txBody>
      </p:sp>
      <p:graphicFrame>
        <p:nvGraphicFramePr>
          <p:cNvPr id="52226" name="Object 2"/>
          <p:cNvGraphicFramePr>
            <a:graphicFrameLocks noChangeAspect="1"/>
          </p:cNvGraphicFramePr>
          <p:nvPr/>
        </p:nvGraphicFramePr>
        <p:xfrm>
          <a:off x="3048000" y="2819400"/>
          <a:ext cx="1066800" cy="761651"/>
        </p:xfrm>
        <a:graphic>
          <a:graphicData uri="http://schemas.openxmlformats.org/presentationml/2006/ole">
            <mc:AlternateContent xmlns:mc="http://schemas.openxmlformats.org/markup-compatibility/2006">
              <mc:Choice xmlns:v="urn:schemas-microsoft-com:vml" Requires="v">
                <p:oleObj spid="_x0000_s52230" name="Equation" r:id="rId3" imgW="622300" imgH="444500" progId="Equation.3">
                  <p:embed/>
                </p:oleObj>
              </mc:Choice>
              <mc:Fallback>
                <p:oleObj name="Equation" r:id="rId3" imgW="622300" imgH="4445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819400"/>
                        <a:ext cx="1066800" cy="7616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227" name="Object 3"/>
          <p:cNvGraphicFramePr>
            <a:graphicFrameLocks noChangeAspect="1"/>
          </p:cNvGraphicFramePr>
          <p:nvPr/>
        </p:nvGraphicFramePr>
        <p:xfrm>
          <a:off x="5029200" y="2819400"/>
          <a:ext cx="1067046" cy="762000"/>
        </p:xfrm>
        <a:graphic>
          <a:graphicData uri="http://schemas.openxmlformats.org/presentationml/2006/ole">
            <mc:AlternateContent xmlns:mc="http://schemas.openxmlformats.org/markup-compatibility/2006">
              <mc:Choice xmlns:v="urn:schemas-microsoft-com:vml" Requires="v">
                <p:oleObj spid="_x0000_s52231" name="Equation" r:id="rId5" imgW="622300" imgH="444500" progId="Equation.3">
                  <p:embed/>
                </p:oleObj>
              </mc:Choice>
              <mc:Fallback>
                <p:oleObj name="Equation" r:id="rId5" imgW="622300" imgH="4445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2819400"/>
                        <a:ext cx="1067046"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fade">
                                      <p:cBhvr>
                                        <p:cTn id="7" dur="1000"/>
                                        <p:tgtEl>
                                          <p:spTgt spid="52226"/>
                                        </p:tgtEl>
                                      </p:cBhvr>
                                    </p:animEffect>
                                    <p:anim calcmode="lin" valueType="num">
                                      <p:cBhvr>
                                        <p:cTn id="8" dur="1000" fill="hold"/>
                                        <p:tgtEl>
                                          <p:spTgt spid="52226"/>
                                        </p:tgtEl>
                                        <p:attrNameLst>
                                          <p:attrName>ppt_x</p:attrName>
                                        </p:attrNameLst>
                                      </p:cBhvr>
                                      <p:tavLst>
                                        <p:tav tm="0">
                                          <p:val>
                                            <p:strVal val="#ppt_x"/>
                                          </p:val>
                                        </p:tav>
                                        <p:tav tm="100000">
                                          <p:val>
                                            <p:strVal val="#ppt_x"/>
                                          </p:val>
                                        </p:tav>
                                      </p:tavLst>
                                    </p:anim>
                                    <p:anim calcmode="lin" valueType="num">
                                      <p:cBhvr>
                                        <p:cTn id="9" dur="900" decel="100000" fill="hold"/>
                                        <p:tgtEl>
                                          <p:spTgt spid="5222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222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52227"/>
                                        </p:tgtEl>
                                        <p:attrNameLst>
                                          <p:attrName>style.visibility</p:attrName>
                                        </p:attrNameLst>
                                      </p:cBhvr>
                                      <p:to>
                                        <p:strVal val="visible"/>
                                      </p:to>
                                    </p:set>
                                    <p:animEffect transition="in" filter="fade">
                                      <p:cBhvr>
                                        <p:cTn id="15" dur="1000"/>
                                        <p:tgtEl>
                                          <p:spTgt spid="52227"/>
                                        </p:tgtEl>
                                      </p:cBhvr>
                                    </p:animEffect>
                                    <p:anim calcmode="lin" valueType="num">
                                      <p:cBhvr>
                                        <p:cTn id="16" dur="1000" fill="hold"/>
                                        <p:tgtEl>
                                          <p:spTgt spid="52227"/>
                                        </p:tgtEl>
                                        <p:attrNameLst>
                                          <p:attrName>ppt_x</p:attrName>
                                        </p:attrNameLst>
                                      </p:cBhvr>
                                      <p:tavLst>
                                        <p:tav tm="0">
                                          <p:val>
                                            <p:strVal val="#ppt_x"/>
                                          </p:val>
                                        </p:tav>
                                        <p:tav tm="100000">
                                          <p:val>
                                            <p:strVal val="#ppt_x"/>
                                          </p:val>
                                        </p:tav>
                                      </p:tavLst>
                                    </p:anim>
                                    <p:anim calcmode="lin" valueType="num">
                                      <p:cBhvr>
                                        <p:cTn id="17" dur="900" decel="100000" fill="hold"/>
                                        <p:tgtEl>
                                          <p:spTgt spid="52227"/>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222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Review question # 1</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 gas occupies 900.0 mL at a temperature of 27.0 °C. What is the volume at 132.0 °C?</a:t>
            </a:r>
          </a:p>
          <a:p>
            <a:endParaRPr lang="en-US" dirty="0" smtClean="0"/>
          </a:p>
          <a:p>
            <a:pPr>
              <a:buNone/>
            </a:pPr>
            <a:r>
              <a:rPr lang="en-US" dirty="0" smtClean="0"/>
              <a:t> </a:t>
            </a:r>
            <a:r>
              <a:rPr lang="en-US" dirty="0" smtClean="0">
                <a:solidFill>
                  <a:srgbClr val="6600CC"/>
                </a:solidFill>
              </a:rPr>
              <a:t>1215 mL (Charles’ Law)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Demos</a:t>
            </a:r>
            <a:endParaRPr lang="en-US" dirty="0">
              <a:solidFill>
                <a:srgbClr val="FF0000"/>
              </a:solidFill>
            </a:endParaRPr>
          </a:p>
        </p:txBody>
      </p:sp>
      <p:sp>
        <p:nvSpPr>
          <p:cNvPr id="3" name="Content Placeholder 2"/>
          <p:cNvSpPr>
            <a:spLocks noGrp="1"/>
          </p:cNvSpPr>
          <p:nvPr>
            <p:ph idx="1"/>
          </p:nvPr>
        </p:nvSpPr>
        <p:spPr/>
        <p:txBody>
          <a:bodyPr/>
          <a:lstStyle/>
          <a:p>
            <a:r>
              <a:rPr lang="en-US" sz="2400" dirty="0" smtClean="0"/>
              <a:t>I have 4 demos to show you and will need 2 volunteers to help be the eyes and hands for the class</a:t>
            </a:r>
          </a:p>
          <a:p>
            <a:r>
              <a:rPr lang="en-US" sz="2400" dirty="0" smtClean="0"/>
              <a:t>I want you to all have a piece of paper out and for each of the demos I want you to write down your observations as well as the ones given by volunteers</a:t>
            </a:r>
          </a:p>
          <a:p>
            <a:r>
              <a:rPr lang="en-US" sz="2400" dirty="0" smtClean="0"/>
              <a:t>The demos are:</a:t>
            </a:r>
          </a:p>
          <a:p>
            <a:pPr lvl="1"/>
            <a:r>
              <a:rPr lang="en-US" sz="2400" dirty="0" smtClean="0"/>
              <a:t>Vacuum vs. Peeps/Marshmallow, Twinkie and balloon</a:t>
            </a:r>
          </a:p>
          <a:p>
            <a:pPr lvl="1"/>
            <a:r>
              <a:rPr lang="en-US" sz="2400" dirty="0" smtClean="0"/>
              <a:t>Bike pump and balloon</a:t>
            </a:r>
          </a:p>
          <a:p>
            <a:pPr lvl="1"/>
            <a:r>
              <a:rPr lang="en-US" sz="2400" dirty="0" smtClean="0"/>
              <a:t>Hair dryer and graduated cylinder of water</a:t>
            </a:r>
          </a:p>
          <a:p>
            <a:pPr lvl="1"/>
            <a:r>
              <a:rPr lang="en-US" sz="2400" dirty="0" smtClean="0"/>
              <a:t>Syringe in hot, cold, and ice water</a:t>
            </a:r>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Review question # 2</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If a gas at occupies 2.60 liters at a pressure of 1.00 </a:t>
            </a:r>
            <a:r>
              <a:rPr lang="en-US" dirty="0" err="1" smtClean="0"/>
              <a:t>atm</a:t>
            </a:r>
            <a:r>
              <a:rPr lang="en-US" dirty="0" smtClean="0"/>
              <a:t>, what will be its volume at a pressure of 3.50 </a:t>
            </a:r>
            <a:r>
              <a:rPr lang="en-US" dirty="0" err="1" smtClean="0"/>
              <a:t>atm</a:t>
            </a:r>
            <a:r>
              <a:rPr lang="en-US" dirty="0" smtClean="0"/>
              <a:t>? </a:t>
            </a:r>
          </a:p>
          <a:p>
            <a:endParaRPr lang="en-US" dirty="0" smtClean="0"/>
          </a:p>
          <a:p>
            <a:pPr>
              <a:buNone/>
            </a:pPr>
            <a:r>
              <a:rPr lang="en-US" dirty="0" smtClean="0">
                <a:solidFill>
                  <a:srgbClr val="6600CC"/>
                </a:solidFill>
              </a:rPr>
              <a:t>0.743 L (Boyle’s Law)</a:t>
            </a:r>
            <a:endParaRPr lang="en-US" dirty="0">
              <a:solidFill>
                <a:srgbClr val="66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Review question # 3 </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If a gas is cooled from 323.0 K to 273.15 K and the volume is kept constant what final pressure would result if the original pressure was 750.0 </a:t>
            </a:r>
            <a:r>
              <a:rPr lang="en-US" dirty="0" err="1" smtClean="0"/>
              <a:t>atm</a:t>
            </a:r>
            <a:r>
              <a:rPr lang="en-US" dirty="0" smtClean="0"/>
              <a:t>?</a:t>
            </a:r>
          </a:p>
          <a:p>
            <a:endParaRPr lang="en-US" dirty="0" smtClean="0"/>
          </a:p>
          <a:p>
            <a:pPr>
              <a:buNone/>
            </a:pPr>
            <a:r>
              <a:rPr lang="en-US" dirty="0" smtClean="0">
                <a:solidFill>
                  <a:srgbClr val="6600CC"/>
                </a:solidFill>
              </a:rPr>
              <a:t>634.2 </a:t>
            </a:r>
            <a:r>
              <a:rPr lang="en-US" dirty="0" err="1" smtClean="0">
                <a:solidFill>
                  <a:srgbClr val="6600CC"/>
                </a:solidFill>
              </a:rPr>
              <a:t>atm</a:t>
            </a:r>
            <a:r>
              <a:rPr lang="en-US" dirty="0" smtClean="0">
                <a:solidFill>
                  <a:srgbClr val="6600CC"/>
                </a:solidFill>
              </a:rPr>
              <a:t> (Gay-Lussac’s Law) </a:t>
            </a:r>
            <a:endParaRPr lang="en-US" dirty="0">
              <a:solidFill>
                <a:srgbClr val="66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Review question # 4</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a:t>
            </a:r>
            <a:r>
              <a:rPr lang="en-US" b="1" dirty="0" smtClean="0"/>
              <a:t> </a:t>
            </a:r>
            <a:r>
              <a:rPr lang="en-US" dirty="0" smtClean="0"/>
              <a:t>600.0 mL of a gas is at a pressure of 8.00 atm. What is the volume of the gas at 1000 </a:t>
            </a:r>
            <a:r>
              <a:rPr lang="en-US" dirty="0" err="1" smtClean="0"/>
              <a:t>torr</a:t>
            </a:r>
            <a:r>
              <a:rPr lang="en-US" dirty="0" smtClean="0"/>
              <a:t>? </a:t>
            </a:r>
          </a:p>
          <a:p>
            <a:endParaRPr lang="en-US" dirty="0" smtClean="0"/>
          </a:p>
          <a:p>
            <a:pPr>
              <a:buNone/>
            </a:pPr>
            <a:r>
              <a:rPr lang="en-US" dirty="0" smtClean="0">
                <a:solidFill>
                  <a:srgbClr val="6600CC"/>
                </a:solidFill>
              </a:rPr>
              <a:t>3648 mL (Boyle’s Law) </a:t>
            </a:r>
            <a:endParaRPr lang="en-US" dirty="0">
              <a:solidFill>
                <a:srgbClr val="66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Review question # 5</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 sample of gas at 3.00 </a:t>
            </a:r>
            <a:r>
              <a:rPr lang="en-US" dirty="0" err="1" smtClean="0"/>
              <a:t>x</a:t>
            </a:r>
            <a:r>
              <a:rPr lang="en-US" dirty="0" smtClean="0"/>
              <a:t> 10</a:t>
            </a:r>
            <a:r>
              <a:rPr lang="en-US" baseline="30000" dirty="0" smtClean="0"/>
              <a:t>3</a:t>
            </a:r>
            <a:r>
              <a:rPr lang="en-US" dirty="0" smtClean="0"/>
              <a:t> mm Hg inside a steel tank is cooled from 500.0 °C to 0.00 °C. What is the final pressure in </a:t>
            </a:r>
            <a:r>
              <a:rPr lang="en-US" b="1" u="heavy" dirty="0" err="1" smtClean="0"/>
              <a:t>atm</a:t>
            </a:r>
            <a:r>
              <a:rPr lang="en-US" dirty="0" smtClean="0"/>
              <a:t> of the gas in the steel tank? </a:t>
            </a:r>
          </a:p>
          <a:p>
            <a:endParaRPr lang="en-US" dirty="0" smtClean="0"/>
          </a:p>
          <a:p>
            <a:pPr>
              <a:buNone/>
            </a:pPr>
            <a:r>
              <a:rPr lang="en-US" dirty="0" smtClean="0">
                <a:solidFill>
                  <a:srgbClr val="6600CC"/>
                </a:solidFill>
              </a:rPr>
              <a:t>1.39 </a:t>
            </a:r>
            <a:r>
              <a:rPr lang="en-US" dirty="0" err="1" smtClean="0">
                <a:solidFill>
                  <a:srgbClr val="6600CC"/>
                </a:solidFill>
              </a:rPr>
              <a:t>atm</a:t>
            </a:r>
            <a:r>
              <a:rPr lang="en-US" dirty="0" smtClean="0">
                <a:solidFill>
                  <a:srgbClr val="6600CC"/>
                </a:solidFill>
              </a:rPr>
              <a:t> (Gay-Lussac’s Law) </a:t>
            </a:r>
            <a:endParaRPr lang="en-US" dirty="0">
              <a:solidFill>
                <a:srgbClr val="66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457200" y="152400"/>
            <a:ext cx="8229600" cy="533400"/>
          </a:xfrm>
          <a:prstGeom prst="rect">
            <a:avLst/>
          </a:prstGeom>
          <a:noFill/>
          <a:ln w="9525">
            <a:noFill/>
            <a:miter lim="800000"/>
            <a:headEnd/>
            <a:tailEnd/>
          </a:ln>
        </p:spPr>
        <p:txBody>
          <a:bodyPr anchor="ctr"/>
          <a:lstStyle/>
          <a:p>
            <a:pPr algn="ctr"/>
            <a:r>
              <a:rPr lang="en-US" sz="3600" u="sng">
                <a:solidFill>
                  <a:srgbClr val="990000"/>
                </a:solidFill>
                <a:latin typeface="Times New Roman" pitchFamily="18" charset="0"/>
              </a:rPr>
              <a:t>Gas Pressure Conversion Factors</a:t>
            </a:r>
            <a:endParaRPr lang="en-US" sz="4400" u="sng"/>
          </a:p>
        </p:txBody>
      </p:sp>
      <p:sp>
        <p:nvSpPr>
          <p:cNvPr id="14339" name="Text Box 3"/>
          <p:cNvSpPr txBox="1">
            <a:spLocks noChangeArrowheads="1"/>
          </p:cNvSpPr>
          <p:nvPr/>
        </p:nvSpPr>
        <p:spPr bwMode="auto">
          <a:xfrm>
            <a:off x="228600" y="914400"/>
            <a:ext cx="8686800" cy="457200"/>
          </a:xfrm>
          <a:prstGeom prst="rect">
            <a:avLst/>
          </a:prstGeom>
          <a:noFill/>
          <a:ln w="9525">
            <a:noFill/>
            <a:miter lim="800000"/>
            <a:headEnd/>
            <a:tailEnd/>
          </a:ln>
        </p:spPr>
        <p:txBody>
          <a:bodyPr>
            <a:spAutoFit/>
          </a:bodyPr>
          <a:lstStyle/>
          <a:p>
            <a:pPr>
              <a:spcBef>
                <a:spcPct val="50000"/>
              </a:spcBef>
            </a:pPr>
            <a:endParaRPr lang="en-US" sz="2400">
              <a:latin typeface="Times New Roman" pitchFamily="18" charset="0"/>
            </a:endParaRPr>
          </a:p>
        </p:txBody>
      </p:sp>
      <p:sp>
        <p:nvSpPr>
          <p:cNvPr id="14340" name="Text Box 4"/>
          <p:cNvSpPr txBox="1">
            <a:spLocks noChangeArrowheads="1"/>
          </p:cNvSpPr>
          <p:nvPr/>
        </p:nvSpPr>
        <p:spPr bwMode="auto">
          <a:xfrm>
            <a:off x="152400" y="774700"/>
            <a:ext cx="8915400" cy="2968625"/>
          </a:xfrm>
          <a:prstGeom prst="rect">
            <a:avLst/>
          </a:prstGeom>
          <a:noFill/>
          <a:ln w="9525">
            <a:noFill/>
            <a:miter lim="800000"/>
            <a:headEnd/>
            <a:tailEnd/>
          </a:ln>
        </p:spPr>
        <p:txBody>
          <a:bodyPr>
            <a:spAutoFit/>
          </a:bodyPr>
          <a:lstStyle/>
          <a:p>
            <a:pPr>
              <a:spcAft>
                <a:spcPct val="50000"/>
              </a:spcAft>
              <a:buSzPct val="150000"/>
              <a:buFontTx/>
              <a:buChar char="•"/>
            </a:pPr>
            <a:r>
              <a:rPr lang="en-US" sz="2400">
                <a:latin typeface="Times New Roman" pitchFamily="18" charset="0"/>
              </a:rPr>
              <a:t> The S.I. (metric) unit for pressure is the pascal, (_____).</a:t>
            </a:r>
          </a:p>
          <a:p>
            <a:pPr>
              <a:spcAft>
                <a:spcPct val="50000"/>
              </a:spcAft>
              <a:buSzPct val="150000"/>
              <a:buFontTx/>
              <a:buChar char="•"/>
            </a:pPr>
            <a:r>
              <a:rPr lang="en-US" sz="2400">
                <a:latin typeface="Times New Roman" pitchFamily="18" charset="0"/>
              </a:rPr>
              <a:t> The standard air pressure (at sea level) is about </a:t>
            </a:r>
            <a:r>
              <a:rPr lang="en-US" sz="2400">
                <a:solidFill>
                  <a:srgbClr val="0000FF"/>
                </a:solidFill>
                <a:latin typeface="Times New Roman" pitchFamily="18" charset="0"/>
              </a:rPr>
              <a:t>_______ kiloPascals.</a:t>
            </a:r>
          </a:p>
          <a:p>
            <a:pPr>
              <a:spcAft>
                <a:spcPct val="50000"/>
              </a:spcAft>
              <a:buSzPct val="150000"/>
              <a:buFontTx/>
              <a:buChar char="•"/>
            </a:pPr>
            <a:r>
              <a:rPr lang="en-US" sz="2400">
                <a:latin typeface="Times New Roman" pitchFamily="18" charset="0"/>
              </a:rPr>
              <a:t> All of the following pressures are also equal to standard pressure:</a:t>
            </a:r>
          </a:p>
          <a:p>
            <a:pPr>
              <a:spcAft>
                <a:spcPct val="50000"/>
              </a:spcAft>
              <a:buSzPct val="150000"/>
            </a:pPr>
            <a:r>
              <a:rPr lang="en-US" sz="2200">
                <a:solidFill>
                  <a:srgbClr val="0000FF"/>
                </a:solidFill>
                <a:latin typeface="Times New Roman" pitchFamily="18" charset="0"/>
              </a:rPr>
              <a:t>__atmosphere (atm) =_____ mm Hg =______ inches Hg =____ lbs/in</a:t>
            </a:r>
            <a:r>
              <a:rPr lang="en-US" sz="2200" baseline="30000">
                <a:solidFill>
                  <a:srgbClr val="0000FF"/>
                </a:solidFill>
                <a:latin typeface="Times New Roman" pitchFamily="18" charset="0"/>
              </a:rPr>
              <a:t>2</a:t>
            </a:r>
            <a:r>
              <a:rPr lang="en-US" sz="2200">
                <a:solidFill>
                  <a:srgbClr val="0000FF"/>
                </a:solidFill>
                <a:latin typeface="Times New Roman" pitchFamily="18" charset="0"/>
              </a:rPr>
              <a:t> (psi)</a:t>
            </a:r>
          </a:p>
          <a:p>
            <a:pPr>
              <a:spcAft>
                <a:spcPct val="50000"/>
              </a:spcAft>
              <a:buSzPct val="150000"/>
            </a:pPr>
            <a:r>
              <a:rPr lang="en-US" sz="2400" b="1">
                <a:solidFill>
                  <a:srgbClr val="008000"/>
                </a:solidFill>
                <a:latin typeface="Times New Roman" pitchFamily="18" charset="0"/>
              </a:rPr>
              <a:t>Practice Problem:</a:t>
            </a:r>
            <a:r>
              <a:rPr lang="en-US" sz="2400">
                <a:latin typeface="Times New Roman" pitchFamily="18" charset="0"/>
              </a:rPr>
              <a:t>  The pressure on top of Mt. Everest is 253 mm Hg. What is this pressure in units of kPa, and inches of Hg?</a:t>
            </a:r>
          </a:p>
        </p:txBody>
      </p:sp>
      <p:sp>
        <p:nvSpPr>
          <p:cNvPr id="19461" name="Text Box 5"/>
          <p:cNvSpPr txBox="1">
            <a:spLocks noChangeArrowheads="1"/>
          </p:cNvSpPr>
          <p:nvPr/>
        </p:nvSpPr>
        <p:spPr bwMode="auto">
          <a:xfrm>
            <a:off x="5867400" y="7620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Pa</a:t>
            </a:r>
          </a:p>
        </p:txBody>
      </p:sp>
      <p:sp>
        <p:nvSpPr>
          <p:cNvPr id="19462" name="Text Box 6"/>
          <p:cNvSpPr txBox="1">
            <a:spLocks noChangeArrowheads="1"/>
          </p:cNvSpPr>
          <p:nvPr/>
        </p:nvSpPr>
        <p:spPr bwMode="auto">
          <a:xfrm>
            <a:off x="5943600" y="12954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101.3</a:t>
            </a:r>
          </a:p>
        </p:txBody>
      </p:sp>
      <p:sp>
        <p:nvSpPr>
          <p:cNvPr id="19463" name="Text Box 7"/>
          <p:cNvSpPr txBox="1">
            <a:spLocks noChangeArrowheads="1"/>
          </p:cNvSpPr>
          <p:nvPr/>
        </p:nvSpPr>
        <p:spPr bwMode="auto">
          <a:xfrm>
            <a:off x="2133600" y="23622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760</a:t>
            </a:r>
          </a:p>
        </p:txBody>
      </p:sp>
      <p:sp>
        <p:nvSpPr>
          <p:cNvPr id="19465" name="Text Box 9"/>
          <p:cNvSpPr txBox="1">
            <a:spLocks noChangeArrowheads="1"/>
          </p:cNvSpPr>
          <p:nvPr/>
        </p:nvSpPr>
        <p:spPr bwMode="auto">
          <a:xfrm>
            <a:off x="4038600" y="23622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29.92</a:t>
            </a:r>
          </a:p>
        </p:txBody>
      </p:sp>
      <p:sp>
        <p:nvSpPr>
          <p:cNvPr id="19466" name="Text Box 10"/>
          <p:cNvSpPr txBox="1">
            <a:spLocks noChangeArrowheads="1"/>
          </p:cNvSpPr>
          <p:nvPr/>
        </p:nvSpPr>
        <p:spPr bwMode="auto">
          <a:xfrm>
            <a:off x="6172200" y="23622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14.7</a:t>
            </a:r>
          </a:p>
        </p:txBody>
      </p:sp>
      <p:sp>
        <p:nvSpPr>
          <p:cNvPr id="19467" name="Text Box 11"/>
          <p:cNvSpPr txBox="1">
            <a:spLocks noChangeArrowheads="1"/>
          </p:cNvSpPr>
          <p:nvPr/>
        </p:nvSpPr>
        <p:spPr bwMode="auto">
          <a:xfrm>
            <a:off x="76200" y="2362200"/>
            <a:ext cx="6096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1</a:t>
            </a:r>
          </a:p>
        </p:txBody>
      </p:sp>
      <p:sp>
        <p:nvSpPr>
          <p:cNvPr id="19468" name="Text Box 12"/>
          <p:cNvSpPr txBox="1">
            <a:spLocks noChangeArrowheads="1"/>
          </p:cNvSpPr>
          <p:nvPr/>
        </p:nvSpPr>
        <p:spPr bwMode="auto">
          <a:xfrm>
            <a:off x="762000" y="42672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253 mm Hg</a:t>
            </a:r>
          </a:p>
        </p:txBody>
      </p:sp>
      <p:sp>
        <p:nvSpPr>
          <p:cNvPr id="19469" name="Text Box 13"/>
          <p:cNvSpPr txBox="1">
            <a:spLocks noChangeArrowheads="1"/>
          </p:cNvSpPr>
          <p:nvPr/>
        </p:nvSpPr>
        <p:spPr bwMode="auto">
          <a:xfrm>
            <a:off x="2438400" y="4343400"/>
            <a:ext cx="457200" cy="457200"/>
          </a:xfrm>
          <a:prstGeom prst="rect">
            <a:avLst/>
          </a:prstGeom>
          <a:noFill/>
          <a:ln w="9525">
            <a:noFill/>
            <a:miter lim="800000"/>
            <a:headEnd/>
            <a:tailEnd/>
          </a:ln>
        </p:spPr>
        <p:txBody>
          <a:bodyPr>
            <a:spAutoFit/>
          </a:bodyPr>
          <a:lstStyle/>
          <a:p>
            <a:pPr>
              <a:spcBef>
                <a:spcPct val="50000"/>
              </a:spcBef>
            </a:pPr>
            <a:r>
              <a:rPr lang="en-US" sz="2400">
                <a:solidFill>
                  <a:srgbClr val="6600CC"/>
                </a:solidFill>
                <a:latin typeface="Times New Roman" pitchFamily="18" charset="0"/>
              </a:rPr>
              <a:t>x</a:t>
            </a:r>
          </a:p>
        </p:txBody>
      </p:sp>
      <p:sp>
        <p:nvSpPr>
          <p:cNvPr id="19470" name="Line 14"/>
          <p:cNvSpPr>
            <a:spLocks noChangeShapeType="1"/>
          </p:cNvSpPr>
          <p:nvPr/>
        </p:nvSpPr>
        <p:spPr bwMode="auto">
          <a:xfrm>
            <a:off x="2819400" y="4572000"/>
            <a:ext cx="1676400" cy="0"/>
          </a:xfrm>
          <a:prstGeom prst="line">
            <a:avLst/>
          </a:prstGeom>
          <a:noFill/>
          <a:ln w="28575">
            <a:solidFill>
              <a:srgbClr val="6600CC"/>
            </a:solidFill>
            <a:round/>
            <a:headEnd/>
            <a:tailEnd/>
          </a:ln>
        </p:spPr>
        <p:txBody>
          <a:bodyPr/>
          <a:lstStyle/>
          <a:p>
            <a:endParaRPr lang="en-US"/>
          </a:p>
        </p:txBody>
      </p:sp>
      <p:sp>
        <p:nvSpPr>
          <p:cNvPr id="19471" name="Text Box 15"/>
          <p:cNvSpPr txBox="1">
            <a:spLocks noChangeArrowheads="1"/>
          </p:cNvSpPr>
          <p:nvPr/>
        </p:nvSpPr>
        <p:spPr bwMode="auto">
          <a:xfrm>
            <a:off x="2743200" y="46482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760 mm Hg</a:t>
            </a:r>
          </a:p>
        </p:txBody>
      </p:sp>
      <p:sp>
        <p:nvSpPr>
          <p:cNvPr id="19472" name="Text Box 16"/>
          <p:cNvSpPr txBox="1">
            <a:spLocks noChangeArrowheads="1"/>
          </p:cNvSpPr>
          <p:nvPr/>
        </p:nvSpPr>
        <p:spPr bwMode="auto">
          <a:xfrm>
            <a:off x="2743200" y="41148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101.3 kPa</a:t>
            </a:r>
          </a:p>
        </p:txBody>
      </p:sp>
      <p:sp>
        <p:nvSpPr>
          <p:cNvPr id="19473" name="Text Box 17"/>
          <p:cNvSpPr txBox="1">
            <a:spLocks noChangeArrowheads="1"/>
          </p:cNvSpPr>
          <p:nvPr/>
        </p:nvSpPr>
        <p:spPr bwMode="auto">
          <a:xfrm>
            <a:off x="4572000" y="4343400"/>
            <a:ext cx="1524000" cy="457200"/>
          </a:xfrm>
          <a:prstGeom prst="rect">
            <a:avLst/>
          </a:prstGeom>
          <a:solidFill>
            <a:srgbClr val="FFFF00"/>
          </a:solid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 33.7 kPa</a:t>
            </a:r>
          </a:p>
        </p:txBody>
      </p:sp>
      <p:sp>
        <p:nvSpPr>
          <p:cNvPr id="19474" name="Text Box 18"/>
          <p:cNvSpPr txBox="1">
            <a:spLocks noChangeArrowheads="1"/>
          </p:cNvSpPr>
          <p:nvPr/>
        </p:nvSpPr>
        <p:spPr bwMode="auto">
          <a:xfrm>
            <a:off x="838200" y="55626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253 mm Hg</a:t>
            </a:r>
          </a:p>
        </p:txBody>
      </p:sp>
      <p:sp>
        <p:nvSpPr>
          <p:cNvPr id="19475" name="Text Box 19"/>
          <p:cNvSpPr txBox="1">
            <a:spLocks noChangeArrowheads="1"/>
          </p:cNvSpPr>
          <p:nvPr/>
        </p:nvSpPr>
        <p:spPr bwMode="auto">
          <a:xfrm>
            <a:off x="2514600" y="5638800"/>
            <a:ext cx="457200" cy="457200"/>
          </a:xfrm>
          <a:prstGeom prst="rect">
            <a:avLst/>
          </a:prstGeom>
          <a:noFill/>
          <a:ln w="9525">
            <a:noFill/>
            <a:miter lim="800000"/>
            <a:headEnd/>
            <a:tailEnd/>
          </a:ln>
        </p:spPr>
        <p:txBody>
          <a:bodyPr>
            <a:spAutoFit/>
          </a:bodyPr>
          <a:lstStyle/>
          <a:p>
            <a:pPr>
              <a:spcBef>
                <a:spcPct val="50000"/>
              </a:spcBef>
            </a:pPr>
            <a:r>
              <a:rPr lang="en-US" sz="2400">
                <a:solidFill>
                  <a:srgbClr val="6600CC"/>
                </a:solidFill>
                <a:latin typeface="Times New Roman" pitchFamily="18" charset="0"/>
              </a:rPr>
              <a:t>x</a:t>
            </a:r>
          </a:p>
        </p:txBody>
      </p:sp>
      <p:sp>
        <p:nvSpPr>
          <p:cNvPr id="19476" name="Line 20"/>
          <p:cNvSpPr>
            <a:spLocks noChangeShapeType="1"/>
          </p:cNvSpPr>
          <p:nvPr/>
        </p:nvSpPr>
        <p:spPr bwMode="auto">
          <a:xfrm>
            <a:off x="2895600" y="5867400"/>
            <a:ext cx="1676400" cy="0"/>
          </a:xfrm>
          <a:prstGeom prst="line">
            <a:avLst/>
          </a:prstGeom>
          <a:noFill/>
          <a:ln w="28575">
            <a:solidFill>
              <a:srgbClr val="6600CC"/>
            </a:solidFill>
            <a:round/>
            <a:headEnd/>
            <a:tailEnd/>
          </a:ln>
        </p:spPr>
        <p:txBody>
          <a:bodyPr/>
          <a:lstStyle/>
          <a:p>
            <a:endParaRPr lang="en-US"/>
          </a:p>
        </p:txBody>
      </p:sp>
      <p:sp>
        <p:nvSpPr>
          <p:cNvPr id="19477" name="Text Box 21"/>
          <p:cNvSpPr txBox="1">
            <a:spLocks noChangeArrowheads="1"/>
          </p:cNvSpPr>
          <p:nvPr/>
        </p:nvSpPr>
        <p:spPr bwMode="auto">
          <a:xfrm>
            <a:off x="2819400" y="59436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760 mm Hg</a:t>
            </a:r>
          </a:p>
        </p:txBody>
      </p:sp>
      <p:sp>
        <p:nvSpPr>
          <p:cNvPr id="19478" name="Text Box 22"/>
          <p:cNvSpPr txBox="1">
            <a:spLocks noChangeArrowheads="1"/>
          </p:cNvSpPr>
          <p:nvPr/>
        </p:nvSpPr>
        <p:spPr bwMode="auto">
          <a:xfrm>
            <a:off x="2819400" y="54102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29.92 in. Hg</a:t>
            </a:r>
          </a:p>
        </p:txBody>
      </p:sp>
      <p:sp>
        <p:nvSpPr>
          <p:cNvPr id="19479" name="Text Box 23"/>
          <p:cNvSpPr txBox="1">
            <a:spLocks noChangeArrowheads="1"/>
          </p:cNvSpPr>
          <p:nvPr/>
        </p:nvSpPr>
        <p:spPr bwMode="auto">
          <a:xfrm>
            <a:off x="4724400" y="5638800"/>
            <a:ext cx="1905000" cy="457200"/>
          </a:xfrm>
          <a:prstGeom prst="rect">
            <a:avLst/>
          </a:prstGeom>
          <a:solidFill>
            <a:srgbClr val="FFFF00"/>
          </a:solid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 9.96 in. Hg</a:t>
            </a:r>
          </a:p>
        </p:txBody>
      </p:sp>
      <p:sp>
        <p:nvSpPr>
          <p:cNvPr id="19480" name="Line 24"/>
          <p:cNvSpPr>
            <a:spLocks noChangeShapeType="1"/>
          </p:cNvSpPr>
          <p:nvPr/>
        </p:nvSpPr>
        <p:spPr bwMode="auto">
          <a:xfrm flipV="1">
            <a:off x="3581400" y="4800600"/>
            <a:ext cx="838200" cy="228600"/>
          </a:xfrm>
          <a:prstGeom prst="line">
            <a:avLst/>
          </a:prstGeom>
          <a:noFill/>
          <a:ln w="38100">
            <a:solidFill>
              <a:srgbClr val="FF0000"/>
            </a:solidFill>
            <a:round/>
            <a:headEnd/>
            <a:tailEnd/>
          </a:ln>
        </p:spPr>
        <p:txBody>
          <a:bodyPr/>
          <a:lstStyle/>
          <a:p>
            <a:endParaRPr lang="en-US"/>
          </a:p>
        </p:txBody>
      </p:sp>
      <p:sp>
        <p:nvSpPr>
          <p:cNvPr id="19481" name="Line 25"/>
          <p:cNvSpPr>
            <a:spLocks noChangeShapeType="1"/>
          </p:cNvSpPr>
          <p:nvPr/>
        </p:nvSpPr>
        <p:spPr bwMode="auto">
          <a:xfrm flipV="1">
            <a:off x="1524000" y="4419600"/>
            <a:ext cx="838200" cy="228600"/>
          </a:xfrm>
          <a:prstGeom prst="line">
            <a:avLst/>
          </a:prstGeom>
          <a:noFill/>
          <a:ln w="38100">
            <a:solidFill>
              <a:srgbClr val="FF0000"/>
            </a:solidFill>
            <a:round/>
            <a:headEnd/>
            <a:tailEnd/>
          </a:ln>
        </p:spPr>
        <p:txBody>
          <a:bodyPr/>
          <a:lstStyle/>
          <a:p>
            <a:endParaRPr lang="en-US"/>
          </a:p>
        </p:txBody>
      </p:sp>
      <p:sp>
        <p:nvSpPr>
          <p:cNvPr id="19482" name="Line 26"/>
          <p:cNvSpPr>
            <a:spLocks noChangeShapeType="1"/>
          </p:cNvSpPr>
          <p:nvPr/>
        </p:nvSpPr>
        <p:spPr bwMode="auto">
          <a:xfrm flipV="1">
            <a:off x="3657600" y="6096000"/>
            <a:ext cx="838200" cy="228600"/>
          </a:xfrm>
          <a:prstGeom prst="line">
            <a:avLst/>
          </a:prstGeom>
          <a:noFill/>
          <a:ln w="38100">
            <a:solidFill>
              <a:srgbClr val="FF0000"/>
            </a:solidFill>
            <a:round/>
            <a:headEnd/>
            <a:tailEnd/>
          </a:ln>
        </p:spPr>
        <p:txBody>
          <a:bodyPr/>
          <a:lstStyle/>
          <a:p>
            <a:endParaRPr lang="en-US"/>
          </a:p>
        </p:txBody>
      </p:sp>
      <p:sp>
        <p:nvSpPr>
          <p:cNvPr id="19483" name="Line 27"/>
          <p:cNvSpPr>
            <a:spLocks noChangeShapeType="1"/>
          </p:cNvSpPr>
          <p:nvPr/>
        </p:nvSpPr>
        <p:spPr bwMode="auto">
          <a:xfrm flipV="1">
            <a:off x="1676400" y="5715000"/>
            <a:ext cx="838200" cy="228600"/>
          </a:xfrm>
          <a:prstGeom prst="line">
            <a:avLst/>
          </a:prstGeom>
          <a:noFill/>
          <a:ln w="38100">
            <a:solidFill>
              <a:srgbClr val="FF0000"/>
            </a:solidFill>
            <a:round/>
            <a:headEnd/>
            <a:tailEnd/>
          </a:ln>
        </p:spPr>
        <p:txBody>
          <a:bodyPr/>
          <a:lstStyle/>
          <a:p>
            <a:endParaRPr lang="en-US"/>
          </a:p>
        </p:txBody>
      </p:sp>
    </p:spTree>
    <p:extLst>
      <p:ext uri="{BB962C8B-B14F-4D97-AF65-F5344CB8AC3E}">
        <p14:creationId xmlns:p14="http://schemas.microsoft.com/office/powerpoint/2010/main" val="413363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anim calcmode="lin" valueType="num">
                                      <p:cBhvr>
                                        <p:cTn id="7" dur="500" fill="hold"/>
                                        <p:tgtEl>
                                          <p:spTgt spid="19461"/>
                                        </p:tgtEl>
                                        <p:attrNameLst>
                                          <p:attrName>ppt_w</p:attrName>
                                        </p:attrNameLst>
                                      </p:cBhvr>
                                      <p:tavLst>
                                        <p:tav tm="0">
                                          <p:val>
                                            <p:fltVal val="0"/>
                                          </p:val>
                                        </p:tav>
                                        <p:tav tm="100000">
                                          <p:val>
                                            <p:strVal val="#ppt_w"/>
                                          </p:val>
                                        </p:tav>
                                      </p:tavLst>
                                    </p:anim>
                                    <p:anim calcmode="lin" valueType="num">
                                      <p:cBhvr>
                                        <p:cTn id="8" dur="500" fill="hold"/>
                                        <p:tgtEl>
                                          <p:spTgt spid="19461"/>
                                        </p:tgtEl>
                                        <p:attrNameLst>
                                          <p:attrName>ppt_h</p:attrName>
                                        </p:attrNameLst>
                                      </p:cBhvr>
                                      <p:tavLst>
                                        <p:tav tm="0">
                                          <p:val>
                                            <p:fltVal val="0"/>
                                          </p:val>
                                        </p:tav>
                                        <p:tav tm="100000">
                                          <p:val>
                                            <p:strVal val="#ppt_h"/>
                                          </p:val>
                                        </p:tav>
                                      </p:tavLst>
                                    </p:anim>
                                    <p:animEffect transition="in" filter="fade">
                                      <p:cBhvr>
                                        <p:cTn id="9" dur="500"/>
                                        <p:tgtEl>
                                          <p:spTgt spid="1946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9462"/>
                                        </p:tgtEl>
                                        <p:attrNameLst>
                                          <p:attrName>style.visibility</p:attrName>
                                        </p:attrNameLst>
                                      </p:cBhvr>
                                      <p:to>
                                        <p:strVal val="visible"/>
                                      </p:to>
                                    </p:set>
                                    <p:anim calcmode="lin" valueType="num">
                                      <p:cBhvr>
                                        <p:cTn id="14" dur="500" fill="hold"/>
                                        <p:tgtEl>
                                          <p:spTgt spid="19462"/>
                                        </p:tgtEl>
                                        <p:attrNameLst>
                                          <p:attrName>ppt_w</p:attrName>
                                        </p:attrNameLst>
                                      </p:cBhvr>
                                      <p:tavLst>
                                        <p:tav tm="0">
                                          <p:val>
                                            <p:fltVal val="0"/>
                                          </p:val>
                                        </p:tav>
                                        <p:tav tm="100000">
                                          <p:val>
                                            <p:strVal val="#ppt_w"/>
                                          </p:val>
                                        </p:tav>
                                      </p:tavLst>
                                    </p:anim>
                                    <p:anim calcmode="lin" valueType="num">
                                      <p:cBhvr>
                                        <p:cTn id="15" dur="500" fill="hold"/>
                                        <p:tgtEl>
                                          <p:spTgt spid="19462"/>
                                        </p:tgtEl>
                                        <p:attrNameLst>
                                          <p:attrName>ppt_h</p:attrName>
                                        </p:attrNameLst>
                                      </p:cBhvr>
                                      <p:tavLst>
                                        <p:tav tm="0">
                                          <p:val>
                                            <p:fltVal val="0"/>
                                          </p:val>
                                        </p:tav>
                                        <p:tav tm="100000">
                                          <p:val>
                                            <p:strVal val="#ppt_h"/>
                                          </p:val>
                                        </p:tav>
                                      </p:tavLst>
                                    </p:anim>
                                    <p:animEffect transition="in" filter="fade">
                                      <p:cBhvr>
                                        <p:cTn id="16" dur="500"/>
                                        <p:tgtEl>
                                          <p:spTgt spid="1946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9467"/>
                                        </p:tgtEl>
                                        <p:attrNameLst>
                                          <p:attrName>style.visibility</p:attrName>
                                        </p:attrNameLst>
                                      </p:cBhvr>
                                      <p:to>
                                        <p:strVal val="visible"/>
                                      </p:to>
                                    </p:set>
                                    <p:anim calcmode="lin" valueType="num">
                                      <p:cBhvr>
                                        <p:cTn id="21" dur="500" fill="hold"/>
                                        <p:tgtEl>
                                          <p:spTgt spid="19467"/>
                                        </p:tgtEl>
                                        <p:attrNameLst>
                                          <p:attrName>ppt_w</p:attrName>
                                        </p:attrNameLst>
                                      </p:cBhvr>
                                      <p:tavLst>
                                        <p:tav tm="0">
                                          <p:val>
                                            <p:fltVal val="0"/>
                                          </p:val>
                                        </p:tav>
                                        <p:tav tm="100000">
                                          <p:val>
                                            <p:strVal val="#ppt_w"/>
                                          </p:val>
                                        </p:tav>
                                      </p:tavLst>
                                    </p:anim>
                                    <p:anim calcmode="lin" valueType="num">
                                      <p:cBhvr>
                                        <p:cTn id="22" dur="500" fill="hold"/>
                                        <p:tgtEl>
                                          <p:spTgt spid="19467"/>
                                        </p:tgtEl>
                                        <p:attrNameLst>
                                          <p:attrName>ppt_h</p:attrName>
                                        </p:attrNameLst>
                                      </p:cBhvr>
                                      <p:tavLst>
                                        <p:tav tm="0">
                                          <p:val>
                                            <p:fltVal val="0"/>
                                          </p:val>
                                        </p:tav>
                                        <p:tav tm="100000">
                                          <p:val>
                                            <p:strVal val="#ppt_h"/>
                                          </p:val>
                                        </p:tav>
                                      </p:tavLst>
                                    </p:anim>
                                    <p:animEffect transition="in" filter="fade">
                                      <p:cBhvr>
                                        <p:cTn id="23" dur="500"/>
                                        <p:tgtEl>
                                          <p:spTgt spid="1946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9463"/>
                                        </p:tgtEl>
                                        <p:attrNameLst>
                                          <p:attrName>style.visibility</p:attrName>
                                        </p:attrNameLst>
                                      </p:cBhvr>
                                      <p:to>
                                        <p:strVal val="visible"/>
                                      </p:to>
                                    </p:set>
                                    <p:anim calcmode="lin" valueType="num">
                                      <p:cBhvr>
                                        <p:cTn id="28" dur="500" fill="hold"/>
                                        <p:tgtEl>
                                          <p:spTgt spid="19463"/>
                                        </p:tgtEl>
                                        <p:attrNameLst>
                                          <p:attrName>ppt_w</p:attrName>
                                        </p:attrNameLst>
                                      </p:cBhvr>
                                      <p:tavLst>
                                        <p:tav tm="0">
                                          <p:val>
                                            <p:fltVal val="0"/>
                                          </p:val>
                                        </p:tav>
                                        <p:tav tm="100000">
                                          <p:val>
                                            <p:strVal val="#ppt_w"/>
                                          </p:val>
                                        </p:tav>
                                      </p:tavLst>
                                    </p:anim>
                                    <p:anim calcmode="lin" valueType="num">
                                      <p:cBhvr>
                                        <p:cTn id="29" dur="500" fill="hold"/>
                                        <p:tgtEl>
                                          <p:spTgt spid="19463"/>
                                        </p:tgtEl>
                                        <p:attrNameLst>
                                          <p:attrName>ppt_h</p:attrName>
                                        </p:attrNameLst>
                                      </p:cBhvr>
                                      <p:tavLst>
                                        <p:tav tm="0">
                                          <p:val>
                                            <p:fltVal val="0"/>
                                          </p:val>
                                        </p:tav>
                                        <p:tav tm="100000">
                                          <p:val>
                                            <p:strVal val="#ppt_h"/>
                                          </p:val>
                                        </p:tav>
                                      </p:tavLst>
                                    </p:anim>
                                    <p:animEffect transition="in" filter="fade">
                                      <p:cBhvr>
                                        <p:cTn id="30" dur="500"/>
                                        <p:tgtEl>
                                          <p:spTgt spid="1946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9465"/>
                                        </p:tgtEl>
                                        <p:attrNameLst>
                                          <p:attrName>style.visibility</p:attrName>
                                        </p:attrNameLst>
                                      </p:cBhvr>
                                      <p:to>
                                        <p:strVal val="visible"/>
                                      </p:to>
                                    </p:set>
                                    <p:anim calcmode="lin" valueType="num">
                                      <p:cBhvr>
                                        <p:cTn id="35" dur="500" fill="hold"/>
                                        <p:tgtEl>
                                          <p:spTgt spid="19465"/>
                                        </p:tgtEl>
                                        <p:attrNameLst>
                                          <p:attrName>ppt_w</p:attrName>
                                        </p:attrNameLst>
                                      </p:cBhvr>
                                      <p:tavLst>
                                        <p:tav tm="0">
                                          <p:val>
                                            <p:fltVal val="0"/>
                                          </p:val>
                                        </p:tav>
                                        <p:tav tm="100000">
                                          <p:val>
                                            <p:strVal val="#ppt_w"/>
                                          </p:val>
                                        </p:tav>
                                      </p:tavLst>
                                    </p:anim>
                                    <p:anim calcmode="lin" valueType="num">
                                      <p:cBhvr>
                                        <p:cTn id="36" dur="500" fill="hold"/>
                                        <p:tgtEl>
                                          <p:spTgt spid="19465"/>
                                        </p:tgtEl>
                                        <p:attrNameLst>
                                          <p:attrName>ppt_h</p:attrName>
                                        </p:attrNameLst>
                                      </p:cBhvr>
                                      <p:tavLst>
                                        <p:tav tm="0">
                                          <p:val>
                                            <p:fltVal val="0"/>
                                          </p:val>
                                        </p:tav>
                                        <p:tav tm="100000">
                                          <p:val>
                                            <p:strVal val="#ppt_h"/>
                                          </p:val>
                                        </p:tav>
                                      </p:tavLst>
                                    </p:anim>
                                    <p:animEffect transition="in" filter="fade">
                                      <p:cBhvr>
                                        <p:cTn id="37" dur="500"/>
                                        <p:tgtEl>
                                          <p:spTgt spid="1946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9466"/>
                                        </p:tgtEl>
                                        <p:attrNameLst>
                                          <p:attrName>style.visibility</p:attrName>
                                        </p:attrNameLst>
                                      </p:cBhvr>
                                      <p:to>
                                        <p:strVal val="visible"/>
                                      </p:to>
                                    </p:set>
                                    <p:anim calcmode="lin" valueType="num">
                                      <p:cBhvr>
                                        <p:cTn id="42" dur="500" fill="hold"/>
                                        <p:tgtEl>
                                          <p:spTgt spid="19466"/>
                                        </p:tgtEl>
                                        <p:attrNameLst>
                                          <p:attrName>ppt_w</p:attrName>
                                        </p:attrNameLst>
                                      </p:cBhvr>
                                      <p:tavLst>
                                        <p:tav tm="0">
                                          <p:val>
                                            <p:fltVal val="0"/>
                                          </p:val>
                                        </p:tav>
                                        <p:tav tm="100000">
                                          <p:val>
                                            <p:strVal val="#ppt_w"/>
                                          </p:val>
                                        </p:tav>
                                      </p:tavLst>
                                    </p:anim>
                                    <p:anim calcmode="lin" valueType="num">
                                      <p:cBhvr>
                                        <p:cTn id="43" dur="500" fill="hold"/>
                                        <p:tgtEl>
                                          <p:spTgt spid="19466"/>
                                        </p:tgtEl>
                                        <p:attrNameLst>
                                          <p:attrName>ppt_h</p:attrName>
                                        </p:attrNameLst>
                                      </p:cBhvr>
                                      <p:tavLst>
                                        <p:tav tm="0">
                                          <p:val>
                                            <p:fltVal val="0"/>
                                          </p:val>
                                        </p:tav>
                                        <p:tav tm="100000">
                                          <p:val>
                                            <p:strVal val="#ppt_h"/>
                                          </p:val>
                                        </p:tav>
                                      </p:tavLst>
                                    </p:anim>
                                    <p:animEffect transition="in" filter="fade">
                                      <p:cBhvr>
                                        <p:cTn id="44" dur="500"/>
                                        <p:tgtEl>
                                          <p:spTgt spid="1946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9468"/>
                                        </p:tgtEl>
                                        <p:attrNameLst>
                                          <p:attrName>style.visibility</p:attrName>
                                        </p:attrNameLst>
                                      </p:cBhvr>
                                      <p:to>
                                        <p:strVal val="visible"/>
                                      </p:to>
                                    </p:set>
                                    <p:anim calcmode="lin" valueType="num">
                                      <p:cBhvr>
                                        <p:cTn id="49" dur="500" fill="hold"/>
                                        <p:tgtEl>
                                          <p:spTgt spid="19468"/>
                                        </p:tgtEl>
                                        <p:attrNameLst>
                                          <p:attrName>ppt_w</p:attrName>
                                        </p:attrNameLst>
                                      </p:cBhvr>
                                      <p:tavLst>
                                        <p:tav tm="0">
                                          <p:val>
                                            <p:fltVal val="0"/>
                                          </p:val>
                                        </p:tav>
                                        <p:tav tm="100000">
                                          <p:val>
                                            <p:strVal val="#ppt_w"/>
                                          </p:val>
                                        </p:tav>
                                      </p:tavLst>
                                    </p:anim>
                                    <p:anim calcmode="lin" valueType="num">
                                      <p:cBhvr>
                                        <p:cTn id="50" dur="500" fill="hold"/>
                                        <p:tgtEl>
                                          <p:spTgt spid="19468"/>
                                        </p:tgtEl>
                                        <p:attrNameLst>
                                          <p:attrName>ppt_h</p:attrName>
                                        </p:attrNameLst>
                                      </p:cBhvr>
                                      <p:tavLst>
                                        <p:tav tm="0">
                                          <p:val>
                                            <p:fltVal val="0"/>
                                          </p:val>
                                        </p:tav>
                                        <p:tav tm="100000">
                                          <p:val>
                                            <p:strVal val="#ppt_h"/>
                                          </p:val>
                                        </p:tav>
                                      </p:tavLst>
                                    </p:anim>
                                    <p:animEffect transition="in" filter="fade">
                                      <p:cBhvr>
                                        <p:cTn id="51" dur="500"/>
                                        <p:tgtEl>
                                          <p:spTgt spid="1946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9469"/>
                                        </p:tgtEl>
                                        <p:attrNameLst>
                                          <p:attrName>style.visibility</p:attrName>
                                        </p:attrNameLst>
                                      </p:cBhvr>
                                      <p:to>
                                        <p:strVal val="visible"/>
                                      </p:to>
                                    </p:set>
                                    <p:anim calcmode="lin" valueType="num">
                                      <p:cBhvr>
                                        <p:cTn id="56" dur="500" fill="hold"/>
                                        <p:tgtEl>
                                          <p:spTgt spid="19469"/>
                                        </p:tgtEl>
                                        <p:attrNameLst>
                                          <p:attrName>ppt_w</p:attrName>
                                        </p:attrNameLst>
                                      </p:cBhvr>
                                      <p:tavLst>
                                        <p:tav tm="0">
                                          <p:val>
                                            <p:fltVal val="0"/>
                                          </p:val>
                                        </p:tav>
                                        <p:tav tm="100000">
                                          <p:val>
                                            <p:strVal val="#ppt_w"/>
                                          </p:val>
                                        </p:tav>
                                      </p:tavLst>
                                    </p:anim>
                                    <p:anim calcmode="lin" valueType="num">
                                      <p:cBhvr>
                                        <p:cTn id="57" dur="500" fill="hold"/>
                                        <p:tgtEl>
                                          <p:spTgt spid="19469"/>
                                        </p:tgtEl>
                                        <p:attrNameLst>
                                          <p:attrName>ppt_h</p:attrName>
                                        </p:attrNameLst>
                                      </p:cBhvr>
                                      <p:tavLst>
                                        <p:tav tm="0">
                                          <p:val>
                                            <p:fltVal val="0"/>
                                          </p:val>
                                        </p:tav>
                                        <p:tav tm="100000">
                                          <p:val>
                                            <p:strVal val="#ppt_h"/>
                                          </p:val>
                                        </p:tav>
                                      </p:tavLst>
                                    </p:anim>
                                    <p:animEffect transition="in" filter="fade">
                                      <p:cBhvr>
                                        <p:cTn id="58" dur="500"/>
                                        <p:tgtEl>
                                          <p:spTgt spid="19469"/>
                                        </p:tgtEl>
                                      </p:cBhvr>
                                    </p:animEffect>
                                  </p:childTnLst>
                                </p:cTn>
                              </p:par>
                              <p:par>
                                <p:cTn id="59" presetID="53" presetClass="entr" presetSubtype="0" fill="hold" grpId="0" nodeType="withEffect">
                                  <p:stCondLst>
                                    <p:cond delay="0"/>
                                  </p:stCondLst>
                                  <p:childTnLst>
                                    <p:set>
                                      <p:cBhvr>
                                        <p:cTn id="60" dur="1" fill="hold">
                                          <p:stCondLst>
                                            <p:cond delay="0"/>
                                          </p:stCondLst>
                                        </p:cTn>
                                        <p:tgtEl>
                                          <p:spTgt spid="19470"/>
                                        </p:tgtEl>
                                        <p:attrNameLst>
                                          <p:attrName>style.visibility</p:attrName>
                                        </p:attrNameLst>
                                      </p:cBhvr>
                                      <p:to>
                                        <p:strVal val="visible"/>
                                      </p:to>
                                    </p:set>
                                    <p:anim calcmode="lin" valueType="num">
                                      <p:cBhvr>
                                        <p:cTn id="61" dur="500" fill="hold"/>
                                        <p:tgtEl>
                                          <p:spTgt spid="19470"/>
                                        </p:tgtEl>
                                        <p:attrNameLst>
                                          <p:attrName>ppt_w</p:attrName>
                                        </p:attrNameLst>
                                      </p:cBhvr>
                                      <p:tavLst>
                                        <p:tav tm="0">
                                          <p:val>
                                            <p:fltVal val="0"/>
                                          </p:val>
                                        </p:tav>
                                        <p:tav tm="100000">
                                          <p:val>
                                            <p:strVal val="#ppt_w"/>
                                          </p:val>
                                        </p:tav>
                                      </p:tavLst>
                                    </p:anim>
                                    <p:anim calcmode="lin" valueType="num">
                                      <p:cBhvr>
                                        <p:cTn id="62" dur="500" fill="hold"/>
                                        <p:tgtEl>
                                          <p:spTgt spid="19470"/>
                                        </p:tgtEl>
                                        <p:attrNameLst>
                                          <p:attrName>ppt_h</p:attrName>
                                        </p:attrNameLst>
                                      </p:cBhvr>
                                      <p:tavLst>
                                        <p:tav tm="0">
                                          <p:val>
                                            <p:fltVal val="0"/>
                                          </p:val>
                                        </p:tav>
                                        <p:tav tm="100000">
                                          <p:val>
                                            <p:strVal val="#ppt_h"/>
                                          </p:val>
                                        </p:tav>
                                      </p:tavLst>
                                    </p:anim>
                                    <p:animEffect transition="in" filter="fade">
                                      <p:cBhvr>
                                        <p:cTn id="63" dur="500"/>
                                        <p:tgtEl>
                                          <p:spTgt spid="19470"/>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19471"/>
                                        </p:tgtEl>
                                        <p:attrNameLst>
                                          <p:attrName>style.visibility</p:attrName>
                                        </p:attrNameLst>
                                      </p:cBhvr>
                                      <p:to>
                                        <p:strVal val="visible"/>
                                      </p:to>
                                    </p:set>
                                    <p:anim calcmode="lin" valueType="num">
                                      <p:cBhvr>
                                        <p:cTn id="68" dur="500" fill="hold"/>
                                        <p:tgtEl>
                                          <p:spTgt spid="19471"/>
                                        </p:tgtEl>
                                        <p:attrNameLst>
                                          <p:attrName>ppt_w</p:attrName>
                                        </p:attrNameLst>
                                      </p:cBhvr>
                                      <p:tavLst>
                                        <p:tav tm="0">
                                          <p:val>
                                            <p:fltVal val="0"/>
                                          </p:val>
                                        </p:tav>
                                        <p:tav tm="100000">
                                          <p:val>
                                            <p:strVal val="#ppt_w"/>
                                          </p:val>
                                        </p:tav>
                                      </p:tavLst>
                                    </p:anim>
                                    <p:anim calcmode="lin" valueType="num">
                                      <p:cBhvr>
                                        <p:cTn id="69" dur="500" fill="hold"/>
                                        <p:tgtEl>
                                          <p:spTgt spid="19471"/>
                                        </p:tgtEl>
                                        <p:attrNameLst>
                                          <p:attrName>ppt_h</p:attrName>
                                        </p:attrNameLst>
                                      </p:cBhvr>
                                      <p:tavLst>
                                        <p:tav tm="0">
                                          <p:val>
                                            <p:fltVal val="0"/>
                                          </p:val>
                                        </p:tav>
                                        <p:tav tm="100000">
                                          <p:val>
                                            <p:strVal val="#ppt_h"/>
                                          </p:val>
                                        </p:tav>
                                      </p:tavLst>
                                    </p:anim>
                                    <p:animEffect transition="in" filter="fade">
                                      <p:cBhvr>
                                        <p:cTn id="70" dur="500"/>
                                        <p:tgtEl>
                                          <p:spTgt spid="19471"/>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0" fill="hold" grpId="0" nodeType="clickEffect">
                                  <p:stCondLst>
                                    <p:cond delay="0"/>
                                  </p:stCondLst>
                                  <p:childTnLst>
                                    <p:set>
                                      <p:cBhvr>
                                        <p:cTn id="74" dur="1" fill="hold">
                                          <p:stCondLst>
                                            <p:cond delay="0"/>
                                          </p:stCondLst>
                                        </p:cTn>
                                        <p:tgtEl>
                                          <p:spTgt spid="19472"/>
                                        </p:tgtEl>
                                        <p:attrNameLst>
                                          <p:attrName>style.visibility</p:attrName>
                                        </p:attrNameLst>
                                      </p:cBhvr>
                                      <p:to>
                                        <p:strVal val="visible"/>
                                      </p:to>
                                    </p:set>
                                    <p:anim calcmode="lin" valueType="num">
                                      <p:cBhvr>
                                        <p:cTn id="75" dur="500" fill="hold"/>
                                        <p:tgtEl>
                                          <p:spTgt spid="19472"/>
                                        </p:tgtEl>
                                        <p:attrNameLst>
                                          <p:attrName>ppt_w</p:attrName>
                                        </p:attrNameLst>
                                      </p:cBhvr>
                                      <p:tavLst>
                                        <p:tav tm="0">
                                          <p:val>
                                            <p:fltVal val="0"/>
                                          </p:val>
                                        </p:tav>
                                        <p:tav tm="100000">
                                          <p:val>
                                            <p:strVal val="#ppt_w"/>
                                          </p:val>
                                        </p:tav>
                                      </p:tavLst>
                                    </p:anim>
                                    <p:anim calcmode="lin" valueType="num">
                                      <p:cBhvr>
                                        <p:cTn id="76" dur="500" fill="hold"/>
                                        <p:tgtEl>
                                          <p:spTgt spid="19472"/>
                                        </p:tgtEl>
                                        <p:attrNameLst>
                                          <p:attrName>ppt_h</p:attrName>
                                        </p:attrNameLst>
                                      </p:cBhvr>
                                      <p:tavLst>
                                        <p:tav tm="0">
                                          <p:val>
                                            <p:fltVal val="0"/>
                                          </p:val>
                                        </p:tav>
                                        <p:tav tm="100000">
                                          <p:val>
                                            <p:strVal val="#ppt_h"/>
                                          </p:val>
                                        </p:tav>
                                      </p:tavLst>
                                    </p:anim>
                                    <p:animEffect transition="in" filter="fade">
                                      <p:cBhvr>
                                        <p:cTn id="77" dur="500"/>
                                        <p:tgtEl>
                                          <p:spTgt spid="19472"/>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19481"/>
                                        </p:tgtEl>
                                        <p:attrNameLst>
                                          <p:attrName>style.visibility</p:attrName>
                                        </p:attrNameLst>
                                      </p:cBhvr>
                                      <p:to>
                                        <p:strVal val="visible"/>
                                      </p:to>
                                    </p:set>
                                    <p:anim calcmode="lin" valueType="num">
                                      <p:cBhvr additive="base">
                                        <p:cTn id="82" dur="500" fill="hold"/>
                                        <p:tgtEl>
                                          <p:spTgt spid="19481"/>
                                        </p:tgtEl>
                                        <p:attrNameLst>
                                          <p:attrName>ppt_x</p:attrName>
                                        </p:attrNameLst>
                                      </p:cBhvr>
                                      <p:tavLst>
                                        <p:tav tm="0">
                                          <p:val>
                                            <p:strVal val="#ppt_x"/>
                                          </p:val>
                                        </p:tav>
                                        <p:tav tm="100000">
                                          <p:val>
                                            <p:strVal val="#ppt_x"/>
                                          </p:val>
                                        </p:tav>
                                      </p:tavLst>
                                    </p:anim>
                                    <p:anim calcmode="lin" valueType="num">
                                      <p:cBhvr additive="base">
                                        <p:cTn id="83" dur="500" fill="hold"/>
                                        <p:tgtEl>
                                          <p:spTgt spid="19481"/>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19480"/>
                                        </p:tgtEl>
                                        <p:attrNameLst>
                                          <p:attrName>style.visibility</p:attrName>
                                        </p:attrNameLst>
                                      </p:cBhvr>
                                      <p:to>
                                        <p:strVal val="visible"/>
                                      </p:to>
                                    </p:set>
                                    <p:anim calcmode="lin" valueType="num">
                                      <p:cBhvr additive="base">
                                        <p:cTn id="86" dur="500" fill="hold"/>
                                        <p:tgtEl>
                                          <p:spTgt spid="19480"/>
                                        </p:tgtEl>
                                        <p:attrNameLst>
                                          <p:attrName>ppt_x</p:attrName>
                                        </p:attrNameLst>
                                      </p:cBhvr>
                                      <p:tavLst>
                                        <p:tav tm="0">
                                          <p:val>
                                            <p:strVal val="#ppt_x"/>
                                          </p:val>
                                        </p:tav>
                                        <p:tav tm="100000">
                                          <p:val>
                                            <p:strVal val="#ppt_x"/>
                                          </p:val>
                                        </p:tav>
                                      </p:tavLst>
                                    </p:anim>
                                    <p:anim calcmode="lin" valueType="num">
                                      <p:cBhvr additive="base">
                                        <p:cTn id="87" dur="500" fill="hold"/>
                                        <p:tgtEl>
                                          <p:spTgt spid="19480"/>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0" presetClass="entr" presetSubtype="0" fill="hold" grpId="0" nodeType="clickEffect">
                                  <p:stCondLst>
                                    <p:cond delay="0"/>
                                  </p:stCondLst>
                                  <p:iterate type="lt">
                                    <p:tmPct val="10000"/>
                                  </p:iterate>
                                  <p:childTnLst>
                                    <p:set>
                                      <p:cBhvr>
                                        <p:cTn id="91" dur="1" fill="hold">
                                          <p:stCondLst>
                                            <p:cond delay="0"/>
                                          </p:stCondLst>
                                        </p:cTn>
                                        <p:tgtEl>
                                          <p:spTgt spid="19473"/>
                                        </p:tgtEl>
                                        <p:attrNameLst>
                                          <p:attrName>style.visibility</p:attrName>
                                        </p:attrNameLst>
                                      </p:cBhvr>
                                      <p:to>
                                        <p:strVal val="visible"/>
                                      </p:to>
                                    </p:set>
                                    <p:animEffect transition="in" filter="fade">
                                      <p:cBhvr>
                                        <p:cTn id="92" dur="1000"/>
                                        <p:tgtEl>
                                          <p:spTgt spid="19473"/>
                                        </p:tgtEl>
                                      </p:cBhvr>
                                    </p:animEffect>
                                    <p:anim calcmode="lin" valueType="num">
                                      <p:cBhvr>
                                        <p:cTn id="93" dur="1000" fill="hold"/>
                                        <p:tgtEl>
                                          <p:spTgt spid="19473"/>
                                        </p:tgtEl>
                                        <p:attrNameLst>
                                          <p:attrName>ppt_x</p:attrName>
                                        </p:attrNameLst>
                                      </p:cBhvr>
                                      <p:tavLst>
                                        <p:tav tm="0">
                                          <p:val>
                                            <p:strVal val="#ppt_x-.1"/>
                                          </p:val>
                                        </p:tav>
                                        <p:tav tm="100000">
                                          <p:val>
                                            <p:strVal val="#ppt_x"/>
                                          </p:val>
                                        </p:tav>
                                      </p:tavLst>
                                    </p:anim>
                                    <p:anim calcmode="lin" valueType="num">
                                      <p:cBhvr>
                                        <p:cTn id="94" dur="1000" fill="hold"/>
                                        <p:tgtEl>
                                          <p:spTgt spid="19473"/>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53" presetClass="entr" presetSubtype="0" fill="hold" grpId="0" nodeType="clickEffect">
                                  <p:stCondLst>
                                    <p:cond delay="0"/>
                                  </p:stCondLst>
                                  <p:childTnLst>
                                    <p:set>
                                      <p:cBhvr>
                                        <p:cTn id="98" dur="1" fill="hold">
                                          <p:stCondLst>
                                            <p:cond delay="0"/>
                                          </p:stCondLst>
                                        </p:cTn>
                                        <p:tgtEl>
                                          <p:spTgt spid="19474"/>
                                        </p:tgtEl>
                                        <p:attrNameLst>
                                          <p:attrName>style.visibility</p:attrName>
                                        </p:attrNameLst>
                                      </p:cBhvr>
                                      <p:to>
                                        <p:strVal val="visible"/>
                                      </p:to>
                                    </p:set>
                                    <p:anim calcmode="lin" valueType="num">
                                      <p:cBhvr>
                                        <p:cTn id="99" dur="500" fill="hold"/>
                                        <p:tgtEl>
                                          <p:spTgt spid="19474"/>
                                        </p:tgtEl>
                                        <p:attrNameLst>
                                          <p:attrName>ppt_w</p:attrName>
                                        </p:attrNameLst>
                                      </p:cBhvr>
                                      <p:tavLst>
                                        <p:tav tm="0">
                                          <p:val>
                                            <p:fltVal val="0"/>
                                          </p:val>
                                        </p:tav>
                                        <p:tav tm="100000">
                                          <p:val>
                                            <p:strVal val="#ppt_w"/>
                                          </p:val>
                                        </p:tav>
                                      </p:tavLst>
                                    </p:anim>
                                    <p:anim calcmode="lin" valueType="num">
                                      <p:cBhvr>
                                        <p:cTn id="100" dur="500" fill="hold"/>
                                        <p:tgtEl>
                                          <p:spTgt spid="19474"/>
                                        </p:tgtEl>
                                        <p:attrNameLst>
                                          <p:attrName>ppt_h</p:attrName>
                                        </p:attrNameLst>
                                      </p:cBhvr>
                                      <p:tavLst>
                                        <p:tav tm="0">
                                          <p:val>
                                            <p:fltVal val="0"/>
                                          </p:val>
                                        </p:tav>
                                        <p:tav tm="100000">
                                          <p:val>
                                            <p:strVal val="#ppt_h"/>
                                          </p:val>
                                        </p:tav>
                                      </p:tavLst>
                                    </p:anim>
                                    <p:animEffect transition="in" filter="fade">
                                      <p:cBhvr>
                                        <p:cTn id="101" dur="500"/>
                                        <p:tgtEl>
                                          <p:spTgt spid="19474"/>
                                        </p:tgtEl>
                                      </p:cBhvr>
                                    </p:animEffect>
                                  </p:childTnLst>
                                </p:cTn>
                              </p:par>
                            </p:childTnLst>
                          </p:cTn>
                        </p:par>
                      </p:childTnLst>
                    </p:cTn>
                  </p:par>
                  <p:par>
                    <p:cTn id="102" fill="hold">
                      <p:stCondLst>
                        <p:cond delay="indefinite"/>
                      </p:stCondLst>
                      <p:childTnLst>
                        <p:par>
                          <p:cTn id="103" fill="hold">
                            <p:stCondLst>
                              <p:cond delay="0"/>
                            </p:stCondLst>
                            <p:childTnLst>
                              <p:par>
                                <p:cTn id="104" presetID="53" presetClass="entr" presetSubtype="0" fill="hold" grpId="0" nodeType="clickEffect">
                                  <p:stCondLst>
                                    <p:cond delay="0"/>
                                  </p:stCondLst>
                                  <p:childTnLst>
                                    <p:set>
                                      <p:cBhvr>
                                        <p:cTn id="105" dur="1" fill="hold">
                                          <p:stCondLst>
                                            <p:cond delay="0"/>
                                          </p:stCondLst>
                                        </p:cTn>
                                        <p:tgtEl>
                                          <p:spTgt spid="19475"/>
                                        </p:tgtEl>
                                        <p:attrNameLst>
                                          <p:attrName>style.visibility</p:attrName>
                                        </p:attrNameLst>
                                      </p:cBhvr>
                                      <p:to>
                                        <p:strVal val="visible"/>
                                      </p:to>
                                    </p:set>
                                    <p:anim calcmode="lin" valueType="num">
                                      <p:cBhvr>
                                        <p:cTn id="106" dur="500" fill="hold"/>
                                        <p:tgtEl>
                                          <p:spTgt spid="19475"/>
                                        </p:tgtEl>
                                        <p:attrNameLst>
                                          <p:attrName>ppt_w</p:attrName>
                                        </p:attrNameLst>
                                      </p:cBhvr>
                                      <p:tavLst>
                                        <p:tav tm="0">
                                          <p:val>
                                            <p:fltVal val="0"/>
                                          </p:val>
                                        </p:tav>
                                        <p:tav tm="100000">
                                          <p:val>
                                            <p:strVal val="#ppt_w"/>
                                          </p:val>
                                        </p:tav>
                                      </p:tavLst>
                                    </p:anim>
                                    <p:anim calcmode="lin" valueType="num">
                                      <p:cBhvr>
                                        <p:cTn id="107" dur="500" fill="hold"/>
                                        <p:tgtEl>
                                          <p:spTgt spid="19475"/>
                                        </p:tgtEl>
                                        <p:attrNameLst>
                                          <p:attrName>ppt_h</p:attrName>
                                        </p:attrNameLst>
                                      </p:cBhvr>
                                      <p:tavLst>
                                        <p:tav tm="0">
                                          <p:val>
                                            <p:fltVal val="0"/>
                                          </p:val>
                                        </p:tav>
                                        <p:tav tm="100000">
                                          <p:val>
                                            <p:strVal val="#ppt_h"/>
                                          </p:val>
                                        </p:tav>
                                      </p:tavLst>
                                    </p:anim>
                                    <p:animEffect transition="in" filter="fade">
                                      <p:cBhvr>
                                        <p:cTn id="108" dur="500"/>
                                        <p:tgtEl>
                                          <p:spTgt spid="19475"/>
                                        </p:tgtEl>
                                      </p:cBhvr>
                                    </p:animEffect>
                                  </p:childTnLst>
                                </p:cTn>
                              </p:par>
                              <p:par>
                                <p:cTn id="109" presetID="53" presetClass="entr" presetSubtype="0" fill="hold" grpId="0" nodeType="withEffect">
                                  <p:stCondLst>
                                    <p:cond delay="0"/>
                                  </p:stCondLst>
                                  <p:childTnLst>
                                    <p:set>
                                      <p:cBhvr>
                                        <p:cTn id="110" dur="1" fill="hold">
                                          <p:stCondLst>
                                            <p:cond delay="0"/>
                                          </p:stCondLst>
                                        </p:cTn>
                                        <p:tgtEl>
                                          <p:spTgt spid="19476"/>
                                        </p:tgtEl>
                                        <p:attrNameLst>
                                          <p:attrName>style.visibility</p:attrName>
                                        </p:attrNameLst>
                                      </p:cBhvr>
                                      <p:to>
                                        <p:strVal val="visible"/>
                                      </p:to>
                                    </p:set>
                                    <p:anim calcmode="lin" valueType="num">
                                      <p:cBhvr>
                                        <p:cTn id="111" dur="500" fill="hold"/>
                                        <p:tgtEl>
                                          <p:spTgt spid="19476"/>
                                        </p:tgtEl>
                                        <p:attrNameLst>
                                          <p:attrName>ppt_w</p:attrName>
                                        </p:attrNameLst>
                                      </p:cBhvr>
                                      <p:tavLst>
                                        <p:tav tm="0">
                                          <p:val>
                                            <p:fltVal val="0"/>
                                          </p:val>
                                        </p:tav>
                                        <p:tav tm="100000">
                                          <p:val>
                                            <p:strVal val="#ppt_w"/>
                                          </p:val>
                                        </p:tav>
                                      </p:tavLst>
                                    </p:anim>
                                    <p:anim calcmode="lin" valueType="num">
                                      <p:cBhvr>
                                        <p:cTn id="112" dur="500" fill="hold"/>
                                        <p:tgtEl>
                                          <p:spTgt spid="19476"/>
                                        </p:tgtEl>
                                        <p:attrNameLst>
                                          <p:attrName>ppt_h</p:attrName>
                                        </p:attrNameLst>
                                      </p:cBhvr>
                                      <p:tavLst>
                                        <p:tav tm="0">
                                          <p:val>
                                            <p:fltVal val="0"/>
                                          </p:val>
                                        </p:tav>
                                        <p:tav tm="100000">
                                          <p:val>
                                            <p:strVal val="#ppt_h"/>
                                          </p:val>
                                        </p:tav>
                                      </p:tavLst>
                                    </p:anim>
                                    <p:animEffect transition="in" filter="fade">
                                      <p:cBhvr>
                                        <p:cTn id="113" dur="500"/>
                                        <p:tgtEl>
                                          <p:spTgt spid="19476"/>
                                        </p:tgtEl>
                                      </p:cBhvr>
                                    </p:animEffect>
                                  </p:childTnLst>
                                </p:cTn>
                              </p:par>
                            </p:childTnLst>
                          </p:cTn>
                        </p:par>
                      </p:childTnLst>
                    </p:cTn>
                  </p:par>
                  <p:par>
                    <p:cTn id="114" fill="hold">
                      <p:stCondLst>
                        <p:cond delay="indefinite"/>
                      </p:stCondLst>
                      <p:childTnLst>
                        <p:par>
                          <p:cTn id="115" fill="hold">
                            <p:stCondLst>
                              <p:cond delay="0"/>
                            </p:stCondLst>
                            <p:childTnLst>
                              <p:par>
                                <p:cTn id="116" presetID="53" presetClass="entr" presetSubtype="0" fill="hold" grpId="0" nodeType="clickEffect">
                                  <p:stCondLst>
                                    <p:cond delay="0"/>
                                  </p:stCondLst>
                                  <p:childTnLst>
                                    <p:set>
                                      <p:cBhvr>
                                        <p:cTn id="117" dur="1" fill="hold">
                                          <p:stCondLst>
                                            <p:cond delay="0"/>
                                          </p:stCondLst>
                                        </p:cTn>
                                        <p:tgtEl>
                                          <p:spTgt spid="19477"/>
                                        </p:tgtEl>
                                        <p:attrNameLst>
                                          <p:attrName>style.visibility</p:attrName>
                                        </p:attrNameLst>
                                      </p:cBhvr>
                                      <p:to>
                                        <p:strVal val="visible"/>
                                      </p:to>
                                    </p:set>
                                    <p:anim calcmode="lin" valueType="num">
                                      <p:cBhvr>
                                        <p:cTn id="118" dur="500" fill="hold"/>
                                        <p:tgtEl>
                                          <p:spTgt spid="19477"/>
                                        </p:tgtEl>
                                        <p:attrNameLst>
                                          <p:attrName>ppt_w</p:attrName>
                                        </p:attrNameLst>
                                      </p:cBhvr>
                                      <p:tavLst>
                                        <p:tav tm="0">
                                          <p:val>
                                            <p:fltVal val="0"/>
                                          </p:val>
                                        </p:tav>
                                        <p:tav tm="100000">
                                          <p:val>
                                            <p:strVal val="#ppt_w"/>
                                          </p:val>
                                        </p:tav>
                                      </p:tavLst>
                                    </p:anim>
                                    <p:anim calcmode="lin" valueType="num">
                                      <p:cBhvr>
                                        <p:cTn id="119" dur="500" fill="hold"/>
                                        <p:tgtEl>
                                          <p:spTgt spid="19477"/>
                                        </p:tgtEl>
                                        <p:attrNameLst>
                                          <p:attrName>ppt_h</p:attrName>
                                        </p:attrNameLst>
                                      </p:cBhvr>
                                      <p:tavLst>
                                        <p:tav tm="0">
                                          <p:val>
                                            <p:fltVal val="0"/>
                                          </p:val>
                                        </p:tav>
                                        <p:tav tm="100000">
                                          <p:val>
                                            <p:strVal val="#ppt_h"/>
                                          </p:val>
                                        </p:tav>
                                      </p:tavLst>
                                    </p:anim>
                                    <p:animEffect transition="in" filter="fade">
                                      <p:cBhvr>
                                        <p:cTn id="120" dur="500"/>
                                        <p:tgtEl>
                                          <p:spTgt spid="19477"/>
                                        </p:tgtEl>
                                      </p:cBhvr>
                                    </p:animEffect>
                                  </p:childTnLst>
                                </p:cTn>
                              </p:par>
                              <p:par>
                                <p:cTn id="121" presetID="53" presetClass="entr" presetSubtype="0" fill="hold" grpId="0" nodeType="withEffect">
                                  <p:stCondLst>
                                    <p:cond delay="0"/>
                                  </p:stCondLst>
                                  <p:childTnLst>
                                    <p:set>
                                      <p:cBhvr>
                                        <p:cTn id="122" dur="1" fill="hold">
                                          <p:stCondLst>
                                            <p:cond delay="0"/>
                                          </p:stCondLst>
                                        </p:cTn>
                                        <p:tgtEl>
                                          <p:spTgt spid="19478"/>
                                        </p:tgtEl>
                                        <p:attrNameLst>
                                          <p:attrName>style.visibility</p:attrName>
                                        </p:attrNameLst>
                                      </p:cBhvr>
                                      <p:to>
                                        <p:strVal val="visible"/>
                                      </p:to>
                                    </p:set>
                                    <p:anim calcmode="lin" valueType="num">
                                      <p:cBhvr>
                                        <p:cTn id="123" dur="500" fill="hold"/>
                                        <p:tgtEl>
                                          <p:spTgt spid="19478"/>
                                        </p:tgtEl>
                                        <p:attrNameLst>
                                          <p:attrName>ppt_w</p:attrName>
                                        </p:attrNameLst>
                                      </p:cBhvr>
                                      <p:tavLst>
                                        <p:tav tm="0">
                                          <p:val>
                                            <p:fltVal val="0"/>
                                          </p:val>
                                        </p:tav>
                                        <p:tav tm="100000">
                                          <p:val>
                                            <p:strVal val="#ppt_w"/>
                                          </p:val>
                                        </p:tav>
                                      </p:tavLst>
                                    </p:anim>
                                    <p:anim calcmode="lin" valueType="num">
                                      <p:cBhvr>
                                        <p:cTn id="124" dur="500" fill="hold"/>
                                        <p:tgtEl>
                                          <p:spTgt spid="19478"/>
                                        </p:tgtEl>
                                        <p:attrNameLst>
                                          <p:attrName>ppt_h</p:attrName>
                                        </p:attrNameLst>
                                      </p:cBhvr>
                                      <p:tavLst>
                                        <p:tav tm="0">
                                          <p:val>
                                            <p:fltVal val="0"/>
                                          </p:val>
                                        </p:tav>
                                        <p:tav tm="100000">
                                          <p:val>
                                            <p:strVal val="#ppt_h"/>
                                          </p:val>
                                        </p:tav>
                                      </p:tavLst>
                                    </p:anim>
                                    <p:animEffect transition="in" filter="fade">
                                      <p:cBhvr>
                                        <p:cTn id="125" dur="500"/>
                                        <p:tgtEl>
                                          <p:spTgt spid="19478"/>
                                        </p:tgtEl>
                                      </p:cBhvr>
                                    </p:animEffect>
                                  </p:childTnLst>
                                </p:cTn>
                              </p:par>
                            </p:childTnLst>
                          </p:cTn>
                        </p:par>
                      </p:childTnLst>
                    </p:cTn>
                  </p:par>
                  <p:par>
                    <p:cTn id="126" fill="hold">
                      <p:stCondLst>
                        <p:cond delay="indefinite"/>
                      </p:stCondLst>
                      <p:childTnLst>
                        <p:par>
                          <p:cTn id="127" fill="hold">
                            <p:stCondLst>
                              <p:cond delay="0"/>
                            </p:stCondLst>
                            <p:childTnLst>
                              <p:par>
                                <p:cTn id="128" presetID="2" presetClass="entr" presetSubtype="4" fill="hold" grpId="0" nodeType="clickEffect">
                                  <p:stCondLst>
                                    <p:cond delay="0"/>
                                  </p:stCondLst>
                                  <p:childTnLst>
                                    <p:set>
                                      <p:cBhvr>
                                        <p:cTn id="129" dur="1" fill="hold">
                                          <p:stCondLst>
                                            <p:cond delay="0"/>
                                          </p:stCondLst>
                                        </p:cTn>
                                        <p:tgtEl>
                                          <p:spTgt spid="19482"/>
                                        </p:tgtEl>
                                        <p:attrNameLst>
                                          <p:attrName>style.visibility</p:attrName>
                                        </p:attrNameLst>
                                      </p:cBhvr>
                                      <p:to>
                                        <p:strVal val="visible"/>
                                      </p:to>
                                    </p:set>
                                    <p:anim calcmode="lin" valueType="num">
                                      <p:cBhvr additive="base">
                                        <p:cTn id="130" dur="500" fill="hold"/>
                                        <p:tgtEl>
                                          <p:spTgt spid="19482"/>
                                        </p:tgtEl>
                                        <p:attrNameLst>
                                          <p:attrName>ppt_x</p:attrName>
                                        </p:attrNameLst>
                                      </p:cBhvr>
                                      <p:tavLst>
                                        <p:tav tm="0">
                                          <p:val>
                                            <p:strVal val="#ppt_x"/>
                                          </p:val>
                                        </p:tav>
                                        <p:tav tm="100000">
                                          <p:val>
                                            <p:strVal val="#ppt_x"/>
                                          </p:val>
                                        </p:tav>
                                      </p:tavLst>
                                    </p:anim>
                                    <p:anim calcmode="lin" valueType="num">
                                      <p:cBhvr additive="base">
                                        <p:cTn id="131" dur="500" fill="hold"/>
                                        <p:tgtEl>
                                          <p:spTgt spid="19482"/>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19483"/>
                                        </p:tgtEl>
                                        <p:attrNameLst>
                                          <p:attrName>style.visibility</p:attrName>
                                        </p:attrNameLst>
                                      </p:cBhvr>
                                      <p:to>
                                        <p:strVal val="visible"/>
                                      </p:to>
                                    </p:set>
                                    <p:anim calcmode="lin" valueType="num">
                                      <p:cBhvr additive="base">
                                        <p:cTn id="134" dur="500" fill="hold"/>
                                        <p:tgtEl>
                                          <p:spTgt spid="19483"/>
                                        </p:tgtEl>
                                        <p:attrNameLst>
                                          <p:attrName>ppt_x</p:attrName>
                                        </p:attrNameLst>
                                      </p:cBhvr>
                                      <p:tavLst>
                                        <p:tav tm="0">
                                          <p:val>
                                            <p:strVal val="#ppt_x"/>
                                          </p:val>
                                        </p:tav>
                                        <p:tav tm="100000">
                                          <p:val>
                                            <p:strVal val="#ppt_x"/>
                                          </p:val>
                                        </p:tav>
                                      </p:tavLst>
                                    </p:anim>
                                    <p:anim calcmode="lin" valueType="num">
                                      <p:cBhvr additive="base">
                                        <p:cTn id="135" dur="500" fill="hold"/>
                                        <p:tgtEl>
                                          <p:spTgt spid="19483"/>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0" presetClass="entr" presetSubtype="0" fill="hold" grpId="0" nodeType="clickEffect">
                                  <p:stCondLst>
                                    <p:cond delay="0"/>
                                  </p:stCondLst>
                                  <p:iterate type="lt">
                                    <p:tmPct val="10000"/>
                                  </p:iterate>
                                  <p:childTnLst>
                                    <p:set>
                                      <p:cBhvr>
                                        <p:cTn id="139" dur="1" fill="hold">
                                          <p:stCondLst>
                                            <p:cond delay="0"/>
                                          </p:stCondLst>
                                        </p:cTn>
                                        <p:tgtEl>
                                          <p:spTgt spid="19479"/>
                                        </p:tgtEl>
                                        <p:attrNameLst>
                                          <p:attrName>style.visibility</p:attrName>
                                        </p:attrNameLst>
                                      </p:cBhvr>
                                      <p:to>
                                        <p:strVal val="visible"/>
                                      </p:to>
                                    </p:set>
                                    <p:animEffect transition="in" filter="fade">
                                      <p:cBhvr>
                                        <p:cTn id="140" dur="1000"/>
                                        <p:tgtEl>
                                          <p:spTgt spid="19479"/>
                                        </p:tgtEl>
                                      </p:cBhvr>
                                    </p:animEffect>
                                    <p:anim calcmode="lin" valueType="num">
                                      <p:cBhvr>
                                        <p:cTn id="141" dur="1000" fill="hold"/>
                                        <p:tgtEl>
                                          <p:spTgt spid="19479"/>
                                        </p:tgtEl>
                                        <p:attrNameLst>
                                          <p:attrName>ppt_x</p:attrName>
                                        </p:attrNameLst>
                                      </p:cBhvr>
                                      <p:tavLst>
                                        <p:tav tm="0">
                                          <p:val>
                                            <p:strVal val="#ppt_x-.1"/>
                                          </p:val>
                                        </p:tav>
                                        <p:tav tm="100000">
                                          <p:val>
                                            <p:strVal val="#ppt_x"/>
                                          </p:val>
                                        </p:tav>
                                      </p:tavLst>
                                    </p:anim>
                                    <p:anim calcmode="lin" valueType="num">
                                      <p:cBhvr>
                                        <p:cTn id="142" dur="1000" fill="hold"/>
                                        <p:tgtEl>
                                          <p:spTgt spid="194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p:bldP spid="19462" grpId="0"/>
      <p:bldP spid="19463" grpId="0"/>
      <p:bldP spid="19465" grpId="0"/>
      <p:bldP spid="19466" grpId="0"/>
      <p:bldP spid="19467" grpId="0"/>
      <p:bldP spid="19468" grpId="0"/>
      <p:bldP spid="19469" grpId="0"/>
      <p:bldP spid="19470" grpId="0" animBg="1"/>
      <p:bldP spid="19471" grpId="0"/>
      <p:bldP spid="19472" grpId="0"/>
      <p:bldP spid="19473" grpId="0" animBg="1"/>
      <p:bldP spid="19474" grpId="0"/>
      <p:bldP spid="19475" grpId="0"/>
      <p:bldP spid="19476" grpId="0" animBg="1"/>
      <p:bldP spid="19477" grpId="0"/>
      <p:bldP spid="19478" grpId="0"/>
      <p:bldP spid="19479" grpId="0" animBg="1"/>
      <p:bldP spid="19480" grpId="0" animBg="1"/>
      <p:bldP spid="19481" grpId="0" animBg="1"/>
      <p:bldP spid="19482" grpId="0" animBg="1"/>
      <p:bldP spid="1948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Pressure Conversion Practice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Please on a half sheet of paper complete these 5 temperature/pressure conversions:</a:t>
            </a:r>
          </a:p>
          <a:p>
            <a:pPr marL="514350" indent="-514350">
              <a:buFont typeface="+mj-lt"/>
              <a:buAutoNum type="arabicPeriod"/>
            </a:pPr>
            <a:r>
              <a:rPr lang="en-US" dirty="0" smtClean="0"/>
              <a:t>3.25 </a:t>
            </a:r>
            <a:r>
              <a:rPr lang="en-US" dirty="0" err="1" smtClean="0"/>
              <a:t>atm</a:t>
            </a:r>
            <a:r>
              <a:rPr lang="en-US" dirty="0" smtClean="0"/>
              <a:t> = ? </a:t>
            </a:r>
            <a:r>
              <a:rPr lang="en-US" dirty="0" err="1" smtClean="0"/>
              <a:t>kPa</a:t>
            </a:r>
            <a:endParaRPr lang="en-US" dirty="0" smtClean="0"/>
          </a:p>
          <a:p>
            <a:pPr marL="514350" indent="-514350">
              <a:buFont typeface="+mj-lt"/>
              <a:buAutoNum type="arabicPeriod"/>
            </a:pPr>
            <a:r>
              <a:rPr lang="en-US" dirty="0" smtClean="0"/>
              <a:t>960 mmHg = ? </a:t>
            </a:r>
            <a:r>
              <a:rPr lang="en-US" dirty="0" err="1" smtClean="0"/>
              <a:t>Atm</a:t>
            </a:r>
            <a:endParaRPr lang="en-US" dirty="0" smtClean="0"/>
          </a:p>
          <a:p>
            <a:pPr marL="514350" indent="-514350">
              <a:buFont typeface="+mj-lt"/>
              <a:buAutoNum type="arabicPeriod"/>
            </a:pPr>
            <a:r>
              <a:rPr lang="en-US" dirty="0" smtClean="0"/>
              <a:t>450 K = ? °C</a:t>
            </a:r>
          </a:p>
          <a:p>
            <a:pPr marL="514350" indent="-514350">
              <a:buFont typeface="+mj-lt"/>
              <a:buAutoNum type="arabicPeriod"/>
            </a:pPr>
            <a:r>
              <a:rPr lang="en-US" dirty="0" smtClean="0"/>
              <a:t>-79 °C = ? K</a:t>
            </a:r>
          </a:p>
          <a:p>
            <a:pPr marL="514350" indent="-514350">
              <a:buFont typeface="+mj-lt"/>
              <a:buAutoNum type="arabicPeriod"/>
            </a:pPr>
            <a:r>
              <a:rPr lang="en-US" dirty="0" smtClean="0"/>
              <a:t>1240 </a:t>
            </a:r>
            <a:r>
              <a:rPr lang="en-US" dirty="0" err="1" smtClean="0"/>
              <a:t>kPa</a:t>
            </a:r>
            <a:r>
              <a:rPr lang="en-US" dirty="0" smtClean="0"/>
              <a:t> = ? mmHg</a:t>
            </a:r>
          </a:p>
          <a:p>
            <a:pPr marL="514350" indent="-514350">
              <a:buFont typeface="+mj-lt"/>
              <a:buAutoNum type="arabicPeriod"/>
            </a:pPr>
            <a:endParaRPr lang="en-US" dirty="0"/>
          </a:p>
        </p:txBody>
      </p:sp>
    </p:spTree>
    <p:extLst>
      <p:ext uri="{BB962C8B-B14F-4D97-AF65-F5344CB8AC3E}">
        <p14:creationId xmlns:p14="http://schemas.microsoft.com/office/powerpoint/2010/main" val="39412816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4" name="Rectangle 34"/>
          <p:cNvSpPr>
            <a:spLocks noChangeArrowheads="1"/>
          </p:cNvSpPr>
          <p:nvPr/>
        </p:nvSpPr>
        <p:spPr bwMode="auto">
          <a:xfrm>
            <a:off x="533400" y="4419600"/>
            <a:ext cx="3352800" cy="14478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8195" name="Text Box 2"/>
          <p:cNvSpPr txBox="1">
            <a:spLocks noChangeArrowheads="1"/>
          </p:cNvSpPr>
          <p:nvPr/>
        </p:nvSpPr>
        <p:spPr bwMode="auto">
          <a:xfrm>
            <a:off x="228600" y="914400"/>
            <a:ext cx="8686800" cy="457200"/>
          </a:xfrm>
          <a:prstGeom prst="rect">
            <a:avLst/>
          </a:prstGeom>
          <a:noFill/>
          <a:ln w="9525">
            <a:noFill/>
            <a:miter lim="800000"/>
            <a:headEnd/>
            <a:tailEnd/>
          </a:ln>
        </p:spPr>
        <p:txBody>
          <a:bodyPr>
            <a:spAutoFit/>
          </a:bodyPr>
          <a:lstStyle/>
          <a:p>
            <a:pPr>
              <a:spcBef>
                <a:spcPct val="50000"/>
              </a:spcBef>
            </a:pPr>
            <a:endParaRPr lang="en-US"/>
          </a:p>
        </p:txBody>
      </p:sp>
      <p:sp>
        <p:nvSpPr>
          <p:cNvPr id="8196" name="Text Box 4"/>
          <p:cNvSpPr txBox="1">
            <a:spLocks noChangeArrowheads="1"/>
          </p:cNvSpPr>
          <p:nvPr/>
        </p:nvSpPr>
        <p:spPr bwMode="auto">
          <a:xfrm>
            <a:off x="1905000" y="0"/>
            <a:ext cx="5562600" cy="457200"/>
          </a:xfrm>
          <a:prstGeom prst="rect">
            <a:avLst/>
          </a:prstGeom>
          <a:noFill/>
          <a:ln w="9525">
            <a:noFill/>
            <a:miter lim="800000"/>
            <a:headEnd/>
            <a:tailEnd/>
          </a:ln>
        </p:spPr>
        <p:txBody>
          <a:bodyPr>
            <a:spAutoFit/>
          </a:bodyPr>
          <a:lstStyle/>
          <a:p>
            <a:pPr algn="ctr">
              <a:spcBef>
                <a:spcPct val="50000"/>
              </a:spcBef>
            </a:pPr>
            <a:r>
              <a:rPr lang="en-US">
                <a:solidFill>
                  <a:srgbClr val="990000"/>
                </a:solidFill>
              </a:rPr>
              <a:t>The Combined Gas Law</a:t>
            </a:r>
          </a:p>
        </p:txBody>
      </p:sp>
      <p:sp>
        <p:nvSpPr>
          <p:cNvPr id="8197" name="Text Box 5"/>
          <p:cNvSpPr txBox="1">
            <a:spLocks noChangeArrowheads="1"/>
          </p:cNvSpPr>
          <p:nvPr/>
        </p:nvSpPr>
        <p:spPr bwMode="auto">
          <a:xfrm>
            <a:off x="152400" y="533400"/>
            <a:ext cx="8458200" cy="822325"/>
          </a:xfrm>
          <a:prstGeom prst="rect">
            <a:avLst/>
          </a:prstGeom>
          <a:noFill/>
          <a:ln w="9525">
            <a:noFill/>
            <a:miter lim="800000"/>
            <a:headEnd/>
            <a:tailEnd/>
          </a:ln>
        </p:spPr>
        <p:txBody>
          <a:bodyPr>
            <a:spAutoFit/>
          </a:bodyPr>
          <a:lstStyle/>
          <a:p>
            <a:pPr>
              <a:spcBef>
                <a:spcPct val="50000"/>
              </a:spcBef>
              <a:buSzPct val="150000"/>
              <a:buFontTx/>
              <a:buChar char="•"/>
            </a:pPr>
            <a:r>
              <a:rPr lang="en-US"/>
              <a:t> This equation combines all of the previous three laws into one convenient form.</a:t>
            </a:r>
          </a:p>
        </p:txBody>
      </p:sp>
      <p:sp>
        <p:nvSpPr>
          <p:cNvPr id="8198" name="Text Box 6"/>
          <p:cNvSpPr txBox="1">
            <a:spLocks noChangeArrowheads="1"/>
          </p:cNvSpPr>
          <p:nvPr/>
        </p:nvSpPr>
        <p:spPr bwMode="auto">
          <a:xfrm>
            <a:off x="228600" y="1600200"/>
            <a:ext cx="5943600" cy="457200"/>
          </a:xfrm>
          <a:prstGeom prst="rect">
            <a:avLst/>
          </a:prstGeom>
          <a:noFill/>
          <a:ln w="9525">
            <a:noFill/>
            <a:miter lim="800000"/>
            <a:headEnd/>
            <a:tailEnd/>
          </a:ln>
        </p:spPr>
        <p:txBody>
          <a:bodyPr>
            <a:spAutoFit/>
          </a:bodyPr>
          <a:lstStyle/>
          <a:p>
            <a:pPr>
              <a:spcBef>
                <a:spcPct val="50000"/>
              </a:spcBef>
            </a:pPr>
            <a:r>
              <a:rPr lang="en-US"/>
              <a:t>Boyles Law:  		</a:t>
            </a:r>
            <a:r>
              <a:rPr lang="en-US">
                <a:solidFill>
                  <a:srgbClr val="0000FF"/>
                </a:solidFill>
              </a:rPr>
              <a:t>       = constant</a:t>
            </a:r>
          </a:p>
        </p:txBody>
      </p:sp>
      <p:sp>
        <p:nvSpPr>
          <p:cNvPr id="8199" name="Text Box 7"/>
          <p:cNvSpPr txBox="1">
            <a:spLocks noChangeArrowheads="1"/>
          </p:cNvSpPr>
          <p:nvPr/>
        </p:nvSpPr>
        <p:spPr bwMode="auto">
          <a:xfrm>
            <a:off x="228600" y="2286000"/>
            <a:ext cx="5562600" cy="457200"/>
          </a:xfrm>
          <a:prstGeom prst="rect">
            <a:avLst/>
          </a:prstGeom>
          <a:noFill/>
          <a:ln w="9525">
            <a:noFill/>
            <a:miter lim="800000"/>
            <a:headEnd/>
            <a:tailEnd/>
          </a:ln>
        </p:spPr>
        <p:txBody>
          <a:bodyPr>
            <a:spAutoFit/>
          </a:bodyPr>
          <a:lstStyle/>
          <a:p>
            <a:pPr>
              <a:spcBef>
                <a:spcPct val="50000"/>
              </a:spcBef>
            </a:pPr>
            <a:r>
              <a:rPr lang="en-US"/>
              <a:t>Guy-Lussac’s Law:  	        </a:t>
            </a:r>
            <a:r>
              <a:rPr lang="en-US">
                <a:solidFill>
                  <a:srgbClr val="0000FF"/>
                </a:solidFill>
              </a:rPr>
              <a:t>= constant</a:t>
            </a:r>
          </a:p>
        </p:txBody>
      </p:sp>
      <p:sp>
        <p:nvSpPr>
          <p:cNvPr id="8200" name="Text Box 8"/>
          <p:cNvSpPr txBox="1">
            <a:spLocks noChangeArrowheads="1"/>
          </p:cNvSpPr>
          <p:nvPr/>
        </p:nvSpPr>
        <p:spPr bwMode="auto">
          <a:xfrm>
            <a:off x="228600" y="3048000"/>
            <a:ext cx="6019800" cy="457200"/>
          </a:xfrm>
          <a:prstGeom prst="rect">
            <a:avLst/>
          </a:prstGeom>
          <a:noFill/>
          <a:ln w="9525">
            <a:noFill/>
            <a:miter lim="800000"/>
            <a:headEnd/>
            <a:tailEnd/>
          </a:ln>
        </p:spPr>
        <p:txBody>
          <a:bodyPr>
            <a:spAutoFit/>
          </a:bodyPr>
          <a:lstStyle/>
          <a:p>
            <a:pPr>
              <a:spcBef>
                <a:spcPct val="50000"/>
              </a:spcBef>
            </a:pPr>
            <a:r>
              <a:rPr lang="en-US"/>
              <a:t>Charles’s Law:  	        </a:t>
            </a:r>
            <a:r>
              <a:rPr lang="en-US">
                <a:solidFill>
                  <a:srgbClr val="0000FF"/>
                </a:solidFill>
              </a:rPr>
              <a:t>= constant</a:t>
            </a:r>
          </a:p>
        </p:txBody>
      </p:sp>
      <p:sp>
        <p:nvSpPr>
          <p:cNvPr id="8201" name="Text Box 10"/>
          <p:cNvSpPr txBox="1">
            <a:spLocks noChangeArrowheads="1"/>
          </p:cNvSpPr>
          <p:nvPr/>
        </p:nvSpPr>
        <p:spPr bwMode="auto">
          <a:xfrm>
            <a:off x="3048000" y="2971800"/>
            <a:ext cx="914400" cy="676275"/>
          </a:xfrm>
          <a:prstGeom prst="rect">
            <a:avLst/>
          </a:prstGeom>
          <a:noFill/>
          <a:ln w="9525">
            <a:noFill/>
            <a:miter lim="800000"/>
            <a:headEnd/>
            <a:tailEnd/>
          </a:ln>
        </p:spPr>
        <p:txBody>
          <a:bodyPr>
            <a:spAutoFit/>
          </a:bodyPr>
          <a:lstStyle/>
          <a:p>
            <a:pPr>
              <a:lnSpc>
                <a:spcPct val="80000"/>
              </a:lnSpc>
            </a:pPr>
            <a:r>
              <a:rPr lang="en-US" u="sng">
                <a:solidFill>
                  <a:srgbClr val="0000FF"/>
                </a:solidFill>
              </a:rPr>
              <a:t>   V</a:t>
            </a:r>
          </a:p>
          <a:p>
            <a:pPr>
              <a:lnSpc>
                <a:spcPct val="80000"/>
              </a:lnSpc>
            </a:pPr>
            <a:r>
              <a:rPr lang="en-US">
                <a:solidFill>
                  <a:srgbClr val="0000FF"/>
                </a:solidFill>
              </a:rPr>
              <a:t> T</a:t>
            </a:r>
          </a:p>
        </p:txBody>
      </p:sp>
      <p:sp>
        <p:nvSpPr>
          <p:cNvPr id="8202" name="Text Box 11"/>
          <p:cNvSpPr txBox="1">
            <a:spLocks noChangeArrowheads="1"/>
          </p:cNvSpPr>
          <p:nvPr/>
        </p:nvSpPr>
        <p:spPr bwMode="auto">
          <a:xfrm>
            <a:off x="3124200" y="2219325"/>
            <a:ext cx="762000" cy="676275"/>
          </a:xfrm>
          <a:prstGeom prst="rect">
            <a:avLst/>
          </a:prstGeom>
          <a:noFill/>
          <a:ln w="9525">
            <a:noFill/>
            <a:miter lim="800000"/>
            <a:headEnd/>
            <a:tailEnd/>
          </a:ln>
        </p:spPr>
        <p:txBody>
          <a:bodyPr>
            <a:spAutoFit/>
          </a:bodyPr>
          <a:lstStyle/>
          <a:p>
            <a:pPr>
              <a:lnSpc>
                <a:spcPct val="80000"/>
              </a:lnSpc>
            </a:pPr>
            <a:r>
              <a:rPr lang="en-US" u="sng">
                <a:solidFill>
                  <a:srgbClr val="0000FF"/>
                </a:solidFill>
              </a:rPr>
              <a:t>P</a:t>
            </a:r>
            <a:r>
              <a:rPr lang="en-US" sz="1800" u="sng">
                <a:solidFill>
                  <a:srgbClr val="0000FF"/>
                </a:solidFill>
              </a:rPr>
              <a:t>     </a:t>
            </a:r>
            <a:r>
              <a:rPr lang="en-US" sz="1800" u="sng">
                <a:solidFill>
                  <a:schemeClr val="bg1"/>
                </a:solidFill>
              </a:rPr>
              <a:t>.</a:t>
            </a:r>
            <a:endParaRPr lang="en-US">
              <a:solidFill>
                <a:schemeClr val="bg1"/>
              </a:solidFill>
            </a:endParaRPr>
          </a:p>
          <a:p>
            <a:pPr>
              <a:lnSpc>
                <a:spcPct val="80000"/>
              </a:lnSpc>
            </a:pPr>
            <a:r>
              <a:rPr lang="en-US">
                <a:solidFill>
                  <a:srgbClr val="0000FF"/>
                </a:solidFill>
              </a:rPr>
              <a:t> T</a:t>
            </a:r>
          </a:p>
        </p:txBody>
      </p:sp>
      <p:sp>
        <p:nvSpPr>
          <p:cNvPr id="8203" name="AutoShape 13"/>
          <p:cNvSpPr>
            <a:spLocks/>
          </p:cNvSpPr>
          <p:nvPr/>
        </p:nvSpPr>
        <p:spPr bwMode="auto">
          <a:xfrm>
            <a:off x="5181600" y="1752600"/>
            <a:ext cx="381000" cy="1828800"/>
          </a:xfrm>
          <a:prstGeom prst="rightBrace">
            <a:avLst>
              <a:gd name="adj1" fmla="val 40000"/>
              <a:gd name="adj2" fmla="val 50000"/>
            </a:avLst>
          </a:prstGeom>
          <a:noFill/>
          <a:ln w="38100">
            <a:solidFill>
              <a:schemeClr val="tx1"/>
            </a:solidFill>
            <a:round/>
            <a:headEnd/>
            <a:tailEnd/>
          </a:ln>
        </p:spPr>
        <p:txBody>
          <a:bodyPr wrap="none" anchor="ctr"/>
          <a:lstStyle/>
          <a:p>
            <a:endParaRPr lang="en-US"/>
          </a:p>
        </p:txBody>
      </p:sp>
      <p:sp>
        <p:nvSpPr>
          <p:cNvPr id="10254" name="Text Box 14"/>
          <p:cNvSpPr txBox="1">
            <a:spLocks noChangeArrowheads="1"/>
          </p:cNvSpPr>
          <p:nvPr/>
        </p:nvSpPr>
        <p:spPr bwMode="auto">
          <a:xfrm>
            <a:off x="2971800" y="1676400"/>
            <a:ext cx="914400" cy="676275"/>
          </a:xfrm>
          <a:prstGeom prst="rect">
            <a:avLst/>
          </a:prstGeom>
          <a:noFill/>
          <a:ln w="9525">
            <a:noFill/>
            <a:miter lim="800000"/>
            <a:headEnd/>
            <a:tailEnd/>
          </a:ln>
        </p:spPr>
        <p:txBody>
          <a:bodyPr>
            <a:spAutoFit/>
          </a:bodyPr>
          <a:lstStyle/>
          <a:p>
            <a:pPr>
              <a:lnSpc>
                <a:spcPct val="80000"/>
              </a:lnSpc>
            </a:pPr>
            <a:r>
              <a:rPr lang="en-US">
                <a:solidFill>
                  <a:srgbClr val="0000FF"/>
                </a:solidFill>
              </a:rPr>
              <a:t>P</a:t>
            </a:r>
            <a:r>
              <a:rPr lang="en-US" sz="1800">
                <a:solidFill>
                  <a:srgbClr val="0000FF"/>
                </a:solidFill>
              </a:rPr>
              <a:t>x</a:t>
            </a:r>
            <a:r>
              <a:rPr lang="en-US">
                <a:solidFill>
                  <a:srgbClr val="0000FF"/>
                </a:solidFill>
              </a:rPr>
              <a:t>V</a:t>
            </a:r>
          </a:p>
          <a:p>
            <a:pPr>
              <a:lnSpc>
                <a:spcPct val="80000"/>
              </a:lnSpc>
            </a:pPr>
            <a:r>
              <a:rPr lang="en-US">
                <a:solidFill>
                  <a:srgbClr val="0000FF"/>
                </a:solidFill>
              </a:rPr>
              <a:t>  </a:t>
            </a:r>
          </a:p>
        </p:txBody>
      </p:sp>
      <p:sp>
        <p:nvSpPr>
          <p:cNvPr id="8205" name="Text Box 16"/>
          <p:cNvSpPr txBox="1">
            <a:spLocks noChangeArrowheads="1"/>
          </p:cNvSpPr>
          <p:nvPr/>
        </p:nvSpPr>
        <p:spPr bwMode="auto">
          <a:xfrm>
            <a:off x="6553200" y="2438400"/>
            <a:ext cx="1447800" cy="457200"/>
          </a:xfrm>
          <a:prstGeom prst="rect">
            <a:avLst/>
          </a:prstGeom>
          <a:noFill/>
          <a:ln w="9525">
            <a:noFill/>
            <a:miter lim="800000"/>
            <a:headEnd/>
            <a:tailEnd/>
          </a:ln>
        </p:spPr>
        <p:txBody>
          <a:bodyPr>
            <a:spAutoFit/>
          </a:bodyPr>
          <a:lstStyle/>
          <a:p>
            <a:pPr>
              <a:spcBef>
                <a:spcPct val="50000"/>
              </a:spcBef>
            </a:pPr>
            <a:r>
              <a:rPr lang="en-US">
                <a:solidFill>
                  <a:srgbClr val="0000FF"/>
                </a:solidFill>
              </a:rPr>
              <a:t>= constant</a:t>
            </a:r>
          </a:p>
        </p:txBody>
      </p:sp>
      <p:sp>
        <p:nvSpPr>
          <p:cNvPr id="10261" name="Text Box 21"/>
          <p:cNvSpPr txBox="1">
            <a:spLocks noChangeArrowheads="1"/>
          </p:cNvSpPr>
          <p:nvPr/>
        </p:nvSpPr>
        <p:spPr bwMode="auto">
          <a:xfrm>
            <a:off x="3124200" y="2209800"/>
            <a:ext cx="762000" cy="676275"/>
          </a:xfrm>
          <a:prstGeom prst="rect">
            <a:avLst/>
          </a:prstGeom>
          <a:noFill/>
          <a:ln w="9525">
            <a:noFill/>
            <a:miter lim="800000"/>
            <a:headEnd/>
            <a:tailEnd/>
          </a:ln>
        </p:spPr>
        <p:txBody>
          <a:bodyPr>
            <a:spAutoFit/>
          </a:bodyPr>
          <a:lstStyle/>
          <a:p>
            <a:pPr>
              <a:lnSpc>
                <a:spcPct val="80000"/>
              </a:lnSpc>
            </a:pPr>
            <a:r>
              <a:rPr lang="en-US" u="sng">
                <a:solidFill>
                  <a:srgbClr val="0000FF"/>
                </a:solidFill>
              </a:rPr>
              <a:t>P</a:t>
            </a:r>
            <a:r>
              <a:rPr lang="en-US" sz="1800" u="sng">
                <a:solidFill>
                  <a:srgbClr val="0000FF"/>
                </a:solidFill>
              </a:rPr>
              <a:t>     </a:t>
            </a:r>
            <a:r>
              <a:rPr lang="en-US" sz="1800" u="sng">
                <a:solidFill>
                  <a:schemeClr val="bg1"/>
                </a:solidFill>
              </a:rPr>
              <a:t>.</a:t>
            </a:r>
            <a:endParaRPr lang="en-US">
              <a:solidFill>
                <a:schemeClr val="bg1"/>
              </a:solidFill>
            </a:endParaRPr>
          </a:p>
          <a:p>
            <a:pPr>
              <a:lnSpc>
                <a:spcPct val="80000"/>
              </a:lnSpc>
            </a:pPr>
            <a:r>
              <a:rPr lang="en-US">
                <a:solidFill>
                  <a:srgbClr val="0000FF"/>
                </a:solidFill>
              </a:rPr>
              <a:t> T</a:t>
            </a:r>
          </a:p>
        </p:txBody>
      </p:sp>
      <p:sp>
        <p:nvSpPr>
          <p:cNvPr id="10264" name="Text Box 24"/>
          <p:cNvSpPr txBox="1">
            <a:spLocks noChangeArrowheads="1"/>
          </p:cNvSpPr>
          <p:nvPr/>
        </p:nvSpPr>
        <p:spPr bwMode="auto">
          <a:xfrm>
            <a:off x="3048000" y="2971800"/>
            <a:ext cx="914400" cy="676275"/>
          </a:xfrm>
          <a:prstGeom prst="rect">
            <a:avLst/>
          </a:prstGeom>
          <a:noFill/>
          <a:ln w="9525">
            <a:noFill/>
            <a:miter lim="800000"/>
            <a:headEnd/>
            <a:tailEnd/>
          </a:ln>
        </p:spPr>
        <p:txBody>
          <a:bodyPr>
            <a:spAutoFit/>
          </a:bodyPr>
          <a:lstStyle/>
          <a:p>
            <a:pPr>
              <a:lnSpc>
                <a:spcPct val="80000"/>
              </a:lnSpc>
            </a:pPr>
            <a:r>
              <a:rPr lang="en-US" u="sng">
                <a:solidFill>
                  <a:srgbClr val="0000FF"/>
                </a:solidFill>
              </a:rPr>
              <a:t>   V</a:t>
            </a:r>
          </a:p>
          <a:p>
            <a:pPr>
              <a:lnSpc>
                <a:spcPct val="80000"/>
              </a:lnSpc>
            </a:pPr>
            <a:r>
              <a:rPr lang="en-US">
                <a:solidFill>
                  <a:srgbClr val="0000FF"/>
                </a:solidFill>
              </a:rPr>
              <a:t> T</a:t>
            </a:r>
          </a:p>
        </p:txBody>
      </p:sp>
      <p:sp>
        <p:nvSpPr>
          <p:cNvPr id="8208" name="Text Box 25"/>
          <p:cNvSpPr txBox="1">
            <a:spLocks noChangeArrowheads="1"/>
          </p:cNvSpPr>
          <p:nvPr/>
        </p:nvSpPr>
        <p:spPr bwMode="auto">
          <a:xfrm>
            <a:off x="2971800" y="1676400"/>
            <a:ext cx="914400" cy="676275"/>
          </a:xfrm>
          <a:prstGeom prst="rect">
            <a:avLst/>
          </a:prstGeom>
          <a:noFill/>
          <a:ln w="9525">
            <a:noFill/>
            <a:miter lim="800000"/>
            <a:headEnd/>
            <a:tailEnd/>
          </a:ln>
        </p:spPr>
        <p:txBody>
          <a:bodyPr>
            <a:spAutoFit/>
          </a:bodyPr>
          <a:lstStyle/>
          <a:p>
            <a:pPr>
              <a:lnSpc>
                <a:spcPct val="80000"/>
              </a:lnSpc>
            </a:pPr>
            <a:r>
              <a:rPr lang="en-US">
                <a:solidFill>
                  <a:srgbClr val="0000FF"/>
                </a:solidFill>
              </a:rPr>
              <a:t>P</a:t>
            </a:r>
            <a:r>
              <a:rPr lang="en-US" sz="1800">
                <a:solidFill>
                  <a:srgbClr val="0000FF"/>
                </a:solidFill>
              </a:rPr>
              <a:t>x</a:t>
            </a:r>
            <a:r>
              <a:rPr lang="en-US">
                <a:solidFill>
                  <a:srgbClr val="0000FF"/>
                </a:solidFill>
              </a:rPr>
              <a:t>V</a:t>
            </a:r>
          </a:p>
          <a:p>
            <a:pPr>
              <a:lnSpc>
                <a:spcPct val="80000"/>
              </a:lnSpc>
            </a:pPr>
            <a:r>
              <a:rPr lang="en-US">
                <a:solidFill>
                  <a:srgbClr val="0000FF"/>
                </a:solidFill>
              </a:rPr>
              <a:t>  </a:t>
            </a:r>
          </a:p>
        </p:txBody>
      </p:sp>
      <p:sp>
        <p:nvSpPr>
          <p:cNvPr id="10267" name="Text Box 27"/>
          <p:cNvSpPr txBox="1">
            <a:spLocks noChangeArrowheads="1"/>
          </p:cNvSpPr>
          <p:nvPr/>
        </p:nvSpPr>
        <p:spPr bwMode="auto">
          <a:xfrm>
            <a:off x="457200" y="4525963"/>
            <a:ext cx="1676400" cy="579437"/>
          </a:xfrm>
          <a:prstGeom prst="rect">
            <a:avLst/>
          </a:prstGeom>
          <a:noFill/>
          <a:ln w="9525">
            <a:noFill/>
            <a:miter lim="800000"/>
            <a:headEnd/>
            <a:tailEnd/>
          </a:ln>
        </p:spPr>
        <p:txBody>
          <a:bodyPr>
            <a:spAutoFit/>
          </a:bodyPr>
          <a:lstStyle/>
          <a:p>
            <a:pPr algn="ctr">
              <a:spcBef>
                <a:spcPct val="50000"/>
              </a:spcBef>
            </a:pPr>
            <a:r>
              <a:rPr lang="en-US" sz="3200" b="1">
                <a:solidFill>
                  <a:srgbClr val="0000FF"/>
                </a:solidFill>
              </a:rPr>
              <a:t>P</a:t>
            </a:r>
            <a:r>
              <a:rPr lang="en-US" sz="3200" b="1" baseline="-25000">
                <a:solidFill>
                  <a:srgbClr val="0000FF"/>
                </a:solidFill>
              </a:rPr>
              <a:t>1 </a:t>
            </a:r>
            <a:r>
              <a:rPr lang="en-US" sz="2000" b="1">
                <a:solidFill>
                  <a:srgbClr val="0000FF"/>
                </a:solidFill>
              </a:rPr>
              <a:t>x</a:t>
            </a:r>
            <a:r>
              <a:rPr lang="en-US" sz="3200" b="1">
                <a:solidFill>
                  <a:srgbClr val="0000FF"/>
                </a:solidFill>
              </a:rPr>
              <a:t> V</a:t>
            </a:r>
            <a:r>
              <a:rPr lang="en-US" sz="3200" b="1" baseline="-25000">
                <a:solidFill>
                  <a:srgbClr val="0000FF"/>
                </a:solidFill>
              </a:rPr>
              <a:t>1</a:t>
            </a:r>
            <a:endParaRPr lang="en-US" sz="3200" b="1">
              <a:solidFill>
                <a:srgbClr val="0000FF"/>
              </a:solidFill>
            </a:endParaRPr>
          </a:p>
        </p:txBody>
      </p:sp>
      <p:sp>
        <p:nvSpPr>
          <p:cNvPr id="10268" name="Line 28"/>
          <p:cNvSpPr>
            <a:spLocks noChangeShapeType="1"/>
          </p:cNvSpPr>
          <p:nvPr/>
        </p:nvSpPr>
        <p:spPr bwMode="auto">
          <a:xfrm>
            <a:off x="685800" y="5135563"/>
            <a:ext cx="1219200" cy="0"/>
          </a:xfrm>
          <a:prstGeom prst="line">
            <a:avLst/>
          </a:prstGeom>
          <a:noFill/>
          <a:ln w="9525">
            <a:solidFill>
              <a:srgbClr val="0000FF"/>
            </a:solidFill>
            <a:round/>
            <a:headEnd/>
            <a:tailEnd/>
          </a:ln>
        </p:spPr>
        <p:txBody>
          <a:bodyPr/>
          <a:lstStyle/>
          <a:p>
            <a:endParaRPr lang="en-US"/>
          </a:p>
        </p:txBody>
      </p:sp>
      <p:sp>
        <p:nvSpPr>
          <p:cNvPr id="10269" name="Text Box 29"/>
          <p:cNvSpPr txBox="1">
            <a:spLocks noChangeArrowheads="1"/>
          </p:cNvSpPr>
          <p:nvPr/>
        </p:nvSpPr>
        <p:spPr bwMode="auto">
          <a:xfrm>
            <a:off x="990600" y="5059363"/>
            <a:ext cx="914400" cy="579437"/>
          </a:xfrm>
          <a:prstGeom prst="rect">
            <a:avLst/>
          </a:prstGeom>
          <a:noFill/>
          <a:ln w="9525">
            <a:noFill/>
            <a:miter lim="800000"/>
            <a:headEnd/>
            <a:tailEnd/>
          </a:ln>
        </p:spPr>
        <p:txBody>
          <a:bodyPr>
            <a:spAutoFit/>
          </a:bodyPr>
          <a:lstStyle/>
          <a:p>
            <a:pPr>
              <a:spcBef>
                <a:spcPct val="50000"/>
              </a:spcBef>
            </a:pPr>
            <a:r>
              <a:rPr lang="en-US" sz="3200" b="1">
                <a:solidFill>
                  <a:srgbClr val="0000FF"/>
                </a:solidFill>
              </a:rPr>
              <a:t>T</a:t>
            </a:r>
            <a:r>
              <a:rPr lang="en-US" sz="1800" b="1" baseline="-25000">
                <a:solidFill>
                  <a:srgbClr val="0000FF"/>
                </a:solidFill>
              </a:rPr>
              <a:t>K</a:t>
            </a:r>
            <a:r>
              <a:rPr lang="en-US" sz="3200" b="1" baseline="-25000">
                <a:solidFill>
                  <a:srgbClr val="0000FF"/>
                </a:solidFill>
              </a:rPr>
              <a:t>1</a:t>
            </a:r>
            <a:endParaRPr lang="en-US" sz="3200" b="1">
              <a:solidFill>
                <a:srgbClr val="0000FF"/>
              </a:solidFill>
            </a:endParaRPr>
          </a:p>
        </p:txBody>
      </p:sp>
      <p:sp>
        <p:nvSpPr>
          <p:cNvPr id="10270" name="Text Box 30"/>
          <p:cNvSpPr txBox="1">
            <a:spLocks noChangeArrowheads="1"/>
          </p:cNvSpPr>
          <p:nvPr/>
        </p:nvSpPr>
        <p:spPr bwMode="auto">
          <a:xfrm>
            <a:off x="2286000" y="4525963"/>
            <a:ext cx="1676400" cy="579437"/>
          </a:xfrm>
          <a:prstGeom prst="rect">
            <a:avLst/>
          </a:prstGeom>
          <a:noFill/>
          <a:ln w="9525">
            <a:noFill/>
            <a:miter lim="800000"/>
            <a:headEnd/>
            <a:tailEnd/>
          </a:ln>
        </p:spPr>
        <p:txBody>
          <a:bodyPr>
            <a:spAutoFit/>
          </a:bodyPr>
          <a:lstStyle/>
          <a:p>
            <a:pPr algn="ctr">
              <a:spcBef>
                <a:spcPct val="50000"/>
              </a:spcBef>
            </a:pPr>
            <a:r>
              <a:rPr lang="en-US" sz="3200" b="1">
                <a:solidFill>
                  <a:srgbClr val="0000FF"/>
                </a:solidFill>
              </a:rPr>
              <a:t>P</a:t>
            </a:r>
            <a:r>
              <a:rPr lang="en-US" sz="3200" b="1" baseline="-25000">
                <a:solidFill>
                  <a:srgbClr val="0000FF"/>
                </a:solidFill>
              </a:rPr>
              <a:t>2 </a:t>
            </a:r>
            <a:r>
              <a:rPr lang="en-US" sz="2000" b="1">
                <a:solidFill>
                  <a:srgbClr val="0000FF"/>
                </a:solidFill>
              </a:rPr>
              <a:t>x</a:t>
            </a:r>
            <a:r>
              <a:rPr lang="en-US" sz="3200" b="1">
                <a:solidFill>
                  <a:srgbClr val="0000FF"/>
                </a:solidFill>
              </a:rPr>
              <a:t> V</a:t>
            </a:r>
            <a:r>
              <a:rPr lang="en-US" sz="3200" b="1" baseline="-25000">
                <a:solidFill>
                  <a:srgbClr val="0000FF"/>
                </a:solidFill>
              </a:rPr>
              <a:t>2</a:t>
            </a:r>
            <a:endParaRPr lang="en-US" sz="3200" b="1">
              <a:solidFill>
                <a:srgbClr val="0000FF"/>
              </a:solidFill>
            </a:endParaRPr>
          </a:p>
        </p:txBody>
      </p:sp>
      <p:sp>
        <p:nvSpPr>
          <p:cNvPr id="10271" name="Line 31"/>
          <p:cNvSpPr>
            <a:spLocks noChangeShapeType="1"/>
          </p:cNvSpPr>
          <p:nvPr/>
        </p:nvSpPr>
        <p:spPr bwMode="auto">
          <a:xfrm>
            <a:off x="2514600" y="5135563"/>
            <a:ext cx="1219200" cy="0"/>
          </a:xfrm>
          <a:prstGeom prst="line">
            <a:avLst/>
          </a:prstGeom>
          <a:noFill/>
          <a:ln w="9525">
            <a:solidFill>
              <a:srgbClr val="0000FF"/>
            </a:solidFill>
            <a:round/>
            <a:headEnd/>
            <a:tailEnd/>
          </a:ln>
        </p:spPr>
        <p:txBody>
          <a:bodyPr/>
          <a:lstStyle/>
          <a:p>
            <a:endParaRPr lang="en-US"/>
          </a:p>
        </p:txBody>
      </p:sp>
      <p:sp>
        <p:nvSpPr>
          <p:cNvPr id="10272" name="Text Box 32"/>
          <p:cNvSpPr txBox="1">
            <a:spLocks noChangeArrowheads="1"/>
          </p:cNvSpPr>
          <p:nvPr/>
        </p:nvSpPr>
        <p:spPr bwMode="auto">
          <a:xfrm>
            <a:off x="2819400" y="5059363"/>
            <a:ext cx="914400" cy="579437"/>
          </a:xfrm>
          <a:prstGeom prst="rect">
            <a:avLst/>
          </a:prstGeom>
          <a:noFill/>
          <a:ln w="9525">
            <a:noFill/>
            <a:miter lim="800000"/>
            <a:headEnd/>
            <a:tailEnd/>
          </a:ln>
        </p:spPr>
        <p:txBody>
          <a:bodyPr>
            <a:spAutoFit/>
          </a:bodyPr>
          <a:lstStyle/>
          <a:p>
            <a:pPr>
              <a:spcBef>
                <a:spcPct val="50000"/>
              </a:spcBef>
            </a:pPr>
            <a:r>
              <a:rPr lang="en-US" sz="3200" b="1">
                <a:solidFill>
                  <a:srgbClr val="0000FF"/>
                </a:solidFill>
              </a:rPr>
              <a:t>T</a:t>
            </a:r>
            <a:r>
              <a:rPr lang="en-US" sz="1800" b="1" baseline="-25000">
                <a:solidFill>
                  <a:srgbClr val="0000FF"/>
                </a:solidFill>
              </a:rPr>
              <a:t>K</a:t>
            </a:r>
            <a:r>
              <a:rPr lang="en-US" sz="3200" b="1" baseline="-25000">
                <a:solidFill>
                  <a:srgbClr val="0000FF"/>
                </a:solidFill>
              </a:rPr>
              <a:t>2</a:t>
            </a:r>
            <a:endParaRPr lang="en-US" sz="3200" b="1">
              <a:solidFill>
                <a:srgbClr val="0000FF"/>
              </a:solidFill>
            </a:endParaRPr>
          </a:p>
        </p:txBody>
      </p:sp>
      <p:sp>
        <p:nvSpPr>
          <p:cNvPr id="10273" name="Text Box 33"/>
          <p:cNvSpPr txBox="1">
            <a:spLocks noChangeArrowheads="1"/>
          </p:cNvSpPr>
          <p:nvPr/>
        </p:nvSpPr>
        <p:spPr bwMode="auto">
          <a:xfrm>
            <a:off x="1981200" y="4830763"/>
            <a:ext cx="457200" cy="579437"/>
          </a:xfrm>
          <a:prstGeom prst="rect">
            <a:avLst/>
          </a:prstGeom>
          <a:noFill/>
          <a:ln w="9525">
            <a:noFill/>
            <a:miter lim="800000"/>
            <a:headEnd/>
            <a:tailEnd/>
          </a:ln>
        </p:spPr>
        <p:txBody>
          <a:bodyPr>
            <a:spAutoFit/>
          </a:bodyPr>
          <a:lstStyle/>
          <a:p>
            <a:pPr>
              <a:spcBef>
                <a:spcPct val="50000"/>
              </a:spcBef>
            </a:pPr>
            <a:r>
              <a:rPr lang="en-US" sz="3200" b="1">
                <a:solidFill>
                  <a:srgbClr val="0000FF"/>
                </a:solidFill>
              </a:rPr>
              <a:t>=</a:t>
            </a:r>
          </a:p>
        </p:txBody>
      </p:sp>
      <p:sp>
        <p:nvSpPr>
          <p:cNvPr id="10275" name="Text Box 35"/>
          <p:cNvSpPr txBox="1">
            <a:spLocks noChangeArrowheads="1"/>
          </p:cNvSpPr>
          <p:nvPr/>
        </p:nvSpPr>
        <p:spPr bwMode="auto">
          <a:xfrm>
            <a:off x="304800" y="5943600"/>
            <a:ext cx="3810000" cy="336550"/>
          </a:xfrm>
          <a:prstGeom prst="rect">
            <a:avLst/>
          </a:prstGeom>
          <a:noFill/>
          <a:ln w="9525">
            <a:noFill/>
            <a:miter lim="800000"/>
            <a:headEnd/>
            <a:tailEnd/>
          </a:ln>
        </p:spPr>
        <p:txBody>
          <a:bodyPr>
            <a:spAutoFit/>
          </a:bodyPr>
          <a:lstStyle/>
          <a:p>
            <a:pPr algn="ctr">
              <a:spcBef>
                <a:spcPct val="50000"/>
              </a:spcBef>
            </a:pPr>
            <a:r>
              <a:rPr lang="en-US" sz="1600" b="1"/>
              <a:t>(initial conditions) = (final conditions)</a:t>
            </a:r>
          </a:p>
        </p:txBody>
      </p:sp>
      <p:sp>
        <p:nvSpPr>
          <p:cNvPr id="8217" name="Text Box 36"/>
          <p:cNvSpPr txBox="1">
            <a:spLocks noChangeArrowheads="1"/>
          </p:cNvSpPr>
          <p:nvPr/>
        </p:nvSpPr>
        <p:spPr bwMode="auto">
          <a:xfrm>
            <a:off x="4495800" y="4057650"/>
            <a:ext cx="4419600" cy="2647950"/>
          </a:xfrm>
          <a:prstGeom prst="rect">
            <a:avLst/>
          </a:prstGeom>
          <a:noFill/>
          <a:ln w="9525">
            <a:noFill/>
            <a:miter lim="800000"/>
            <a:headEnd/>
            <a:tailEnd/>
          </a:ln>
        </p:spPr>
        <p:txBody>
          <a:bodyPr>
            <a:spAutoFit/>
          </a:bodyPr>
          <a:lstStyle/>
          <a:p>
            <a:pPr>
              <a:spcAft>
                <a:spcPct val="50000"/>
              </a:spcAft>
              <a:buSzPct val="150000"/>
              <a:buFontTx/>
              <a:buChar char="•"/>
            </a:pPr>
            <a:r>
              <a:rPr lang="en-US"/>
              <a:t> Using the Combined Gas Law requires you to have the temperature in _____________ units.  The pressure and volume units can be anything as long as the initial and final units are ______ __________.</a:t>
            </a:r>
          </a:p>
        </p:txBody>
      </p:sp>
      <p:sp>
        <p:nvSpPr>
          <p:cNvPr id="8218" name="Line 37"/>
          <p:cNvSpPr>
            <a:spLocks noChangeShapeType="1"/>
          </p:cNvSpPr>
          <p:nvPr/>
        </p:nvSpPr>
        <p:spPr bwMode="auto">
          <a:xfrm>
            <a:off x="152400" y="3657600"/>
            <a:ext cx="8686800" cy="0"/>
          </a:xfrm>
          <a:prstGeom prst="line">
            <a:avLst/>
          </a:prstGeom>
          <a:noFill/>
          <a:ln w="38100">
            <a:solidFill>
              <a:schemeClr val="tx1"/>
            </a:solidFill>
            <a:prstDash val="dash"/>
            <a:round/>
            <a:headEnd/>
            <a:tailEnd/>
          </a:ln>
        </p:spPr>
        <p:txBody>
          <a:bodyPr/>
          <a:lstStyle/>
          <a:p>
            <a:endParaRPr lang="en-US"/>
          </a:p>
        </p:txBody>
      </p:sp>
      <p:sp>
        <p:nvSpPr>
          <p:cNvPr id="10279" name="Rectangle 39"/>
          <p:cNvSpPr>
            <a:spLocks noChangeArrowheads="1"/>
          </p:cNvSpPr>
          <p:nvPr/>
        </p:nvSpPr>
        <p:spPr bwMode="auto">
          <a:xfrm>
            <a:off x="6553200" y="48006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Kelvin</a:t>
            </a:r>
          </a:p>
        </p:txBody>
      </p:sp>
      <p:sp>
        <p:nvSpPr>
          <p:cNvPr id="10280" name="Rectangle 40"/>
          <p:cNvSpPr>
            <a:spLocks noChangeArrowheads="1"/>
          </p:cNvSpPr>
          <p:nvPr/>
        </p:nvSpPr>
        <p:spPr bwMode="auto">
          <a:xfrm>
            <a:off x="4800600" y="6248400"/>
            <a:ext cx="2362200" cy="457200"/>
          </a:xfrm>
          <a:prstGeom prst="rect">
            <a:avLst/>
          </a:prstGeom>
          <a:noFill/>
          <a:ln w="9525">
            <a:noFill/>
            <a:miter lim="800000"/>
            <a:headEnd/>
            <a:tailEnd/>
          </a:ln>
        </p:spPr>
        <p:txBody>
          <a:bodyPr>
            <a:spAutoFit/>
          </a:bodyPr>
          <a:lstStyle/>
          <a:p>
            <a:pPr>
              <a:spcBef>
                <a:spcPct val="50000"/>
              </a:spcBef>
            </a:pPr>
            <a:r>
              <a:rPr lang="en-US">
                <a:solidFill>
                  <a:srgbClr val="6600CC"/>
                </a:solidFill>
              </a:rPr>
              <a:t>the         same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4167 -0.00486 L 0.33333 0.08395 " pathEditMode="relative" rAng="0" ptsTypes="AA">
                                      <p:cBhvr>
                                        <p:cTn id="6" dur="2000" fill="hold"/>
                                        <p:tgtEl>
                                          <p:spTgt spid="10254"/>
                                        </p:tgtEl>
                                        <p:attrNameLst>
                                          <p:attrName>ppt_x</p:attrName>
                                          <p:attrName>ppt_y</p:attrName>
                                        </p:attrNameLst>
                                      </p:cBhvr>
                                      <p:rCtr x="14600" y="4400"/>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4167 -0.00485 L 0.31667 0.00625 " pathEditMode="relative" rAng="0" ptsTypes="AA">
                                      <p:cBhvr>
                                        <p:cTn id="10" dur="2000" fill="hold"/>
                                        <p:tgtEl>
                                          <p:spTgt spid="10261"/>
                                        </p:tgtEl>
                                        <p:attrNameLst>
                                          <p:attrName>ppt_x</p:attrName>
                                          <p:attrName>ppt_y</p:attrName>
                                        </p:attrNameLst>
                                      </p:cBhvr>
                                      <p:rCtr x="13800" y="600"/>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0.05834 -0.00485 L 0.325 -0.10476 " pathEditMode="relative" rAng="0" ptsTypes="AA">
                                      <p:cBhvr>
                                        <p:cTn id="14" dur="2000" fill="hold"/>
                                        <p:tgtEl>
                                          <p:spTgt spid="10264"/>
                                        </p:tgtEl>
                                        <p:attrNameLst>
                                          <p:attrName>ppt_x</p:attrName>
                                          <p:attrName>ppt_y</p:attrName>
                                        </p:attrNameLst>
                                      </p:cBhvr>
                                      <p:rCtr x="13300" y="-5000"/>
                                    </p:animMotion>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74"/>
                                        </p:tgtEl>
                                        <p:attrNameLst>
                                          <p:attrName>style.visibility</p:attrName>
                                        </p:attrNameLst>
                                      </p:cBhvr>
                                      <p:to>
                                        <p:strVal val="visible"/>
                                      </p:to>
                                    </p:set>
                                    <p:anim calcmode="lin" valueType="num">
                                      <p:cBhvr additive="base">
                                        <p:cTn id="19" dur="500" fill="hold"/>
                                        <p:tgtEl>
                                          <p:spTgt spid="10274"/>
                                        </p:tgtEl>
                                        <p:attrNameLst>
                                          <p:attrName>ppt_x</p:attrName>
                                        </p:attrNameLst>
                                      </p:cBhvr>
                                      <p:tavLst>
                                        <p:tav tm="0">
                                          <p:val>
                                            <p:strVal val="#ppt_x"/>
                                          </p:val>
                                        </p:tav>
                                        <p:tav tm="100000">
                                          <p:val>
                                            <p:strVal val="#ppt_x"/>
                                          </p:val>
                                        </p:tav>
                                      </p:tavLst>
                                    </p:anim>
                                    <p:anim calcmode="lin" valueType="num">
                                      <p:cBhvr additive="base">
                                        <p:cTn id="20" dur="500" fill="hold"/>
                                        <p:tgtEl>
                                          <p:spTgt spid="1027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267"/>
                                        </p:tgtEl>
                                        <p:attrNameLst>
                                          <p:attrName>style.visibility</p:attrName>
                                        </p:attrNameLst>
                                      </p:cBhvr>
                                      <p:to>
                                        <p:strVal val="visible"/>
                                      </p:to>
                                    </p:set>
                                    <p:anim calcmode="lin" valueType="num">
                                      <p:cBhvr additive="base">
                                        <p:cTn id="23" dur="500" fill="hold"/>
                                        <p:tgtEl>
                                          <p:spTgt spid="10267"/>
                                        </p:tgtEl>
                                        <p:attrNameLst>
                                          <p:attrName>ppt_x</p:attrName>
                                        </p:attrNameLst>
                                      </p:cBhvr>
                                      <p:tavLst>
                                        <p:tav tm="0">
                                          <p:val>
                                            <p:strVal val="#ppt_x"/>
                                          </p:val>
                                        </p:tav>
                                        <p:tav tm="100000">
                                          <p:val>
                                            <p:strVal val="#ppt_x"/>
                                          </p:val>
                                        </p:tav>
                                      </p:tavLst>
                                    </p:anim>
                                    <p:anim calcmode="lin" valueType="num">
                                      <p:cBhvr additive="base">
                                        <p:cTn id="24" dur="500" fill="hold"/>
                                        <p:tgtEl>
                                          <p:spTgt spid="1026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268"/>
                                        </p:tgtEl>
                                        <p:attrNameLst>
                                          <p:attrName>style.visibility</p:attrName>
                                        </p:attrNameLst>
                                      </p:cBhvr>
                                      <p:to>
                                        <p:strVal val="visible"/>
                                      </p:to>
                                    </p:set>
                                    <p:anim calcmode="lin" valueType="num">
                                      <p:cBhvr additive="base">
                                        <p:cTn id="27" dur="500" fill="hold"/>
                                        <p:tgtEl>
                                          <p:spTgt spid="10268"/>
                                        </p:tgtEl>
                                        <p:attrNameLst>
                                          <p:attrName>ppt_x</p:attrName>
                                        </p:attrNameLst>
                                      </p:cBhvr>
                                      <p:tavLst>
                                        <p:tav tm="0">
                                          <p:val>
                                            <p:strVal val="#ppt_x"/>
                                          </p:val>
                                        </p:tav>
                                        <p:tav tm="100000">
                                          <p:val>
                                            <p:strVal val="#ppt_x"/>
                                          </p:val>
                                        </p:tav>
                                      </p:tavLst>
                                    </p:anim>
                                    <p:anim calcmode="lin" valueType="num">
                                      <p:cBhvr additive="base">
                                        <p:cTn id="28" dur="500" fill="hold"/>
                                        <p:tgtEl>
                                          <p:spTgt spid="1026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269"/>
                                        </p:tgtEl>
                                        <p:attrNameLst>
                                          <p:attrName>style.visibility</p:attrName>
                                        </p:attrNameLst>
                                      </p:cBhvr>
                                      <p:to>
                                        <p:strVal val="visible"/>
                                      </p:to>
                                    </p:set>
                                    <p:anim calcmode="lin" valueType="num">
                                      <p:cBhvr additive="base">
                                        <p:cTn id="31" dur="500" fill="hold"/>
                                        <p:tgtEl>
                                          <p:spTgt spid="10269"/>
                                        </p:tgtEl>
                                        <p:attrNameLst>
                                          <p:attrName>ppt_x</p:attrName>
                                        </p:attrNameLst>
                                      </p:cBhvr>
                                      <p:tavLst>
                                        <p:tav tm="0">
                                          <p:val>
                                            <p:strVal val="#ppt_x"/>
                                          </p:val>
                                        </p:tav>
                                        <p:tav tm="100000">
                                          <p:val>
                                            <p:strVal val="#ppt_x"/>
                                          </p:val>
                                        </p:tav>
                                      </p:tavLst>
                                    </p:anim>
                                    <p:anim calcmode="lin" valueType="num">
                                      <p:cBhvr additive="base">
                                        <p:cTn id="32" dur="500" fill="hold"/>
                                        <p:tgtEl>
                                          <p:spTgt spid="1026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270"/>
                                        </p:tgtEl>
                                        <p:attrNameLst>
                                          <p:attrName>style.visibility</p:attrName>
                                        </p:attrNameLst>
                                      </p:cBhvr>
                                      <p:to>
                                        <p:strVal val="visible"/>
                                      </p:to>
                                    </p:set>
                                    <p:anim calcmode="lin" valueType="num">
                                      <p:cBhvr additive="base">
                                        <p:cTn id="35" dur="500" fill="hold"/>
                                        <p:tgtEl>
                                          <p:spTgt spid="10270"/>
                                        </p:tgtEl>
                                        <p:attrNameLst>
                                          <p:attrName>ppt_x</p:attrName>
                                        </p:attrNameLst>
                                      </p:cBhvr>
                                      <p:tavLst>
                                        <p:tav tm="0">
                                          <p:val>
                                            <p:strVal val="#ppt_x"/>
                                          </p:val>
                                        </p:tav>
                                        <p:tav tm="100000">
                                          <p:val>
                                            <p:strVal val="#ppt_x"/>
                                          </p:val>
                                        </p:tav>
                                      </p:tavLst>
                                    </p:anim>
                                    <p:anim calcmode="lin" valueType="num">
                                      <p:cBhvr additive="base">
                                        <p:cTn id="36" dur="500" fill="hold"/>
                                        <p:tgtEl>
                                          <p:spTgt spid="1027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0271"/>
                                        </p:tgtEl>
                                        <p:attrNameLst>
                                          <p:attrName>style.visibility</p:attrName>
                                        </p:attrNameLst>
                                      </p:cBhvr>
                                      <p:to>
                                        <p:strVal val="visible"/>
                                      </p:to>
                                    </p:set>
                                    <p:anim calcmode="lin" valueType="num">
                                      <p:cBhvr additive="base">
                                        <p:cTn id="39" dur="500" fill="hold"/>
                                        <p:tgtEl>
                                          <p:spTgt spid="10271"/>
                                        </p:tgtEl>
                                        <p:attrNameLst>
                                          <p:attrName>ppt_x</p:attrName>
                                        </p:attrNameLst>
                                      </p:cBhvr>
                                      <p:tavLst>
                                        <p:tav tm="0">
                                          <p:val>
                                            <p:strVal val="#ppt_x"/>
                                          </p:val>
                                        </p:tav>
                                        <p:tav tm="100000">
                                          <p:val>
                                            <p:strVal val="#ppt_x"/>
                                          </p:val>
                                        </p:tav>
                                      </p:tavLst>
                                    </p:anim>
                                    <p:anim calcmode="lin" valueType="num">
                                      <p:cBhvr additive="base">
                                        <p:cTn id="40" dur="500" fill="hold"/>
                                        <p:tgtEl>
                                          <p:spTgt spid="10271"/>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272"/>
                                        </p:tgtEl>
                                        <p:attrNameLst>
                                          <p:attrName>style.visibility</p:attrName>
                                        </p:attrNameLst>
                                      </p:cBhvr>
                                      <p:to>
                                        <p:strVal val="visible"/>
                                      </p:to>
                                    </p:set>
                                    <p:anim calcmode="lin" valueType="num">
                                      <p:cBhvr additive="base">
                                        <p:cTn id="43" dur="500" fill="hold"/>
                                        <p:tgtEl>
                                          <p:spTgt spid="10272"/>
                                        </p:tgtEl>
                                        <p:attrNameLst>
                                          <p:attrName>ppt_x</p:attrName>
                                        </p:attrNameLst>
                                      </p:cBhvr>
                                      <p:tavLst>
                                        <p:tav tm="0">
                                          <p:val>
                                            <p:strVal val="#ppt_x"/>
                                          </p:val>
                                        </p:tav>
                                        <p:tav tm="100000">
                                          <p:val>
                                            <p:strVal val="#ppt_x"/>
                                          </p:val>
                                        </p:tav>
                                      </p:tavLst>
                                    </p:anim>
                                    <p:anim calcmode="lin" valueType="num">
                                      <p:cBhvr additive="base">
                                        <p:cTn id="44" dur="500" fill="hold"/>
                                        <p:tgtEl>
                                          <p:spTgt spid="1027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273"/>
                                        </p:tgtEl>
                                        <p:attrNameLst>
                                          <p:attrName>style.visibility</p:attrName>
                                        </p:attrNameLst>
                                      </p:cBhvr>
                                      <p:to>
                                        <p:strVal val="visible"/>
                                      </p:to>
                                    </p:set>
                                    <p:anim calcmode="lin" valueType="num">
                                      <p:cBhvr additive="base">
                                        <p:cTn id="47" dur="500" fill="hold"/>
                                        <p:tgtEl>
                                          <p:spTgt spid="10273"/>
                                        </p:tgtEl>
                                        <p:attrNameLst>
                                          <p:attrName>ppt_x</p:attrName>
                                        </p:attrNameLst>
                                      </p:cBhvr>
                                      <p:tavLst>
                                        <p:tav tm="0">
                                          <p:val>
                                            <p:strVal val="#ppt_x"/>
                                          </p:val>
                                        </p:tav>
                                        <p:tav tm="100000">
                                          <p:val>
                                            <p:strVal val="#ppt_x"/>
                                          </p:val>
                                        </p:tav>
                                      </p:tavLst>
                                    </p:anim>
                                    <p:anim calcmode="lin" valueType="num">
                                      <p:cBhvr additive="base">
                                        <p:cTn id="48" dur="500" fill="hold"/>
                                        <p:tgtEl>
                                          <p:spTgt spid="1027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0275"/>
                                        </p:tgtEl>
                                        <p:attrNameLst>
                                          <p:attrName>style.visibility</p:attrName>
                                        </p:attrNameLst>
                                      </p:cBhvr>
                                      <p:to>
                                        <p:strVal val="visible"/>
                                      </p:to>
                                    </p:set>
                                    <p:anim calcmode="lin" valueType="num">
                                      <p:cBhvr additive="base">
                                        <p:cTn id="51" dur="500" fill="hold"/>
                                        <p:tgtEl>
                                          <p:spTgt spid="10275"/>
                                        </p:tgtEl>
                                        <p:attrNameLst>
                                          <p:attrName>ppt_x</p:attrName>
                                        </p:attrNameLst>
                                      </p:cBhvr>
                                      <p:tavLst>
                                        <p:tav tm="0">
                                          <p:val>
                                            <p:strVal val="#ppt_x"/>
                                          </p:val>
                                        </p:tav>
                                        <p:tav tm="100000">
                                          <p:val>
                                            <p:strVal val="#ppt_x"/>
                                          </p:val>
                                        </p:tav>
                                      </p:tavLst>
                                    </p:anim>
                                    <p:anim calcmode="lin" valueType="num">
                                      <p:cBhvr additive="base">
                                        <p:cTn id="52" dur="500" fill="hold"/>
                                        <p:tgtEl>
                                          <p:spTgt spid="10275"/>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10279"/>
                                        </p:tgtEl>
                                        <p:attrNameLst>
                                          <p:attrName>style.visibility</p:attrName>
                                        </p:attrNameLst>
                                      </p:cBhvr>
                                      <p:to>
                                        <p:strVal val="visible"/>
                                      </p:to>
                                    </p:set>
                                    <p:anim calcmode="lin" valueType="num">
                                      <p:cBhvr>
                                        <p:cTn id="57" dur="500" fill="hold"/>
                                        <p:tgtEl>
                                          <p:spTgt spid="10279"/>
                                        </p:tgtEl>
                                        <p:attrNameLst>
                                          <p:attrName>ppt_w</p:attrName>
                                        </p:attrNameLst>
                                      </p:cBhvr>
                                      <p:tavLst>
                                        <p:tav tm="0">
                                          <p:val>
                                            <p:fltVal val="0"/>
                                          </p:val>
                                        </p:tav>
                                        <p:tav tm="100000">
                                          <p:val>
                                            <p:strVal val="#ppt_w"/>
                                          </p:val>
                                        </p:tav>
                                      </p:tavLst>
                                    </p:anim>
                                    <p:anim calcmode="lin" valueType="num">
                                      <p:cBhvr>
                                        <p:cTn id="58" dur="500" fill="hold"/>
                                        <p:tgtEl>
                                          <p:spTgt spid="10279"/>
                                        </p:tgtEl>
                                        <p:attrNameLst>
                                          <p:attrName>ppt_h</p:attrName>
                                        </p:attrNameLst>
                                      </p:cBhvr>
                                      <p:tavLst>
                                        <p:tav tm="0">
                                          <p:val>
                                            <p:fltVal val="0"/>
                                          </p:val>
                                        </p:tav>
                                        <p:tav tm="100000">
                                          <p:val>
                                            <p:strVal val="#ppt_h"/>
                                          </p:val>
                                        </p:tav>
                                      </p:tavLst>
                                    </p:anim>
                                    <p:animEffect transition="in" filter="fade">
                                      <p:cBhvr>
                                        <p:cTn id="59" dur="500"/>
                                        <p:tgtEl>
                                          <p:spTgt spid="10279"/>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0" fill="hold" grpId="0" nodeType="clickEffect">
                                  <p:stCondLst>
                                    <p:cond delay="0"/>
                                  </p:stCondLst>
                                  <p:childTnLst>
                                    <p:set>
                                      <p:cBhvr>
                                        <p:cTn id="63" dur="1" fill="hold">
                                          <p:stCondLst>
                                            <p:cond delay="0"/>
                                          </p:stCondLst>
                                        </p:cTn>
                                        <p:tgtEl>
                                          <p:spTgt spid="10280"/>
                                        </p:tgtEl>
                                        <p:attrNameLst>
                                          <p:attrName>style.visibility</p:attrName>
                                        </p:attrNameLst>
                                      </p:cBhvr>
                                      <p:to>
                                        <p:strVal val="visible"/>
                                      </p:to>
                                    </p:set>
                                    <p:anim calcmode="lin" valueType="num">
                                      <p:cBhvr>
                                        <p:cTn id="64" dur="500" fill="hold"/>
                                        <p:tgtEl>
                                          <p:spTgt spid="10280"/>
                                        </p:tgtEl>
                                        <p:attrNameLst>
                                          <p:attrName>ppt_w</p:attrName>
                                        </p:attrNameLst>
                                      </p:cBhvr>
                                      <p:tavLst>
                                        <p:tav tm="0">
                                          <p:val>
                                            <p:fltVal val="0"/>
                                          </p:val>
                                        </p:tav>
                                        <p:tav tm="100000">
                                          <p:val>
                                            <p:strVal val="#ppt_w"/>
                                          </p:val>
                                        </p:tav>
                                      </p:tavLst>
                                    </p:anim>
                                    <p:anim calcmode="lin" valueType="num">
                                      <p:cBhvr>
                                        <p:cTn id="65" dur="500" fill="hold"/>
                                        <p:tgtEl>
                                          <p:spTgt spid="10280"/>
                                        </p:tgtEl>
                                        <p:attrNameLst>
                                          <p:attrName>ppt_h</p:attrName>
                                        </p:attrNameLst>
                                      </p:cBhvr>
                                      <p:tavLst>
                                        <p:tav tm="0">
                                          <p:val>
                                            <p:fltVal val="0"/>
                                          </p:val>
                                        </p:tav>
                                        <p:tav tm="100000">
                                          <p:val>
                                            <p:strVal val="#ppt_h"/>
                                          </p:val>
                                        </p:tav>
                                      </p:tavLst>
                                    </p:anim>
                                    <p:animEffect transition="in" filter="fade">
                                      <p:cBhvr>
                                        <p:cTn id="66" dur="500"/>
                                        <p:tgtEl>
                                          <p:spTgt spid="10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4" grpId="0" animBg="1"/>
      <p:bldP spid="10254" grpId="0"/>
      <p:bldP spid="10261" grpId="0"/>
      <p:bldP spid="10264" grpId="0"/>
      <p:bldP spid="10267" grpId="0"/>
      <p:bldP spid="10268" grpId="0" animBg="1"/>
      <p:bldP spid="10269" grpId="0"/>
      <p:bldP spid="10270" grpId="0"/>
      <p:bldP spid="10271" grpId="0" animBg="1"/>
      <p:bldP spid="10272" grpId="0"/>
      <p:bldP spid="10273" grpId="0"/>
      <p:bldP spid="10275" grpId="0"/>
      <p:bldP spid="10279" grpId="0"/>
      <p:bldP spid="10280" grpId="0"/>
    </p:bld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Intro to Combined Gas Law</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hlinkClick r:id="rId2"/>
              </a:rPr>
              <a:t>Intro to Chemistry 7.3: Combined Gas Law - YouTube</a:t>
            </a:r>
            <a:endParaRPr lang="en-US"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28600" y="914400"/>
            <a:ext cx="8686800" cy="457200"/>
          </a:xfrm>
          <a:prstGeom prst="rect">
            <a:avLst/>
          </a:prstGeom>
          <a:noFill/>
          <a:ln w="9525">
            <a:noFill/>
            <a:miter lim="800000"/>
            <a:headEnd/>
            <a:tailEnd/>
          </a:ln>
        </p:spPr>
        <p:txBody>
          <a:bodyPr>
            <a:spAutoFit/>
          </a:bodyPr>
          <a:lstStyle/>
          <a:p>
            <a:pPr>
              <a:spcBef>
                <a:spcPct val="50000"/>
              </a:spcBef>
            </a:pPr>
            <a:endParaRPr lang="en-US"/>
          </a:p>
        </p:txBody>
      </p:sp>
      <p:sp>
        <p:nvSpPr>
          <p:cNvPr id="9219" name="Text Box 3"/>
          <p:cNvSpPr txBox="1">
            <a:spLocks noChangeArrowheads="1"/>
          </p:cNvSpPr>
          <p:nvPr/>
        </p:nvSpPr>
        <p:spPr bwMode="auto">
          <a:xfrm>
            <a:off x="152400" y="657225"/>
            <a:ext cx="8915400" cy="3654425"/>
          </a:xfrm>
          <a:prstGeom prst="rect">
            <a:avLst/>
          </a:prstGeom>
          <a:noFill/>
          <a:ln w="9525">
            <a:noFill/>
            <a:miter lim="800000"/>
            <a:headEnd/>
            <a:tailEnd/>
          </a:ln>
        </p:spPr>
        <p:txBody>
          <a:bodyPr>
            <a:spAutoFit/>
          </a:bodyPr>
          <a:lstStyle/>
          <a:p>
            <a:pPr marL="342900" indent="-342900">
              <a:buSzPct val="150000"/>
              <a:buFontTx/>
              <a:buChar char="•"/>
            </a:pPr>
            <a:r>
              <a:rPr lang="en-US"/>
              <a:t> Often the volume of a gas is needed at “standard conditions.”  For scientists, this means “STP”.  Standard temperature is  ______K, and standard pressure will be the pressure conversion factor that matches the ____________ unit of pressure.</a:t>
            </a:r>
          </a:p>
          <a:p>
            <a:pPr marL="342900" indent="-342900">
              <a:buSzPct val="150000"/>
              <a:buFontTx/>
              <a:buChar char="•"/>
            </a:pPr>
            <a:endParaRPr lang="en-US"/>
          </a:p>
          <a:p>
            <a:pPr marL="342900" indent="-342900" algn="ctr">
              <a:spcAft>
                <a:spcPct val="50000"/>
              </a:spcAft>
              <a:buSzPct val="150000"/>
            </a:pPr>
            <a:r>
              <a:rPr lang="en-US" sz="2000">
                <a:solidFill>
                  <a:srgbClr val="0000FF"/>
                </a:solidFill>
              </a:rPr>
              <a:t>101.3 kPa = 1 atmosphere (atm) = 760 mm Hg = 29.92 inches Hg = 14.7 lbs/in</a:t>
            </a:r>
            <a:r>
              <a:rPr lang="en-US" sz="2000" baseline="30000">
                <a:solidFill>
                  <a:srgbClr val="0000FF"/>
                </a:solidFill>
              </a:rPr>
              <a:t>2</a:t>
            </a:r>
            <a:r>
              <a:rPr lang="en-US" sz="2000">
                <a:solidFill>
                  <a:srgbClr val="0000FF"/>
                </a:solidFill>
              </a:rPr>
              <a:t> (psi)</a:t>
            </a:r>
          </a:p>
          <a:p>
            <a:pPr marL="342900" indent="-342900">
              <a:buSzPct val="150000"/>
            </a:pPr>
            <a:r>
              <a:rPr lang="en-US" b="1">
                <a:solidFill>
                  <a:srgbClr val="009900"/>
                </a:solidFill>
              </a:rPr>
              <a:t>Practice Problems:</a:t>
            </a:r>
            <a:r>
              <a:rPr lang="en-US"/>
              <a:t>  </a:t>
            </a:r>
            <a:r>
              <a:rPr lang="en-US" sz="2000"/>
              <a:t>1)  80.0 mL of helium is in a balloon at 25˚C.  What will the new volume of the balloon be if the temp. is raised to 100˚C?  (Since pressure is not mentioned, it can be assumed that it was constant.  You can thrown it out of our equation.)</a:t>
            </a:r>
          </a:p>
        </p:txBody>
      </p:sp>
      <p:sp>
        <p:nvSpPr>
          <p:cNvPr id="9220" name="Text Box 4"/>
          <p:cNvSpPr txBox="1">
            <a:spLocks noChangeArrowheads="1"/>
          </p:cNvSpPr>
          <p:nvPr/>
        </p:nvSpPr>
        <p:spPr bwMode="auto">
          <a:xfrm>
            <a:off x="2057400" y="152400"/>
            <a:ext cx="5638800" cy="457200"/>
          </a:xfrm>
          <a:prstGeom prst="rect">
            <a:avLst/>
          </a:prstGeom>
          <a:noFill/>
          <a:ln w="9525">
            <a:noFill/>
            <a:miter lim="800000"/>
            <a:headEnd/>
            <a:tailEnd/>
          </a:ln>
        </p:spPr>
        <p:txBody>
          <a:bodyPr>
            <a:spAutoFit/>
          </a:bodyPr>
          <a:lstStyle/>
          <a:p>
            <a:r>
              <a:rPr lang="en-US" u="sng">
                <a:solidFill>
                  <a:srgbClr val="990000"/>
                </a:solidFill>
              </a:rPr>
              <a:t>Standard Temperature and Pressure: (STP)</a:t>
            </a:r>
          </a:p>
        </p:txBody>
      </p:sp>
      <p:sp>
        <p:nvSpPr>
          <p:cNvPr id="12293" name="Text Box 5"/>
          <p:cNvSpPr txBox="1">
            <a:spLocks noChangeArrowheads="1"/>
          </p:cNvSpPr>
          <p:nvPr/>
        </p:nvSpPr>
        <p:spPr bwMode="auto">
          <a:xfrm>
            <a:off x="457200" y="4724400"/>
            <a:ext cx="1981200" cy="1552575"/>
          </a:xfrm>
          <a:prstGeom prst="rect">
            <a:avLst/>
          </a:prstGeom>
          <a:noFill/>
          <a:ln w="9525">
            <a:noFill/>
            <a:miter lim="800000"/>
            <a:headEnd/>
            <a:tailEnd/>
          </a:ln>
        </p:spPr>
        <p:txBody>
          <a:bodyPr>
            <a:spAutoFit/>
          </a:bodyPr>
          <a:lstStyle/>
          <a:p>
            <a:pPr>
              <a:spcBef>
                <a:spcPct val="50000"/>
              </a:spcBef>
            </a:pPr>
            <a:r>
              <a:rPr lang="en-US"/>
              <a:t>P</a:t>
            </a:r>
            <a:r>
              <a:rPr lang="en-US" baseline="-25000"/>
              <a:t>1</a:t>
            </a:r>
            <a:r>
              <a:rPr lang="en-US"/>
              <a:t> = ______</a:t>
            </a:r>
          </a:p>
          <a:p>
            <a:pPr>
              <a:spcBef>
                <a:spcPct val="50000"/>
              </a:spcBef>
            </a:pPr>
            <a:r>
              <a:rPr lang="en-US"/>
              <a:t>V</a:t>
            </a:r>
            <a:r>
              <a:rPr lang="en-US" baseline="-25000"/>
              <a:t>1</a:t>
            </a:r>
            <a:r>
              <a:rPr lang="en-US"/>
              <a:t>= ______</a:t>
            </a:r>
          </a:p>
          <a:p>
            <a:pPr>
              <a:spcBef>
                <a:spcPct val="50000"/>
              </a:spcBef>
            </a:pPr>
            <a:r>
              <a:rPr lang="en-US"/>
              <a:t>T</a:t>
            </a:r>
            <a:r>
              <a:rPr lang="en-US" sz="1800" baseline="-25000"/>
              <a:t>K</a:t>
            </a:r>
            <a:r>
              <a:rPr lang="en-US" baseline="-25000"/>
              <a:t>1</a:t>
            </a:r>
            <a:r>
              <a:rPr lang="en-US"/>
              <a:t>= ______</a:t>
            </a:r>
          </a:p>
        </p:txBody>
      </p:sp>
      <p:sp>
        <p:nvSpPr>
          <p:cNvPr id="12294" name="Text Box 6"/>
          <p:cNvSpPr txBox="1">
            <a:spLocks noChangeArrowheads="1"/>
          </p:cNvSpPr>
          <p:nvPr/>
        </p:nvSpPr>
        <p:spPr bwMode="auto">
          <a:xfrm>
            <a:off x="2209800" y="4724400"/>
            <a:ext cx="1981200" cy="1552575"/>
          </a:xfrm>
          <a:prstGeom prst="rect">
            <a:avLst/>
          </a:prstGeom>
          <a:noFill/>
          <a:ln w="9525">
            <a:noFill/>
            <a:miter lim="800000"/>
            <a:headEnd/>
            <a:tailEnd/>
          </a:ln>
        </p:spPr>
        <p:txBody>
          <a:bodyPr>
            <a:spAutoFit/>
          </a:bodyPr>
          <a:lstStyle/>
          <a:p>
            <a:pPr>
              <a:spcBef>
                <a:spcPct val="50000"/>
              </a:spcBef>
            </a:pPr>
            <a:r>
              <a:rPr lang="en-US"/>
              <a:t>P</a:t>
            </a:r>
            <a:r>
              <a:rPr lang="en-US" baseline="-25000"/>
              <a:t>2</a:t>
            </a:r>
            <a:r>
              <a:rPr lang="en-US"/>
              <a:t> = ______</a:t>
            </a:r>
          </a:p>
          <a:p>
            <a:pPr>
              <a:spcBef>
                <a:spcPct val="50000"/>
              </a:spcBef>
            </a:pPr>
            <a:r>
              <a:rPr lang="en-US"/>
              <a:t>V</a:t>
            </a:r>
            <a:r>
              <a:rPr lang="en-US" baseline="-25000"/>
              <a:t>2</a:t>
            </a:r>
            <a:r>
              <a:rPr lang="en-US"/>
              <a:t>= ______</a:t>
            </a:r>
          </a:p>
          <a:p>
            <a:pPr>
              <a:spcBef>
                <a:spcPct val="50000"/>
              </a:spcBef>
            </a:pPr>
            <a:r>
              <a:rPr lang="en-US"/>
              <a:t>T</a:t>
            </a:r>
            <a:r>
              <a:rPr lang="en-US" sz="1800" baseline="-25000"/>
              <a:t>K</a:t>
            </a:r>
            <a:r>
              <a:rPr lang="en-US" baseline="-25000"/>
              <a:t>2</a:t>
            </a:r>
            <a:r>
              <a:rPr lang="en-US"/>
              <a:t>= ______</a:t>
            </a:r>
          </a:p>
        </p:txBody>
      </p:sp>
      <p:sp>
        <p:nvSpPr>
          <p:cNvPr id="12295" name="AutoShape 7"/>
          <p:cNvSpPr>
            <a:spLocks noChangeArrowheads="1"/>
          </p:cNvSpPr>
          <p:nvPr/>
        </p:nvSpPr>
        <p:spPr bwMode="auto">
          <a:xfrm>
            <a:off x="381000" y="4724400"/>
            <a:ext cx="533400" cy="457200"/>
          </a:xfrm>
          <a:custGeom>
            <a:avLst/>
            <a:gdLst>
              <a:gd name="T0" fmla="*/ 6586009 w 21600"/>
              <a:gd name="T1" fmla="*/ 0 h 21600"/>
              <a:gd name="T2" fmla="*/ 1928858 w 21600"/>
              <a:gd name="T3" fmla="*/ 1417108 h 21600"/>
              <a:gd name="T4" fmla="*/ 0 w 21600"/>
              <a:gd name="T5" fmla="*/ 4838700 h 21600"/>
              <a:gd name="T6" fmla="*/ 1928858 w 21600"/>
              <a:gd name="T7" fmla="*/ 8260291 h 21600"/>
              <a:gd name="T8" fmla="*/ 6586009 w 21600"/>
              <a:gd name="T9" fmla="*/ 9677399 h 21600"/>
              <a:gd name="T10" fmla="*/ 11243182 w 21600"/>
              <a:gd name="T11" fmla="*/ 8260291 h 21600"/>
              <a:gd name="T12" fmla="*/ 13172018 w 21600"/>
              <a:gd name="T13" fmla="*/ 4838700 h 21600"/>
              <a:gd name="T14" fmla="*/ 11243182 w 21600"/>
              <a:gd name="T15" fmla="*/ 1417108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tx2"/>
          </a:solidFill>
          <a:ln w="3175">
            <a:solidFill>
              <a:schemeClr val="tx1"/>
            </a:solidFill>
            <a:miter lim="800000"/>
            <a:headEnd/>
            <a:tailEnd/>
          </a:ln>
        </p:spPr>
        <p:txBody>
          <a:bodyPr wrap="none" anchor="ctr"/>
          <a:lstStyle/>
          <a:p>
            <a:endParaRPr lang="en-US"/>
          </a:p>
        </p:txBody>
      </p:sp>
      <p:sp>
        <p:nvSpPr>
          <p:cNvPr id="12296" name="AutoShape 8"/>
          <p:cNvSpPr>
            <a:spLocks noChangeArrowheads="1"/>
          </p:cNvSpPr>
          <p:nvPr/>
        </p:nvSpPr>
        <p:spPr bwMode="auto">
          <a:xfrm>
            <a:off x="2133600" y="4724400"/>
            <a:ext cx="533400" cy="457200"/>
          </a:xfrm>
          <a:custGeom>
            <a:avLst/>
            <a:gdLst>
              <a:gd name="T0" fmla="*/ 6586009 w 21600"/>
              <a:gd name="T1" fmla="*/ 0 h 21600"/>
              <a:gd name="T2" fmla="*/ 1928858 w 21600"/>
              <a:gd name="T3" fmla="*/ 1417108 h 21600"/>
              <a:gd name="T4" fmla="*/ 0 w 21600"/>
              <a:gd name="T5" fmla="*/ 4838700 h 21600"/>
              <a:gd name="T6" fmla="*/ 1928858 w 21600"/>
              <a:gd name="T7" fmla="*/ 8260291 h 21600"/>
              <a:gd name="T8" fmla="*/ 6586009 w 21600"/>
              <a:gd name="T9" fmla="*/ 9677399 h 21600"/>
              <a:gd name="T10" fmla="*/ 11243182 w 21600"/>
              <a:gd name="T11" fmla="*/ 8260291 h 21600"/>
              <a:gd name="T12" fmla="*/ 13172018 w 21600"/>
              <a:gd name="T13" fmla="*/ 4838700 h 21600"/>
              <a:gd name="T14" fmla="*/ 11243182 w 21600"/>
              <a:gd name="T15" fmla="*/ 1417108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tx2"/>
          </a:solidFill>
          <a:ln w="3175">
            <a:solidFill>
              <a:schemeClr val="tx1"/>
            </a:solidFill>
            <a:miter lim="800000"/>
            <a:headEnd/>
            <a:tailEnd/>
          </a:ln>
        </p:spPr>
        <p:txBody>
          <a:bodyPr wrap="none" anchor="ctr"/>
          <a:lstStyle/>
          <a:p>
            <a:endParaRPr lang="en-US"/>
          </a:p>
        </p:txBody>
      </p:sp>
      <p:sp>
        <p:nvSpPr>
          <p:cNvPr id="12297" name="Text Box 9"/>
          <p:cNvSpPr txBox="1">
            <a:spLocks noChangeArrowheads="1"/>
          </p:cNvSpPr>
          <p:nvPr/>
        </p:nvSpPr>
        <p:spPr bwMode="auto">
          <a:xfrm>
            <a:off x="990600" y="5257800"/>
            <a:ext cx="1371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80.0 mL</a:t>
            </a:r>
          </a:p>
        </p:txBody>
      </p:sp>
      <p:sp>
        <p:nvSpPr>
          <p:cNvPr id="12298" name="Text Box 10"/>
          <p:cNvSpPr txBox="1">
            <a:spLocks noChangeArrowheads="1"/>
          </p:cNvSpPr>
          <p:nvPr/>
        </p:nvSpPr>
        <p:spPr bwMode="auto">
          <a:xfrm>
            <a:off x="1066800" y="5791200"/>
            <a:ext cx="1371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298 K</a:t>
            </a:r>
          </a:p>
        </p:txBody>
      </p:sp>
      <p:sp>
        <p:nvSpPr>
          <p:cNvPr id="12299" name="Text Box 11"/>
          <p:cNvSpPr txBox="1">
            <a:spLocks noChangeArrowheads="1"/>
          </p:cNvSpPr>
          <p:nvPr/>
        </p:nvSpPr>
        <p:spPr bwMode="auto">
          <a:xfrm>
            <a:off x="2743200" y="5791200"/>
            <a:ext cx="1371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373 K</a:t>
            </a:r>
          </a:p>
        </p:txBody>
      </p:sp>
      <p:sp>
        <p:nvSpPr>
          <p:cNvPr id="12300" name="Text Box 12"/>
          <p:cNvSpPr txBox="1">
            <a:spLocks noChangeArrowheads="1"/>
          </p:cNvSpPr>
          <p:nvPr/>
        </p:nvSpPr>
        <p:spPr bwMode="auto">
          <a:xfrm>
            <a:off x="2819400" y="5257800"/>
            <a:ext cx="1371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a:t>
            </a:r>
          </a:p>
        </p:txBody>
      </p:sp>
      <p:sp>
        <p:nvSpPr>
          <p:cNvPr id="12301" name="AutoShape 13"/>
          <p:cNvSpPr>
            <a:spLocks/>
          </p:cNvSpPr>
          <p:nvPr/>
        </p:nvSpPr>
        <p:spPr bwMode="auto">
          <a:xfrm>
            <a:off x="3962400" y="4724400"/>
            <a:ext cx="304800" cy="1752600"/>
          </a:xfrm>
          <a:prstGeom prst="rightBrace">
            <a:avLst>
              <a:gd name="adj1" fmla="val 47917"/>
              <a:gd name="adj2" fmla="val 50000"/>
            </a:avLst>
          </a:prstGeom>
          <a:noFill/>
          <a:ln w="9525">
            <a:solidFill>
              <a:schemeClr val="tx1"/>
            </a:solidFill>
            <a:round/>
            <a:headEnd/>
            <a:tailEnd/>
          </a:ln>
        </p:spPr>
        <p:txBody>
          <a:bodyPr wrap="none" anchor="ctr"/>
          <a:lstStyle/>
          <a:p>
            <a:endParaRPr lang="en-US"/>
          </a:p>
        </p:txBody>
      </p:sp>
      <p:sp>
        <p:nvSpPr>
          <p:cNvPr id="12302" name="Text Box 14"/>
          <p:cNvSpPr txBox="1">
            <a:spLocks noChangeArrowheads="1"/>
          </p:cNvSpPr>
          <p:nvPr/>
        </p:nvSpPr>
        <p:spPr bwMode="auto">
          <a:xfrm>
            <a:off x="4038600" y="5105400"/>
            <a:ext cx="1676400" cy="1190625"/>
          </a:xfrm>
          <a:prstGeom prst="rect">
            <a:avLst/>
          </a:prstGeom>
          <a:noFill/>
          <a:ln w="9525">
            <a:noFill/>
            <a:miter lim="800000"/>
            <a:headEnd/>
            <a:tailEnd/>
          </a:ln>
        </p:spPr>
        <p:txBody>
          <a:bodyPr>
            <a:spAutoFit/>
          </a:bodyPr>
          <a:lstStyle/>
          <a:p>
            <a:pPr algn="ctr">
              <a:spcBef>
                <a:spcPct val="50000"/>
              </a:spcBef>
            </a:pPr>
            <a:r>
              <a:rPr lang="en-US" sz="1800" b="1"/>
              <a:t>Plug the #’s into the equation and solve for V</a:t>
            </a:r>
            <a:r>
              <a:rPr lang="en-US" sz="1800" b="1" baseline="-25000"/>
              <a:t>2.</a:t>
            </a:r>
            <a:endParaRPr lang="en-US" sz="1800" b="1"/>
          </a:p>
        </p:txBody>
      </p:sp>
      <p:sp>
        <p:nvSpPr>
          <p:cNvPr id="12304" name="Text Box 16"/>
          <p:cNvSpPr txBox="1">
            <a:spLocks noChangeArrowheads="1"/>
          </p:cNvSpPr>
          <p:nvPr/>
        </p:nvSpPr>
        <p:spPr bwMode="auto">
          <a:xfrm>
            <a:off x="5562600" y="5181600"/>
            <a:ext cx="1371600" cy="396875"/>
          </a:xfrm>
          <a:prstGeom prst="rect">
            <a:avLst/>
          </a:prstGeom>
          <a:noFill/>
          <a:ln w="9525">
            <a:noFill/>
            <a:miter lim="800000"/>
            <a:headEnd/>
            <a:tailEnd/>
          </a:ln>
        </p:spPr>
        <p:txBody>
          <a:bodyPr>
            <a:spAutoFit/>
          </a:bodyPr>
          <a:lstStyle/>
          <a:p>
            <a:pPr algn="ctr">
              <a:spcBef>
                <a:spcPct val="50000"/>
              </a:spcBef>
            </a:pPr>
            <a:r>
              <a:rPr lang="en-US" sz="2000">
                <a:solidFill>
                  <a:srgbClr val="6600CC"/>
                </a:solidFill>
              </a:rPr>
              <a:t>(80.0)</a:t>
            </a:r>
          </a:p>
        </p:txBody>
      </p:sp>
      <p:sp>
        <p:nvSpPr>
          <p:cNvPr id="12305" name="Line 17"/>
          <p:cNvSpPr>
            <a:spLocks noChangeShapeType="1"/>
          </p:cNvSpPr>
          <p:nvPr/>
        </p:nvSpPr>
        <p:spPr bwMode="auto">
          <a:xfrm>
            <a:off x="5943600" y="5562600"/>
            <a:ext cx="685800" cy="0"/>
          </a:xfrm>
          <a:prstGeom prst="line">
            <a:avLst/>
          </a:prstGeom>
          <a:noFill/>
          <a:ln w="9525">
            <a:solidFill>
              <a:srgbClr val="6600CC"/>
            </a:solidFill>
            <a:round/>
            <a:headEnd/>
            <a:tailEnd/>
          </a:ln>
        </p:spPr>
        <p:txBody>
          <a:bodyPr/>
          <a:lstStyle/>
          <a:p>
            <a:endParaRPr lang="en-US"/>
          </a:p>
        </p:txBody>
      </p:sp>
      <p:sp>
        <p:nvSpPr>
          <p:cNvPr id="12306" name="Text Box 18"/>
          <p:cNvSpPr txBox="1">
            <a:spLocks noChangeArrowheads="1"/>
          </p:cNvSpPr>
          <p:nvPr/>
        </p:nvSpPr>
        <p:spPr bwMode="auto">
          <a:xfrm>
            <a:off x="5562600" y="5410200"/>
            <a:ext cx="1371600" cy="519113"/>
          </a:xfrm>
          <a:prstGeom prst="rect">
            <a:avLst/>
          </a:prstGeom>
          <a:noFill/>
          <a:ln w="9525">
            <a:noFill/>
            <a:miter lim="800000"/>
            <a:headEnd/>
            <a:tailEnd/>
          </a:ln>
        </p:spPr>
        <p:txBody>
          <a:bodyPr>
            <a:spAutoFit/>
          </a:bodyPr>
          <a:lstStyle/>
          <a:p>
            <a:pPr algn="ctr">
              <a:spcBef>
                <a:spcPct val="50000"/>
              </a:spcBef>
            </a:pPr>
            <a:r>
              <a:rPr lang="en-US" sz="2000">
                <a:solidFill>
                  <a:srgbClr val="6600CC"/>
                </a:solidFill>
              </a:rPr>
              <a:t>(298)</a:t>
            </a:r>
            <a:r>
              <a:rPr lang="en-US" sz="2800">
                <a:solidFill>
                  <a:srgbClr val="6600CC"/>
                </a:solidFill>
              </a:rPr>
              <a:t> </a:t>
            </a:r>
          </a:p>
        </p:txBody>
      </p:sp>
      <p:sp>
        <p:nvSpPr>
          <p:cNvPr id="12307" name="Text Box 19"/>
          <p:cNvSpPr txBox="1">
            <a:spLocks noChangeArrowheads="1"/>
          </p:cNvSpPr>
          <p:nvPr/>
        </p:nvSpPr>
        <p:spPr bwMode="auto">
          <a:xfrm>
            <a:off x="6629400" y="5348288"/>
            <a:ext cx="533400" cy="396875"/>
          </a:xfrm>
          <a:prstGeom prst="rect">
            <a:avLst/>
          </a:prstGeom>
          <a:noFill/>
          <a:ln w="9525">
            <a:noFill/>
            <a:miter lim="800000"/>
            <a:headEnd/>
            <a:tailEnd/>
          </a:ln>
        </p:spPr>
        <p:txBody>
          <a:bodyPr>
            <a:spAutoFit/>
          </a:bodyPr>
          <a:lstStyle/>
          <a:p>
            <a:pPr>
              <a:spcBef>
                <a:spcPct val="50000"/>
              </a:spcBef>
            </a:pPr>
            <a:r>
              <a:rPr lang="en-US" sz="2000">
                <a:solidFill>
                  <a:srgbClr val="6600CC"/>
                </a:solidFill>
              </a:rPr>
              <a:t>=</a:t>
            </a:r>
          </a:p>
        </p:txBody>
      </p:sp>
      <p:sp>
        <p:nvSpPr>
          <p:cNvPr id="12308" name="Text Box 20"/>
          <p:cNvSpPr txBox="1">
            <a:spLocks noChangeArrowheads="1"/>
          </p:cNvSpPr>
          <p:nvPr/>
        </p:nvSpPr>
        <p:spPr bwMode="auto">
          <a:xfrm>
            <a:off x="6553200" y="5181600"/>
            <a:ext cx="1371600" cy="396875"/>
          </a:xfrm>
          <a:prstGeom prst="rect">
            <a:avLst/>
          </a:prstGeom>
          <a:noFill/>
          <a:ln w="9525">
            <a:noFill/>
            <a:miter lim="800000"/>
            <a:headEnd/>
            <a:tailEnd/>
          </a:ln>
        </p:spPr>
        <p:txBody>
          <a:bodyPr>
            <a:spAutoFit/>
          </a:bodyPr>
          <a:lstStyle/>
          <a:p>
            <a:pPr algn="ctr">
              <a:spcBef>
                <a:spcPct val="50000"/>
              </a:spcBef>
            </a:pPr>
            <a:r>
              <a:rPr lang="en-US" sz="2000">
                <a:solidFill>
                  <a:srgbClr val="6600CC"/>
                </a:solidFill>
              </a:rPr>
              <a:t>(V</a:t>
            </a:r>
            <a:r>
              <a:rPr lang="en-US" sz="2000" baseline="-25000">
                <a:solidFill>
                  <a:srgbClr val="6600CC"/>
                </a:solidFill>
              </a:rPr>
              <a:t>2</a:t>
            </a:r>
            <a:r>
              <a:rPr lang="en-US" sz="2000">
                <a:solidFill>
                  <a:srgbClr val="6600CC"/>
                </a:solidFill>
              </a:rPr>
              <a:t>)</a:t>
            </a:r>
          </a:p>
        </p:txBody>
      </p:sp>
      <p:sp>
        <p:nvSpPr>
          <p:cNvPr id="12309" name="Line 21"/>
          <p:cNvSpPr>
            <a:spLocks noChangeShapeType="1"/>
          </p:cNvSpPr>
          <p:nvPr/>
        </p:nvSpPr>
        <p:spPr bwMode="auto">
          <a:xfrm>
            <a:off x="6934200" y="5562600"/>
            <a:ext cx="685800" cy="0"/>
          </a:xfrm>
          <a:prstGeom prst="line">
            <a:avLst/>
          </a:prstGeom>
          <a:noFill/>
          <a:ln w="9525">
            <a:solidFill>
              <a:srgbClr val="6600CC"/>
            </a:solidFill>
            <a:round/>
            <a:headEnd/>
            <a:tailEnd/>
          </a:ln>
        </p:spPr>
        <p:txBody>
          <a:bodyPr/>
          <a:lstStyle/>
          <a:p>
            <a:endParaRPr lang="en-US"/>
          </a:p>
        </p:txBody>
      </p:sp>
      <p:sp>
        <p:nvSpPr>
          <p:cNvPr id="12310" name="Text Box 22"/>
          <p:cNvSpPr txBox="1">
            <a:spLocks noChangeArrowheads="1"/>
          </p:cNvSpPr>
          <p:nvPr/>
        </p:nvSpPr>
        <p:spPr bwMode="auto">
          <a:xfrm>
            <a:off x="6553200" y="5410200"/>
            <a:ext cx="1371600" cy="519113"/>
          </a:xfrm>
          <a:prstGeom prst="rect">
            <a:avLst/>
          </a:prstGeom>
          <a:noFill/>
          <a:ln w="9525">
            <a:noFill/>
            <a:miter lim="800000"/>
            <a:headEnd/>
            <a:tailEnd/>
          </a:ln>
        </p:spPr>
        <p:txBody>
          <a:bodyPr>
            <a:spAutoFit/>
          </a:bodyPr>
          <a:lstStyle/>
          <a:p>
            <a:pPr algn="ctr">
              <a:spcBef>
                <a:spcPct val="50000"/>
              </a:spcBef>
            </a:pPr>
            <a:r>
              <a:rPr lang="en-US" sz="2000">
                <a:solidFill>
                  <a:srgbClr val="6600CC"/>
                </a:solidFill>
              </a:rPr>
              <a:t>(373)</a:t>
            </a:r>
            <a:r>
              <a:rPr lang="en-US" sz="2800">
                <a:solidFill>
                  <a:srgbClr val="6600CC"/>
                </a:solidFill>
              </a:rPr>
              <a:t> </a:t>
            </a:r>
          </a:p>
        </p:txBody>
      </p:sp>
      <p:sp>
        <p:nvSpPr>
          <p:cNvPr id="12311" name="Text Box 23"/>
          <p:cNvSpPr txBox="1">
            <a:spLocks noChangeArrowheads="1"/>
          </p:cNvSpPr>
          <p:nvPr/>
        </p:nvSpPr>
        <p:spPr bwMode="auto">
          <a:xfrm>
            <a:off x="7162800" y="6172200"/>
            <a:ext cx="1828800" cy="457200"/>
          </a:xfrm>
          <a:prstGeom prst="rect">
            <a:avLst/>
          </a:prstGeom>
          <a:solidFill>
            <a:srgbClr val="FFFF00"/>
          </a:solidFill>
          <a:ln w="9525">
            <a:noFill/>
            <a:miter lim="800000"/>
            <a:headEnd/>
            <a:tailEnd/>
          </a:ln>
        </p:spPr>
        <p:txBody>
          <a:bodyPr>
            <a:spAutoFit/>
          </a:bodyPr>
          <a:lstStyle/>
          <a:p>
            <a:pPr>
              <a:spcBef>
                <a:spcPct val="50000"/>
              </a:spcBef>
            </a:pPr>
            <a:r>
              <a:rPr lang="en-US"/>
              <a:t>V</a:t>
            </a:r>
            <a:r>
              <a:rPr lang="en-US" baseline="-25000"/>
              <a:t>2</a:t>
            </a:r>
            <a:r>
              <a:rPr lang="en-US"/>
              <a:t> = 100 mL</a:t>
            </a:r>
          </a:p>
        </p:txBody>
      </p:sp>
      <p:sp>
        <p:nvSpPr>
          <p:cNvPr id="12312" name="Rectangle 24"/>
          <p:cNvSpPr>
            <a:spLocks noChangeArrowheads="1"/>
          </p:cNvSpPr>
          <p:nvPr/>
        </p:nvSpPr>
        <p:spPr bwMode="auto">
          <a:xfrm>
            <a:off x="6934200" y="9906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273</a:t>
            </a:r>
          </a:p>
        </p:txBody>
      </p:sp>
      <p:sp>
        <p:nvSpPr>
          <p:cNvPr id="12313" name="Rectangle 25"/>
          <p:cNvSpPr>
            <a:spLocks noChangeArrowheads="1"/>
          </p:cNvSpPr>
          <p:nvPr/>
        </p:nvSpPr>
        <p:spPr bwMode="auto">
          <a:xfrm>
            <a:off x="2286000" y="17526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initial</a:t>
            </a:r>
          </a:p>
        </p:txBody>
      </p:sp>
      <p:sp>
        <p:nvSpPr>
          <p:cNvPr id="9241" name="Line 26"/>
          <p:cNvSpPr>
            <a:spLocks noChangeShapeType="1"/>
          </p:cNvSpPr>
          <p:nvPr/>
        </p:nvSpPr>
        <p:spPr bwMode="auto">
          <a:xfrm>
            <a:off x="8229600" y="6248400"/>
            <a:ext cx="1524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2312"/>
                                        </p:tgtEl>
                                        <p:attrNameLst>
                                          <p:attrName>style.visibility</p:attrName>
                                        </p:attrNameLst>
                                      </p:cBhvr>
                                      <p:to>
                                        <p:strVal val="visible"/>
                                      </p:to>
                                    </p:set>
                                    <p:anim calcmode="lin" valueType="num">
                                      <p:cBhvr>
                                        <p:cTn id="7" dur="500" fill="hold"/>
                                        <p:tgtEl>
                                          <p:spTgt spid="12312"/>
                                        </p:tgtEl>
                                        <p:attrNameLst>
                                          <p:attrName>ppt_w</p:attrName>
                                        </p:attrNameLst>
                                      </p:cBhvr>
                                      <p:tavLst>
                                        <p:tav tm="0">
                                          <p:val>
                                            <p:fltVal val="0"/>
                                          </p:val>
                                        </p:tav>
                                        <p:tav tm="100000">
                                          <p:val>
                                            <p:strVal val="#ppt_w"/>
                                          </p:val>
                                        </p:tav>
                                      </p:tavLst>
                                    </p:anim>
                                    <p:anim calcmode="lin" valueType="num">
                                      <p:cBhvr>
                                        <p:cTn id="8" dur="500" fill="hold"/>
                                        <p:tgtEl>
                                          <p:spTgt spid="12312"/>
                                        </p:tgtEl>
                                        <p:attrNameLst>
                                          <p:attrName>ppt_h</p:attrName>
                                        </p:attrNameLst>
                                      </p:cBhvr>
                                      <p:tavLst>
                                        <p:tav tm="0">
                                          <p:val>
                                            <p:fltVal val="0"/>
                                          </p:val>
                                        </p:tav>
                                        <p:tav tm="100000">
                                          <p:val>
                                            <p:strVal val="#ppt_h"/>
                                          </p:val>
                                        </p:tav>
                                      </p:tavLst>
                                    </p:anim>
                                    <p:animEffect transition="in" filter="fade">
                                      <p:cBhvr>
                                        <p:cTn id="9" dur="500"/>
                                        <p:tgtEl>
                                          <p:spTgt spid="1231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2313"/>
                                        </p:tgtEl>
                                        <p:attrNameLst>
                                          <p:attrName>style.visibility</p:attrName>
                                        </p:attrNameLst>
                                      </p:cBhvr>
                                      <p:to>
                                        <p:strVal val="visible"/>
                                      </p:to>
                                    </p:set>
                                    <p:anim calcmode="lin" valueType="num">
                                      <p:cBhvr>
                                        <p:cTn id="14" dur="500" fill="hold"/>
                                        <p:tgtEl>
                                          <p:spTgt spid="12313"/>
                                        </p:tgtEl>
                                        <p:attrNameLst>
                                          <p:attrName>ppt_w</p:attrName>
                                        </p:attrNameLst>
                                      </p:cBhvr>
                                      <p:tavLst>
                                        <p:tav tm="0">
                                          <p:val>
                                            <p:fltVal val="0"/>
                                          </p:val>
                                        </p:tav>
                                        <p:tav tm="100000">
                                          <p:val>
                                            <p:strVal val="#ppt_w"/>
                                          </p:val>
                                        </p:tav>
                                      </p:tavLst>
                                    </p:anim>
                                    <p:anim calcmode="lin" valueType="num">
                                      <p:cBhvr>
                                        <p:cTn id="15" dur="500" fill="hold"/>
                                        <p:tgtEl>
                                          <p:spTgt spid="12313"/>
                                        </p:tgtEl>
                                        <p:attrNameLst>
                                          <p:attrName>ppt_h</p:attrName>
                                        </p:attrNameLst>
                                      </p:cBhvr>
                                      <p:tavLst>
                                        <p:tav tm="0">
                                          <p:val>
                                            <p:fltVal val="0"/>
                                          </p:val>
                                        </p:tav>
                                        <p:tav tm="100000">
                                          <p:val>
                                            <p:strVal val="#ppt_h"/>
                                          </p:val>
                                        </p:tav>
                                      </p:tavLst>
                                    </p:anim>
                                    <p:animEffect transition="in" filter="fade">
                                      <p:cBhvr>
                                        <p:cTn id="16" dur="500"/>
                                        <p:tgtEl>
                                          <p:spTgt spid="1231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2293"/>
                                        </p:tgtEl>
                                        <p:attrNameLst>
                                          <p:attrName>style.visibility</p:attrName>
                                        </p:attrNameLst>
                                      </p:cBhvr>
                                      <p:to>
                                        <p:strVal val="visible"/>
                                      </p:to>
                                    </p:set>
                                    <p:anim calcmode="lin" valueType="num">
                                      <p:cBhvr>
                                        <p:cTn id="21" dur="500" fill="hold"/>
                                        <p:tgtEl>
                                          <p:spTgt spid="12293"/>
                                        </p:tgtEl>
                                        <p:attrNameLst>
                                          <p:attrName>ppt_w</p:attrName>
                                        </p:attrNameLst>
                                      </p:cBhvr>
                                      <p:tavLst>
                                        <p:tav tm="0">
                                          <p:val>
                                            <p:fltVal val="0"/>
                                          </p:val>
                                        </p:tav>
                                        <p:tav tm="100000">
                                          <p:val>
                                            <p:strVal val="#ppt_w"/>
                                          </p:val>
                                        </p:tav>
                                      </p:tavLst>
                                    </p:anim>
                                    <p:anim calcmode="lin" valueType="num">
                                      <p:cBhvr>
                                        <p:cTn id="22" dur="500" fill="hold"/>
                                        <p:tgtEl>
                                          <p:spTgt spid="12293"/>
                                        </p:tgtEl>
                                        <p:attrNameLst>
                                          <p:attrName>ppt_h</p:attrName>
                                        </p:attrNameLst>
                                      </p:cBhvr>
                                      <p:tavLst>
                                        <p:tav tm="0">
                                          <p:val>
                                            <p:fltVal val="0"/>
                                          </p:val>
                                        </p:tav>
                                        <p:tav tm="100000">
                                          <p:val>
                                            <p:strVal val="#ppt_h"/>
                                          </p:val>
                                        </p:tav>
                                      </p:tavLst>
                                    </p:anim>
                                    <p:animEffect transition="in" filter="fade">
                                      <p:cBhvr>
                                        <p:cTn id="23" dur="500"/>
                                        <p:tgtEl>
                                          <p:spTgt spid="1229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2294"/>
                                        </p:tgtEl>
                                        <p:attrNameLst>
                                          <p:attrName>style.visibility</p:attrName>
                                        </p:attrNameLst>
                                      </p:cBhvr>
                                      <p:to>
                                        <p:strVal val="visible"/>
                                      </p:to>
                                    </p:set>
                                    <p:anim calcmode="lin" valueType="num">
                                      <p:cBhvr>
                                        <p:cTn id="28" dur="500" fill="hold"/>
                                        <p:tgtEl>
                                          <p:spTgt spid="12294"/>
                                        </p:tgtEl>
                                        <p:attrNameLst>
                                          <p:attrName>ppt_w</p:attrName>
                                        </p:attrNameLst>
                                      </p:cBhvr>
                                      <p:tavLst>
                                        <p:tav tm="0">
                                          <p:val>
                                            <p:fltVal val="0"/>
                                          </p:val>
                                        </p:tav>
                                        <p:tav tm="100000">
                                          <p:val>
                                            <p:strVal val="#ppt_w"/>
                                          </p:val>
                                        </p:tav>
                                      </p:tavLst>
                                    </p:anim>
                                    <p:anim calcmode="lin" valueType="num">
                                      <p:cBhvr>
                                        <p:cTn id="29" dur="500" fill="hold"/>
                                        <p:tgtEl>
                                          <p:spTgt spid="12294"/>
                                        </p:tgtEl>
                                        <p:attrNameLst>
                                          <p:attrName>ppt_h</p:attrName>
                                        </p:attrNameLst>
                                      </p:cBhvr>
                                      <p:tavLst>
                                        <p:tav tm="0">
                                          <p:val>
                                            <p:fltVal val="0"/>
                                          </p:val>
                                        </p:tav>
                                        <p:tav tm="100000">
                                          <p:val>
                                            <p:strVal val="#ppt_h"/>
                                          </p:val>
                                        </p:tav>
                                      </p:tavLst>
                                    </p:anim>
                                    <p:animEffect transition="in" filter="fade">
                                      <p:cBhvr>
                                        <p:cTn id="30" dur="500"/>
                                        <p:tgtEl>
                                          <p:spTgt spid="1229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2295"/>
                                        </p:tgtEl>
                                        <p:attrNameLst>
                                          <p:attrName>style.visibility</p:attrName>
                                        </p:attrNameLst>
                                      </p:cBhvr>
                                      <p:to>
                                        <p:strVal val="visible"/>
                                      </p:to>
                                    </p:set>
                                    <p:anim calcmode="lin" valueType="num">
                                      <p:cBhvr>
                                        <p:cTn id="35" dur="500" fill="hold"/>
                                        <p:tgtEl>
                                          <p:spTgt spid="12295"/>
                                        </p:tgtEl>
                                        <p:attrNameLst>
                                          <p:attrName>ppt_w</p:attrName>
                                        </p:attrNameLst>
                                      </p:cBhvr>
                                      <p:tavLst>
                                        <p:tav tm="0">
                                          <p:val>
                                            <p:fltVal val="0"/>
                                          </p:val>
                                        </p:tav>
                                        <p:tav tm="100000">
                                          <p:val>
                                            <p:strVal val="#ppt_w"/>
                                          </p:val>
                                        </p:tav>
                                      </p:tavLst>
                                    </p:anim>
                                    <p:anim calcmode="lin" valueType="num">
                                      <p:cBhvr>
                                        <p:cTn id="36" dur="500" fill="hold"/>
                                        <p:tgtEl>
                                          <p:spTgt spid="12295"/>
                                        </p:tgtEl>
                                        <p:attrNameLst>
                                          <p:attrName>ppt_h</p:attrName>
                                        </p:attrNameLst>
                                      </p:cBhvr>
                                      <p:tavLst>
                                        <p:tav tm="0">
                                          <p:val>
                                            <p:fltVal val="0"/>
                                          </p:val>
                                        </p:tav>
                                        <p:tav tm="100000">
                                          <p:val>
                                            <p:strVal val="#ppt_h"/>
                                          </p:val>
                                        </p:tav>
                                      </p:tavLst>
                                    </p:anim>
                                    <p:animEffect transition="in" filter="fade">
                                      <p:cBhvr>
                                        <p:cTn id="37" dur="500"/>
                                        <p:tgtEl>
                                          <p:spTgt spid="1229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2296"/>
                                        </p:tgtEl>
                                        <p:attrNameLst>
                                          <p:attrName>style.visibility</p:attrName>
                                        </p:attrNameLst>
                                      </p:cBhvr>
                                      <p:to>
                                        <p:strVal val="visible"/>
                                      </p:to>
                                    </p:set>
                                    <p:anim calcmode="lin" valueType="num">
                                      <p:cBhvr>
                                        <p:cTn id="42" dur="500" fill="hold"/>
                                        <p:tgtEl>
                                          <p:spTgt spid="12296"/>
                                        </p:tgtEl>
                                        <p:attrNameLst>
                                          <p:attrName>ppt_w</p:attrName>
                                        </p:attrNameLst>
                                      </p:cBhvr>
                                      <p:tavLst>
                                        <p:tav tm="0">
                                          <p:val>
                                            <p:fltVal val="0"/>
                                          </p:val>
                                        </p:tav>
                                        <p:tav tm="100000">
                                          <p:val>
                                            <p:strVal val="#ppt_w"/>
                                          </p:val>
                                        </p:tav>
                                      </p:tavLst>
                                    </p:anim>
                                    <p:anim calcmode="lin" valueType="num">
                                      <p:cBhvr>
                                        <p:cTn id="43" dur="500" fill="hold"/>
                                        <p:tgtEl>
                                          <p:spTgt spid="12296"/>
                                        </p:tgtEl>
                                        <p:attrNameLst>
                                          <p:attrName>ppt_h</p:attrName>
                                        </p:attrNameLst>
                                      </p:cBhvr>
                                      <p:tavLst>
                                        <p:tav tm="0">
                                          <p:val>
                                            <p:fltVal val="0"/>
                                          </p:val>
                                        </p:tav>
                                        <p:tav tm="100000">
                                          <p:val>
                                            <p:strVal val="#ppt_h"/>
                                          </p:val>
                                        </p:tav>
                                      </p:tavLst>
                                    </p:anim>
                                    <p:animEffect transition="in" filter="fade">
                                      <p:cBhvr>
                                        <p:cTn id="44" dur="500"/>
                                        <p:tgtEl>
                                          <p:spTgt spid="1229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2297"/>
                                        </p:tgtEl>
                                        <p:attrNameLst>
                                          <p:attrName>style.visibility</p:attrName>
                                        </p:attrNameLst>
                                      </p:cBhvr>
                                      <p:to>
                                        <p:strVal val="visible"/>
                                      </p:to>
                                    </p:set>
                                    <p:anim calcmode="lin" valueType="num">
                                      <p:cBhvr>
                                        <p:cTn id="49" dur="500" fill="hold"/>
                                        <p:tgtEl>
                                          <p:spTgt spid="12297"/>
                                        </p:tgtEl>
                                        <p:attrNameLst>
                                          <p:attrName>ppt_w</p:attrName>
                                        </p:attrNameLst>
                                      </p:cBhvr>
                                      <p:tavLst>
                                        <p:tav tm="0">
                                          <p:val>
                                            <p:fltVal val="0"/>
                                          </p:val>
                                        </p:tav>
                                        <p:tav tm="100000">
                                          <p:val>
                                            <p:strVal val="#ppt_w"/>
                                          </p:val>
                                        </p:tav>
                                      </p:tavLst>
                                    </p:anim>
                                    <p:anim calcmode="lin" valueType="num">
                                      <p:cBhvr>
                                        <p:cTn id="50" dur="500" fill="hold"/>
                                        <p:tgtEl>
                                          <p:spTgt spid="12297"/>
                                        </p:tgtEl>
                                        <p:attrNameLst>
                                          <p:attrName>ppt_h</p:attrName>
                                        </p:attrNameLst>
                                      </p:cBhvr>
                                      <p:tavLst>
                                        <p:tav tm="0">
                                          <p:val>
                                            <p:fltVal val="0"/>
                                          </p:val>
                                        </p:tav>
                                        <p:tav tm="100000">
                                          <p:val>
                                            <p:strVal val="#ppt_h"/>
                                          </p:val>
                                        </p:tav>
                                      </p:tavLst>
                                    </p:anim>
                                    <p:animEffect transition="in" filter="fade">
                                      <p:cBhvr>
                                        <p:cTn id="51" dur="500"/>
                                        <p:tgtEl>
                                          <p:spTgt spid="12297"/>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2298"/>
                                        </p:tgtEl>
                                        <p:attrNameLst>
                                          <p:attrName>style.visibility</p:attrName>
                                        </p:attrNameLst>
                                      </p:cBhvr>
                                      <p:to>
                                        <p:strVal val="visible"/>
                                      </p:to>
                                    </p:set>
                                    <p:anim calcmode="lin" valueType="num">
                                      <p:cBhvr>
                                        <p:cTn id="56" dur="500" fill="hold"/>
                                        <p:tgtEl>
                                          <p:spTgt spid="12298"/>
                                        </p:tgtEl>
                                        <p:attrNameLst>
                                          <p:attrName>ppt_w</p:attrName>
                                        </p:attrNameLst>
                                      </p:cBhvr>
                                      <p:tavLst>
                                        <p:tav tm="0">
                                          <p:val>
                                            <p:fltVal val="0"/>
                                          </p:val>
                                        </p:tav>
                                        <p:tav tm="100000">
                                          <p:val>
                                            <p:strVal val="#ppt_w"/>
                                          </p:val>
                                        </p:tav>
                                      </p:tavLst>
                                    </p:anim>
                                    <p:anim calcmode="lin" valueType="num">
                                      <p:cBhvr>
                                        <p:cTn id="57" dur="500" fill="hold"/>
                                        <p:tgtEl>
                                          <p:spTgt spid="12298"/>
                                        </p:tgtEl>
                                        <p:attrNameLst>
                                          <p:attrName>ppt_h</p:attrName>
                                        </p:attrNameLst>
                                      </p:cBhvr>
                                      <p:tavLst>
                                        <p:tav tm="0">
                                          <p:val>
                                            <p:fltVal val="0"/>
                                          </p:val>
                                        </p:tav>
                                        <p:tav tm="100000">
                                          <p:val>
                                            <p:strVal val="#ppt_h"/>
                                          </p:val>
                                        </p:tav>
                                      </p:tavLst>
                                    </p:anim>
                                    <p:animEffect transition="in" filter="fade">
                                      <p:cBhvr>
                                        <p:cTn id="58" dur="500"/>
                                        <p:tgtEl>
                                          <p:spTgt spid="12298"/>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12299"/>
                                        </p:tgtEl>
                                        <p:attrNameLst>
                                          <p:attrName>style.visibility</p:attrName>
                                        </p:attrNameLst>
                                      </p:cBhvr>
                                      <p:to>
                                        <p:strVal val="visible"/>
                                      </p:to>
                                    </p:set>
                                    <p:anim calcmode="lin" valueType="num">
                                      <p:cBhvr>
                                        <p:cTn id="63" dur="500" fill="hold"/>
                                        <p:tgtEl>
                                          <p:spTgt spid="12299"/>
                                        </p:tgtEl>
                                        <p:attrNameLst>
                                          <p:attrName>ppt_w</p:attrName>
                                        </p:attrNameLst>
                                      </p:cBhvr>
                                      <p:tavLst>
                                        <p:tav tm="0">
                                          <p:val>
                                            <p:fltVal val="0"/>
                                          </p:val>
                                        </p:tav>
                                        <p:tav tm="100000">
                                          <p:val>
                                            <p:strVal val="#ppt_w"/>
                                          </p:val>
                                        </p:tav>
                                      </p:tavLst>
                                    </p:anim>
                                    <p:anim calcmode="lin" valueType="num">
                                      <p:cBhvr>
                                        <p:cTn id="64" dur="500" fill="hold"/>
                                        <p:tgtEl>
                                          <p:spTgt spid="12299"/>
                                        </p:tgtEl>
                                        <p:attrNameLst>
                                          <p:attrName>ppt_h</p:attrName>
                                        </p:attrNameLst>
                                      </p:cBhvr>
                                      <p:tavLst>
                                        <p:tav tm="0">
                                          <p:val>
                                            <p:fltVal val="0"/>
                                          </p:val>
                                        </p:tav>
                                        <p:tav tm="100000">
                                          <p:val>
                                            <p:strVal val="#ppt_h"/>
                                          </p:val>
                                        </p:tav>
                                      </p:tavLst>
                                    </p:anim>
                                    <p:animEffect transition="in" filter="fade">
                                      <p:cBhvr>
                                        <p:cTn id="65" dur="500"/>
                                        <p:tgtEl>
                                          <p:spTgt spid="12299"/>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12300"/>
                                        </p:tgtEl>
                                        <p:attrNameLst>
                                          <p:attrName>style.visibility</p:attrName>
                                        </p:attrNameLst>
                                      </p:cBhvr>
                                      <p:to>
                                        <p:strVal val="visible"/>
                                      </p:to>
                                    </p:set>
                                    <p:anim calcmode="lin" valueType="num">
                                      <p:cBhvr>
                                        <p:cTn id="70" dur="500" fill="hold"/>
                                        <p:tgtEl>
                                          <p:spTgt spid="12300"/>
                                        </p:tgtEl>
                                        <p:attrNameLst>
                                          <p:attrName>ppt_w</p:attrName>
                                        </p:attrNameLst>
                                      </p:cBhvr>
                                      <p:tavLst>
                                        <p:tav tm="0">
                                          <p:val>
                                            <p:fltVal val="0"/>
                                          </p:val>
                                        </p:tav>
                                        <p:tav tm="100000">
                                          <p:val>
                                            <p:strVal val="#ppt_w"/>
                                          </p:val>
                                        </p:tav>
                                      </p:tavLst>
                                    </p:anim>
                                    <p:anim calcmode="lin" valueType="num">
                                      <p:cBhvr>
                                        <p:cTn id="71" dur="500" fill="hold"/>
                                        <p:tgtEl>
                                          <p:spTgt spid="12300"/>
                                        </p:tgtEl>
                                        <p:attrNameLst>
                                          <p:attrName>ppt_h</p:attrName>
                                        </p:attrNameLst>
                                      </p:cBhvr>
                                      <p:tavLst>
                                        <p:tav tm="0">
                                          <p:val>
                                            <p:fltVal val="0"/>
                                          </p:val>
                                        </p:tav>
                                        <p:tav tm="100000">
                                          <p:val>
                                            <p:strVal val="#ppt_h"/>
                                          </p:val>
                                        </p:tav>
                                      </p:tavLst>
                                    </p:anim>
                                    <p:animEffect transition="in" filter="fade">
                                      <p:cBhvr>
                                        <p:cTn id="72" dur="500"/>
                                        <p:tgtEl>
                                          <p:spTgt spid="12300"/>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12301"/>
                                        </p:tgtEl>
                                        <p:attrNameLst>
                                          <p:attrName>style.visibility</p:attrName>
                                        </p:attrNameLst>
                                      </p:cBhvr>
                                      <p:to>
                                        <p:strVal val="visible"/>
                                      </p:to>
                                    </p:set>
                                    <p:anim calcmode="lin" valueType="num">
                                      <p:cBhvr>
                                        <p:cTn id="77" dur="500" fill="hold"/>
                                        <p:tgtEl>
                                          <p:spTgt spid="12301"/>
                                        </p:tgtEl>
                                        <p:attrNameLst>
                                          <p:attrName>ppt_w</p:attrName>
                                        </p:attrNameLst>
                                      </p:cBhvr>
                                      <p:tavLst>
                                        <p:tav tm="0">
                                          <p:val>
                                            <p:fltVal val="0"/>
                                          </p:val>
                                        </p:tav>
                                        <p:tav tm="100000">
                                          <p:val>
                                            <p:strVal val="#ppt_w"/>
                                          </p:val>
                                        </p:tav>
                                      </p:tavLst>
                                    </p:anim>
                                    <p:anim calcmode="lin" valueType="num">
                                      <p:cBhvr>
                                        <p:cTn id="78" dur="500" fill="hold"/>
                                        <p:tgtEl>
                                          <p:spTgt spid="12301"/>
                                        </p:tgtEl>
                                        <p:attrNameLst>
                                          <p:attrName>ppt_h</p:attrName>
                                        </p:attrNameLst>
                                      </p:cBhvr>
                                      <p:tavLst>
                                        <p:tav tm="0">
                                          <p:val>
                                            <p:fltVal val="0"/>
                                          </p:val>
                                        </p:tav>
                                        <p:tav tm="100000">
                                          <p:val>
                                            <p:strVal val="#ppt_h"/>
                                          </p:val>
                                        </p:tav>
                                      </p:tavLst>
                                    </p:anim>
                                    <p:animEffect transition="in" filter="fade">
                                      <p:cBhvr>
                                        <p:cTn id="79" dur="500"/>
                                        <p:tgtEl>
                                          <p:spTgt spid="12301"/>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12302"/>
                                        </p:tgtEl>
                                        <p:attrNameLst>
                                          <p:attrName>style.visibility</p:attrName>
                                        </p:attrNameLst>
                                      </p:cBhvr>
                                      <p:to>
                                        <p:strVal val="visible"/>
                                      </p:to>
                                    </p:set>
                                    <p:anim calcmode="lin" valueType="num">
                                      <p:cBhvr>
                                        <p:cTn id="84" dur="500" fill="hold"/>
                                        <p:tgtEl>
                                          <p:spTgt spid="12302"/>
                                        </p:tgtEl>
                                        <p:attrNameLst>
                                          <p:attrName>ppt_w</p:attrName>
                                        </p:attrNameLst>
                                      </p:cBhvr>
                                      <p:tavLst>
                                        <p:tav tm="0">
                                          <p:val>
                                            <p:fltVal val="0"/>
                                          </p:val>
                                        </p:tav>
                                        <p:tav tm="100000">
                                          <p:val>
                                            <p:strVal val="#ppt_w"/>
                                          </p:val>
                                        </p:tav>
                                      </p:tavLst>
                                    </p:anim>
                                    <p:anim calcmode="lin" valueType="num">
                                      <p:cBhvr>
                                        <p:cTn id="85" dur="500" fill="hold"/>
                                        <p:tgtEl>
                                          <p:spTgt spid="12302"/>
                                        </p:tgtEl>
                                        <p:attrNameLst>
                                          <p:attrName>ppt_h</p:attrName>
                                        </p:attrNameLst>
                                      </p:cBhvr>
                                      <p:tavLst>
                                        <p:tav tm="0">
                                          <p:val>
                                            <p:fltVal val="0"/>
                                          </p:val>
                                        </p:tav>
                                        <p:tav tm="100000">
                                          <p:val>
                                            <p:strVal val="#ppt_h"/>
                                          </p:val>
                                        </p:tav>
                                      </p:tavLst>
                                    </p:anim>
                                    <p:animEffect transition="in" filter="fade">
                                      <p:cBhvr>
                                        <p:cTn id="86" dur="500"/>
                                        <p:tgtEl>
                                          <p:spTgt spid="12302"/>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0" fill="hold" grpId="0" nodeType="clickEffect">
                                  <p:stCondLst>
                                    <p:cond delay="0"/>
                                  </p:stCondLst>
                                  <p:childTnLst>
                                    <p:set>
                                      <p:cBhvr>
                                        <p:cTn id="90" dur="1" fill="hold">
                                          <p:stCondLst>
                                            <p:cond delay="0"/>
                                          </p:stCondLst>
                                        </p:cTn>
                                        <p:tgtEl>
                                          <p:spTgt spid="12304"/>
                                        </p:tgtEl>
                                        <p:attrNameLst>
                                          <p:attrName>style.visibility</p:attrName>
                                        </p:attrNameLst>
                                      </p:cBhvr>
                                      <p:to>
                                        <p:strVal val="visible"/>
                                      </p:to>
                                    </p:set>
                                    <p:anim calcmode="lin" valueType="num">
                                      <p:cBhvr>
                                        <p:cTn id="91" dur="500" fill="hold"/>
                                        <p:tgtEl>
                                          <p:spTgt spid="12304"/>
                                        </p:tgtEl>
                                        <p:attrNameLst>
                                          <p:attrName>ppt_w</p:attrName>
                                        </p:attrNameLst>
                                      </p:cBhvr>
                                      <p:tavLst>
                                        <p:tav tm="0">
                                          <p:val>
                                            <p:fltVal val="0"/>
                                          </p:val>
                                        </p:tav>
                                        <p:tav tm="100000">
                                          <p:val>
                                            <p:strVal val="#ppt_w"/>
                                          </p:val>
                                        </p:tav>
                                      </p:tavLst>
                                    </p:anim>
                                    <p:anim calcmode="lin" valueType="num">
                                      <p:cBhvr>
                                        <p:cTn id="92" dur="500" fill="hold"/>
                                        <p:tgtEl>
                                          <p:spTgt spid="12304"/>
                                        </p:tgtEl>
                                        <p:attrNameLst>
                                          <p:attrName>ppt_h</p:attrName>
                                        </p:attrNameLst>
                                      </p:cBhvr>
                                      <p:tavLst>
                                        <p:tav tm="0">
                                          <p:val>
                                            <p:fltVal val="0"/>
                                          </p:val>
                                        </p:tav>
                                        <p:tav tm="100000">
                                          <p:val>
                                            <p:strVal val="#ppt_h"/>
                                          </p:val>
                                        </p:tav>
                                      </p:tavLst>
                                    </p:anim>
                                    <p:animEffect transition="in" filter="fade">
                                      <p:cBhvr>
                                        <p:cTn id="93" dur="500"/>
                                        <p:tgtEl>
                                          <p:spTgt spid="12304"/>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0" fill="hold" grpId="0" nodeType="clickEffect">
                                  <p:stCondLst>
                                    <p:cond delay="0"/>
                                  </p:stCondLst>
                                  <p:childTnLst>
                                    <p:set>
                                      <p:cBhvr>
                                        <p:cTn id="97" dur="1" fill="hold">
                                          <p:stCondLst>
                                            <p:cond delay="0"/>
                                          </p:stCondLst>
                                        </p:cTn>
                                        <p:tgtEl>
                                          <p:spTgt spid="12305"/>
                                        </p:tgtEl>
                                        <p:attrNameLst>
                                          <p:attrName>style.visibility</p:attrName>
                                        </p:attrNameLst>
                                      </p:cBhvr>
                                      <p:to>
                                        <p:strVal val="visible"/>
                                      </p:to>
                                    </p:set>
                                    <p:anim calcmode="lin" valueType="num">
                                      <p:cBhvr>
                                        <p:cTn id="98" dur="500" fill="hold"/>
                                        <p:tgtEl>
                                          <p:spTgt spid="12305"/>
                                        </p:tgtEl>
                                        <p:attrNameLst>
                                          <p:attrName>ppt_w</p:attrName>
                                        </p:attrNameLst>
                                      </p:cBhvr>
                                      <p:tavLst>
                                        <p:tav tm="0">
                                          <p:val>
                                            <p:fltVal val="0"/>
                                          </p:val>
                                        </p:tav>
                                        <p:tav tm="100000">
                                          <p:val>
                                            <p:strVal val="#ppt_w"/>
                                          </p:val>
                                        </p:tav>
                                      </p:tavLst>
                                    </p:anim>
                                    <p:anim calcmode="lin" valueType="num">
                                      <p:cBhvr>
                                        <p:cTn id="99" dur="500" fill="hold"/>
                                        <p:tgtEl>
                                          <p:spTgt spid="12305"/>
                                        </p:tgtEl>
                                        <p:attrNameLst>
                                          <p:attrName>ppt_h</p:attrName>
                                        </p:attrNameLst>
                                      </p:cBhvr>
                                      <p:tavLst>
                                        <p:tav tm="0">
                                          <p:val>
                                            <p:fltVal val="0"/>
                                          </p:val>
                                        </p:tav>
                                        <p:tav tm="100000">
                                          <p:val>
                                            <p:strVal val="#ppt_h"/>
                                          </p:val>
                                        </p:tav>
                                      </p:tavLst>
                                    </p:anim>
                                    <p:animEffect transition="in" filter="fade">
                                      <p:cBhvr>
                                        <p:cTn id="100" dur="500"/>
                                        <p:tgtEl>
                                          <p:spTgt spid="12305"/>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0" fill="hold" grpId="0" nodeType="clickEffect">
                                  <p:stCondLst>
                                    <p:cond delay="0"/>
                                  </p:stCondLst>
                                  <p:childTnLst>
                                    <p:set>
                                      <p:cBhvr>
                                        <p:cTn id="104" dur="1" fill="hold">
                                          <p:stCondLst>
                                            <p:cond delay="0"/>
                                          </p:stCondLst>
                                        </p:cTn>
                                        <p:tgtEl>
                                          <p:spTgt spid="12306"/>
                                        </p:tgtEl>
                                        <p:attrNameLst>
                                          <p:attrName>style.visibility</p:attrName>
                                        </p:attrNameLst>
                                      </p:cBhvr>
                                      <p:to>
                                        <p:strVal val="visible"/>
                                      </p:to>
                                    </p:set>
                                    <p:anim calcmode="lin" valueType="num">
                                      <p:cBhvr>
                                        <p:cTn id="105" dur="500" fill="hold"/>
                                        <p:tgtEl>
                                          <p:spTgt spid="12306"/>
                                        </p:tgtEl>
                                        <p:attrNameLst>
                                          <p:attrName>ppt_w</p:attrName>
                                        </p:attrNameLst>
                                      </p:cBhvr>
                                      <p:tavLst>
                                        <p:tav tm="0">
                                          <p:val>
                                            <p:fltVal val="0"/>
                                          </p:val>
                                        </p:tav>
                                        <p:tav tm="100000">
                                          <p:val>
                                            <p:strVal val="#ppt_w"/>
                                          </p:val>
                                        </p:tav>
                                      </p:tavLst>
                                    </p:anim>
                                    <p:anim calcmode="lin" valueType="num">
                                      <p:cBhvr>
                                        <p:cTn id="106" dur="500" fill="hold"/>
                                        <p:tgtEl>
                                          <p:spTgt spid="12306"/>
                                        </p:tgtEl>
                                        <p:attrNameLst>
                                          <p:attrName>ppt_h</p:attrName>
                                        </p:attrNameLst>
                                      </p:cBhvr>
                                      <p:tavLst>
                                        <p:tav tm="0">
                                          <p:val>
                                            <p:fltVal val="0"/>
                                          </p:val>
                                        </p:tav>
                                        <p:tav tm="100000">
                                          <p:val>
                                            <p:strVal val="#ppt_h"/>
                                          </p:val>
                                        </p:tav>
                                      </p:tavLst>
                                    </p:anim>
                                    <p:animEffect transition="in" filter="fade">
                                      <p:cBhvr>
                                        <p:cTn id="107" dur="500"/>
                                        <p:tgtEl>
                                          <p:spTgt spid="12306"/>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0" fill="hold" grpId="0" nodeType="clickEffect">
                                  <p:stCondLst>
                                    <p:cond delay="0"/>
                                  </p:stCondLst>
                                  <p:childTnLst>
                                    <p:set>
                                      <p:cBhvr>
                                        <p:cTn id="111" dur="1" fill="hold">
                                          <p:stCondLst>
                                            <p:cond delay="0"/>
                                          </p:stCondLst>
                                        </p:cTn>
                                        <p:tgtEl>
                                          <p:spTgt spid="12307"/>
                                        </p:tgtEl>
                                        <p:attrNameLst>
                                          <p:attrName>style.visibility</p:attrName>
                                        </p:attrNameLst>
                                      </p:cBhvr>
                                      <p:to>
                                        <p:strVal val="visible"/>
                                      </p:to>
                                    </p:set>
                                    <p:anim calcmode="lin" valueType="num">
                                      <p:cBhvr>
                                        <p:cTn id="112" dur="500" fill="hold"/>
                                        <p:tgtEl>
                                          <p:spTgt spid="12307"/>
                                        </p:tgtEl>
                                        <p:attrNameLst>
                                          <p:attrName>ppt_w</p:attrName>
                                        </p:attrNameLst>
                                      </p:cBhvr>
                                      <p:tavLst>
                                        <p:tav tm="0">
                                          <p:val>
                                            <p:fltVal val="0"/>
                                          </p:val>
                                        </p:tav>
                                        <p:tav tm="100000">
                                          <p:val>
                                            <p:strVal val="#ppt_w"/>
                                          </p:val>
                                        </p:tav>
                                      </p:tavLst>
                                    </p:anim>
                                    <p:anim calcmode="lin" valueType="num">
                                      <p:cBhvr>
                                        <p:cTn id="113" dur="500" fill="hold"/>
                                        <p:tgtEl>
                                          <p:spTgt spid="12307"/>
                                        </p:tgtEl>
                                        <p:attrNameLst>
                                          <p:attrName>ppt_h</p:attrName>
                                        </p:attrNameLst>
                                      </p:cBhvr>
                                      <p:tavLst>
                                        <p:tav tm="0">
                                          <p:val>
                                            <p:fltVal val="0"/>
                                          </p:val>
                                        </p:tav>
                                        <p:tav tm="100000">
                                          <p:val>
                                            <p:strVal val="#ppt_h"/>
                                          </p:val>
                                        </p:tav>
                                      </p:tavLst>
                                    </p:anim>
                                    <p:animEffect transition="in" filter="fade">
                                      <p:cBhvr>
                                        <p:cTn id="114" dur="500"/>
                                        <p:tgtEl>
                                          <p:spTgt spid="12307"/>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0" fill="hold" grpId="0" nodeType="clickEffect">
                                  <p:stCondLst>
                                    <p:cond delay="0"/>
                                  </p:stCondLst>
                                  <p:childTnLst>
                                    <p:set>
                                      <p:cBhvr>
                                        <p:cTn id="118" dur="1" fill="hold">
                                          <p:stCondLst>
                                            <p:cond delay="0"/>
                                          </p:stCondLst>
                                        </p:cTn>
                                        <p:tgtEl>
                                          <p:spTgt spid="12308"/>
                                        </p:tgtEl>
                                        <p:attrNameLst>
                                          <p:attrName>style.visibility</p:attrName>
                                        </p:attrNameLst>
                                      </p:cBhvr>
                                      <p:to>
                                        <p:strVal val="visible"/>
                                      </p:to>
                                    </p:set>
                                    <p:anim calcmode="lin" valueType="num">
                                      <p:cBhvr>
                                        <p:cTn id="119" dur="500" fill="hold"/>
                                        <p:tgtEl>
                                          <p:spTgt spid="12308"/>
                                        </p:tgtEl>
                                        <p:attrNameLst>
                                          <p:attrName>ppt_w</p:attrName>
                                        </p:attrNameLst>
                                      </p:cBhvr>
                                      <p:tavLst>
                                        <p:tav tm="0">
                                          <p:val>
                                            <p:fltVal val="0"/>
                                          </p:val>
                                        </p:tav>
                                        <p:tav tm="100000">
                                          <p:val>
                                            <p:strVal val="#ppt_w"/>
                                          </p:val>
                                        </p:tav>
                                      </p:tavLst>
                                    </p:anim>
                                    <p:anim calcmode="lin" valueType="num">
                                      <p:cBhvr>
                                        <p:cTn id="120" dur="500" fill="hold"/>
                                        <p:tgtEl>
                                          <p:spTgt spid="12308"/>
                                        </p:tgtEl>
                                        <p:attrNameLst>
                                          <p:attrName>ppt_h</p:attrName>
                                        </p:attrNameLst>
                                      </p:cBhvr>
                                      <p:tavLst>
                                        <p:tav tm="0">
                                          <p:val>
                                            <p:fltVal val="0"/>
                                          </p:val>
                                        </p:tav>
                                        <p:tav tm="100000">
                                          <p:val>
                                            <p:strVal val="#ppt_h"/>
                                          </p:val>
                                        </p:tav>
                                      </p:tavLst>
                                    </p:anim>
                                    <p:animEffect transition="in" filter="fade">
                                      <p:cBhvr>
                                        <p:cTn id="121" dur="500"/>
                                        <p:tgtEl>
                                          <p:spTgt spid="12308"/>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0" fill="hold" grpId="0" nodeType="clickEffect">
                                  <p:stCondLst>
                                    <p:cond delay="0"/>
                                  </p:stCondLst>
                                  <p:childTnLst>
                                    <p:set>
                                      <p:cBhvr>
                                        <p:cTn id="125" dur="1" fill="hold">
                                          <p:stCondLst>
                                            <p:cond delay="0"/>
                                          </p:stCondLst>
                                        </p:cTn>
                                        <p:tgtEl>
                                          <p:spTgt spid="12309"/>
                                        </p:tgtEl>
                                        <p:attrNameLst>
                                          <p:attrName>style.visibility</p:attrName>
                                        </p:attrNameLst>
                                      </p:cBhvr>
                                      <p:to>
                                        <p:strVal val="visible"/>
                                      </p:to>
                                    </p:set>
                                    <p:anim calcmode="lin" valueType="num">
                                      <p:cBhvr>
                                        <p:cTn id="126" dur="500" fill="hold"/>
                                        <p:tgtEl>
                                          <p:spTgt spid="12309"/>
                                        </p:tgtEl>
                                        <p:attrNameLst>
                                          <p:attrName>ppt_w</p:attrName>
                                        </p:attrNameLst>
                                      </p:cBhvr>
                                      <p:tavLst>
                                        <p:tav tm="0">
                                          <p:val>
                                            <p:fltVal val="0"/>
                                          </p:val>
                                        </p:tav>
                                        <p:tav tm="100000">
                                          <p:val>
                                            <p:strVal val="#ppt_w"/>
                                          </p:val>
                                        </p:tav>
                                      </p:tavLst>
                                    </p:anim>
                                    <p:anim calcmode="lin" valueType="num">
                                      <p:cBhvr>
                                        <p:cTn id="127" dur="500" fill="hold"/>
                                        <p:tgtEl>
                                          <p:spTgt spid="12309"/>
                                        </p:tgtEl>
                                        <p:attrNameLst>
                                          <p:attrName>ppt_h</p:attrName>
                                        </p:attrNameLst>
                                      </p:cBhvr>
                                      <p:tavLst>
                                        <p:tav tm="0">
                                          <p:val>
                                            <p:fltVal val="0"/>
                                          </p:val>
                                        </p:tav>
                                        <p:tav tm="100000">
                                          <p:val>
                                            <p:strVal val="#ppt_h"/>
                                          </p:val>
                                        </p:tav>
                                      </p:tavLst>
                                    </p:anim>
                                    <p:animEffect transition="in" filter="fade">
                                      <p:cBhvr>
                                        <p:cTn id="128" dur="500"/>
                                        <p:tgtEl>
                                          <p:spTgt spid="12309"/>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0" fill="hold" grpId="0" nodeType="clickEffect">
                                  <p:stCondLst>
                                    <p:cond delay="0"/>
                                  </p:stCondLst>
                                  <p:childTnLst>
                                    <p:set>
                                      <p:cBhvr>
                                        <p:cTn id="132" dur="1" fill="hold">
                                          <p:stCondLst>
                                            <p:cond delay="0"/>
                                          </p:stCondLst>
                                        </p:cTn>
                                        <p:tgtEl>
                                          <p:spTgt spid="12310"/>
                                        </p:tgtEl>
                                        <p:attrNameLst>
                                          <p:attrName>style.visibility</p:attrName>
                                        </p:attrNameLst>
                                      </p:cBhvr>
                                      <p:to>
                                        <p:strVal val="visible"/>
                                      </p:to>
                                    </p:set>
                                    <p:anim calcmode="lin" valueType="num">
                                      <p:cBhvr>
                                        <p:cTn id="133" dur="500" fill="hold"/>
                                        <p:tgtEl>
                                          <p:spTgt spid="12310"/>
                                        </p:tgtEl>
                                        <p:attrNameLst>
                                          <p:attrName>ppt_w</p:attrName>
                                        </p:attrNameLst>
                                      </p:cBhvr>
                                      <p:tavLst>
                                        <p:tav tm="0">
                                          <p:val>
                                            <p:fltVal val="0"/>
                                          </p:val>
                                        </p:tav>
                                        <p:tav tm="100000">
                                          <p:val>
                                            <p:strVal val="#ppt_w"/>
                                          </p:val>
                                        </p:tav>
                                      </p:tavLst>
                                    </p:anim>
                                    <p:anim calcmode="lin" valueType="num">
                                      <p:cBhvr>
                                        <p:cTn id="134" dur="500" fill="hold"/>
                                        <p:tgtEl>
                                          <p:spTgt spid="12310"/>
                                        </p:tgtEl>
                                        <p:attrNameLst>
                                          <p:attrName>ppt_h</p:attrName>
                                        </p:attrNameLst>
                                      </p:cBhvr>
                                      <p:tavLst>
                                        <p:tav tm="0">
                                          <p:val>
                                            <p:fltVal val="0"/>
                                          </p:val>
                                        </p:tav>
                                        <p:tav tm="100000">
                                          <p:val>
                                            <p:strVal val="#ppt_h"/>
                                          </p:val>
                                        </p:tav>
                                      </p:tavLst>
                                    </p:anim>
                                    <p:animEffect transition="in" filter="fade">
                                      <p:cBhvr>
                                        <p:cTn id="135" dur="500"/>
                                        <p:tgtEl>
                                          <p:spTgt spid="12310"/>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0" fill="hold" grpId="0" nodeType="clickEffect">
                                  <p:stCondLst>
                                    <p:cond delay="0"/>
                                  </p:stCondLst>
                                  <p:childTnLst>
                                    <p:set>
                                      <p:cBhvr>
                                        <p:cTn id="139" dur="1" fill="hold">
                                          <p:stCondLst>
                                            <p:cond delay="0"/>
                                          </p:stCondLst>
                                        </p:cTn>
                                        <p:tgtEl>
                                          <p:spTgt spid="12311"/>
                                        </p:tgtEl>
                                        <p:attrNameLst>
                                          <p:attrName>style.visibility</p:attrName>
                                        </p:attrNameLst>
                                      </p:cBhvr>
                                      <p:to>
                                        <p:strVal val="visible"/>
                                      </p:to>
                                    </p:set>
                                    <p:anim calcmode="lin" valueType="num">
                                      <p:cBhvr>
                                        <p:cTn id="140" dur="500" fill="hold"/>
                                        <p:tgtEl>
                                          <p:spTgt spid="12311"/>
                                        </p:tgtEl>
                                        <p:attrNameLst>
                                          <p:attrName>ppt_w</p:attrName>
                                        </p:attrNameLst>
                                      </p:cBhvr>
                                      <p:tavLst>
                                        <p:tav tm="0">
                                          <p:val>
                                            <p:fltVal val="0"/>
                                          </p:val>
                                        </p:tav>
                                        <p:tav tm="100000">
                                          <p:val>
                                            <p:strVal val="#ppt_w"/>
                                          </p:val>
                                        </p:tav>
                                      </p:tavLst>
                                    </p:anim>
                                    <p:anim calcmode="lin" valueType="num">
                                      <p:cBhvr>
                                        <p:cTn id="141" dur="500" fill="hold"/>
                                        <p:tgtEl>
                                          <p:spTgt spid="12311"/>
                                        </p:tgtEl>
                                        <p:attrNameLst>
                                          <p:attrName>ppt_h</p:attrName>
                                        </p:attrNameLst>
                                      </p:cBhvr>
                                      <p:tavLst>
                                        <p:tav tm="0">
                                          <p:val>
                                            <p:fltVal val="0"/>
                                          </p:val>
                                        </p:tav>
                                        <p:tav tm="100000">
                                          <p:val>
                                            <p:strVal val="#ppt_h"/>
                                          </p:val>
                                        </p:tav>
                                      </p:tavLst>
                                    </p:anim>
                                    <p:animEffect transition="in" filter="fade">
                                      <p:cBhvr>
                                        <p:cTn id="142" dur="500"/>
                                        <p:tgtEl>
                                          <p:spTgt spid="12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animBg="1"/>
      <p:bldP spid="12296" grpId="0" animBg="1"/>
      <p:bldP spid="12297" grpId="0"/>
      <p:bldP spid="12298" grpId="0"/>
      <p:bldP spid="12299" grpId="0"/>
      <p:bldP spid="12300" grpId="0"/>
      <p:bldP spid="12301" grpId="0" animBg="1"/>
      <p:bldP spid="12302" grpId="0"/>
      <p:bldP spid="12304" grpId="0"/>
      <p:bldP spid="12305" grpId="0" animBg="1"/>
      <p:bldP spid="12306" grpId="0"/>
      <p:bldP spid="12307" grpId="0"/>
      <p:bldP spid="12308" grpId="0"/>
      <p:bldP spid="12309" grpId="0" animBg="1"/>
      <p:bldP spid="12310" grpId="0"/>
      <p:bldP spid="12311" grpId="0" animBg="1"/>
      <p:bldP spid="12312" grpId="0"/>
      <p:bldP spid="1231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28600" y="914400"/>
            <a:ext cx="8686800" cy="457200"/>
          </a:xfrm>
          <a:prstGeom prst="rect">
            <a:avLst/>
          </a:prstGeom>
          <a:noFill/>
          <a:ln w="9525">
            <a:noFill/>
            <a:miter lim="800000"/>
            <a:headEnd/>
            <a:tailEnd/>
          </a:ln>
        </p:spPr>
        <p:txBody>
          <a:bodyPr>
            <a:spAutoFit/>
          </a:bodyPr>
          <a:lstStyle/>
          <a:p>
            <a:pPr>
              <a:spcBef>
                <a:spcPct val="50000"/>
              </a:spcBef>
            </a:pPr>
            <a:endParaRPr lang="en-US"/>
          </a:p>
        </p:txBody>
      </p:sp>
      <p:sp>
        <p:nvSpPr>
          <p:cNvPr id="10243" name="Text Box 3"/>
          <p:cNvSpPr txBox="1">
            <a:spLocks noChangeArrowheads="1"/>
          </p:cNvSpPr>
          <p:nvPr/>
        </p:nvSpPr>
        <p:spPr bwMode="auto">
          <a:xfrm>
            <a:off x="152400" y="152400"/>
            <a:ext cx="8915400" cy="1066800"/>
          </a:xfrm>
          <a:prstGeom prst="rect">
            <a:avLst/>
          </a:prstGeom>
          <a:noFill/>
          <a:ln w="9525">
            <a:noFill/>
            <a:miter lim="800000"/>
            <a:headEnd/>
            <a:tailEnd/>
          </a:ln>
        </p:spPr>
        <p:txBody>
          <a:bodyPr>
            <a:spAutoFit/>
          </a:bodyPr>
          <a:lstStyle/>
          <a:p>
            <a:pPr marL="342900" indent="-342900">
              <a:buSzPct val="150000"/>
            </a:pPr>
            <a:r>
              <a:rPr lang="en-US" b="1">
                <a:solidFill>
                  <a:srgbClr val="009900"/>
                </a:solidFill>
              </a:rPr>
              <a:t>Practice Problems </a:t>
            </a:r>
            <a:r>
              <a:rPr lang="en-US" b="1" i="1">
                <a:solidFill>
                  <a:srgbClr val="009900"/>
                </a:solidFill>
              </a:rPr>
              <a:t>(continued)</a:t>
            </a:r>
            <a:r>
              <a:rPr lang="en-US" b="1">
                <a:solidFill>
                  <a:srgbClr val="009900"/>
                </a:solidFill>
              </a:rPr>
              <a:t>:</a:t>
            </a:r>
            <a:r>
              <a:rPr lang="en-US"/>
              <a:t>  </a:t>
            </a:r>
            <a:r>
              <a:rPr lang="en-US" sz="2000"/>
              <a:t>2)</a:t>
            </a:r>
            <a:r>
              <a:rPr lang="en-US"/>
              <a:t> </a:t>
            </a:r>
            <a:r>
              <a:rPr lang="en-US" sz="2000"/>
              <a:t>A rigid steel container is filled with neon under a pressure of 760 mm Hg and a temperature of 325 K.  If the temperature is reduced to standard temperature, what will the new pressure be? </a:t>
            </a:r>
          </a:p>
        </p:txBody>
      </p:sp>
      <p:sp>
        <p:nvSpPr>
          <p:cNvPr id="13317" name="Text Box 5"/>
          <p:cNvSpPr txBox="1">
            <a:spLocks noChangeArrowheads="1"/>
          </p:cNvSpPr>
          <p:nvPr/>
        </p:nvSpPr>
        <p:spPr bwMode="auto">
          <a:xfrm>
            <a:off x="457200" y="1371600"/>
            <a:ext cx="1981200" cy="1552575"/>
          </a:xfrm>
          <a:prstGeom prst="rect">
            <a:avLst/>
          </a:prstGeom>
          <a:noFill/>
          <a:ln w="9525">
            <a:noFill/>
            <a:miter lim="800000"/>
            <a:headEnd/>
            <a:tailEnd/>
          </a:ln>
        </p:spPr>
        <p:txBody>
          <a:bodyPr>
            <a:spAutoFit/>
          </a:bodyPr>
          <a:lstStyle/>
          <a:p>
            <a:pPr>
              <a:spcBef>
                <a:spcPct val="50000"/>
              </a:spcBef>
            </a:pPr>
            <a:r>
              <a:rPr lang="en-US"/>
              <a:t>P</a:t>
            </a:r>
            <a:r>
              <a:rPr lang="en-US" baseline="-25000"/>
              <a:t>1</a:t>
            </a:r>
            <a:r>
              <a:rPr lang="en-US"/>
              <a:t> = ______</a:t>
            </a:r>
          </a:p>
          <a:p>
            <a:pPr>
              <a:spcBef>
                <a:spcPct val="50000"/>
              </a:spcBef>
            </a:pPr>
            <a:r>
              <a:rPr lang="en-US"/>
              <a:t>V</a:t>
            </a:r>
            <a:r>
              <a:rPr lang="en-US" baseline="-25000"/>
              <a:t>1</a:t>
            </a:r>
            <a:r>
              <a:rPr lang="en-US"/>
              <a:t>= ______</a:t>
            </a:r>
          </a:p>
          <a:p>
            <a:pPr>
              <a:spcBef>
                <a:spcPct val="50000"/>
              </a:spcBef>
            </a:pPr>
            <a:r>
              <a:rPr lang="en-US"/>
              <a:t>T</a:t>
            </a:r>
            <a:r>
              <a:rPr lang="en-US" sz="1800" baseline="-25000"/>
              <a:t>K</a:t>
            </a:r>
            <a:r>
              <a:rPr lang="en-US" baseline="-25000"/>
              <a:t>1</a:t>
            </a:r>
            <a:r>
              <a:rPr lang="en-US"/>
              <a:t>= ______</a:t>
            </a:r>
          </a:p>
        </p:txBody>
      </p:sp>
      <p:sp>
        <p:nvSpPr>
          <p:cNvPr id="13318" name="Text Box 6"/>
          <p:cNvSpPr txBox="1">
            <a:spLocks noChangeArrowheads="1"/>
          </p:cNvSpPr>
          <p:nvPr/>
        </p:nvSpPr>
        <p:spPr bwMode="auto">
          <a:xfrm>
            <a:off x="2209800" y="1371600"/>
            <a:ext cx="1981200" cy="1552575"/>
          </a:xfrm>
          <a:prstGeom prst="rect">
            <a:avLst/>
          </a:prstGeom>
          <a:noFill/>
          <a:ln w="9525">
            <a:noFill/>
            <a:miter lim="800000"/>
            <a:headEnd/>
            <a:tailEnd/>
          </a:ln>
        </p:spPr>
        <p:txBody>
          <a:bodyPr>
            <a:spAutoFit/>
          </a:bodyPr>
          <a:lstStyle/>
          <a:p>
            <a:pPr>
              <a:spcBef>
                <a:spcPct val="50000"/>
              </a:spcBef>
            </a:pPr>
            <a:r>
              <a:rPr lang="en-US"/>
              <a:t>P</a:t>
            </a:r>
            <a:r>
              <a:rPr lang="en-US" baseline="-25000"/>
              <a:t>2</a:t>
            </a:r>
            <a:r>
              <a:rPr lang="en-US"/>
              <a:t> = ______</a:t>
            </a:r>
          </a:p>
          <a:p>
            <a:pPr>
              <a:spcBef>
                <a:spcPct val="50000"/>
              </a:spcBef>
            </a:pPr>
            <a:r>
              <a:rPr lang="en-US"/>
              <a:t>V</a:t>
            </a:r>
            <a:r>
              <a:rPr lang="en-US" baseline="-25000"/>
              <a:t>2</a:t>
            </a:r>
            <a:r>
              <a:rPr lang="en-US"/>
              <a:t>= ______</a:t>
            </a:r>
          </a:p>
          <a:p>
            <a:pPr>
              <a:spcBef>
                <a:spcPct val="50000"/>
              </a:spcBef>
            </a:pPr>
            <a:r>
              <a:rPr lang="en-US"/>
              <a:t>T</a:t>
            </a:r>
            <a:r>
              <a:rPr lang="en-US" sz="1800" baseline="-25000"/>
              <a:t>K</a:t>
            </a:r>
            <a:r>
              <a:rPr lang="en-US" baseline="-25000"/>
              <a:t>2</a:t>
            </a:r>
            <a:r>
              <a:rPr lang="en-US"/>
              <a:t>= ______</a:t>
            </a:r>
          </a:p>
        </p:txBody>
      </p:sp>
      <p:sp>
        <p:nvSpPr>
          <p:cNvPr id="13319" name="AutoShape 7"/>
          <p:cNvSpPr>
            <a:spLocks noChangeArrowheads="1"/>
          </p:cNvSpPr>
          <p:nvPr/>
        </p:nvSpPr>
        <p:spPr bwMode="auto">
          <a:xfrm>
            <a:off x="381000" y="1981200"/>
            <a:ext cx="533400" cy="457200"/>
          </a:xfrm>
          <a:custGeom>
            <a:avLst/>
            <a:gdLst>
              <a:gd name="T0" fmla="*/ 6586009 w 21600"/>
              <a:gd name="T1" fmla="*/ 0 h 21600"/>
              <a:gd name="T2" fmla="*/ 1928858 w 21600"/>
              <a:gd name="T3" fmla="*/ 1417108 h 21600"/>
              <a:gd name="T4" fmla="*/ 0 w 21600"/>
              <a:gd name="T5" fmla="*/ 4838700 h 21600"/>
              <a:gd name="T6" fmla="*/ 1928858 w 21600"/>
              <a:gd name="T7" fmla="*/ 8260291 h 21600"/>
              <a:gd name="T8" fmla="*/ 6586009 w 21600"/>
              <a:gd name="T9" fmla="*/ 9677399 h 21600"/>
              <a:gd name="T10" fmla="*/ 11243182 w 21600"/>
              <a:gd name="T11" fmla="*/ 8260291 h 21600"/>
              <a:gd name="T12" fmla="*/ 13172018 w 21600"/>
              <a:gd name="T13" fmla="*/ 4838700 h 21600"/>
              <a:gd name="T14" fmla="*/ 11243182 w 21600"/>
              <a:gd name="T15" fmla="*/ 1417108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tx2"/>
          </a:solidFill>
          <a:ln w="3175">
            <a:solidFill>
              <a:schemeClr val="tx1"/>
            </a:solidFill>
            <a:miter lim="800000"/>
            <a:headEnd/>
            <a:tailEnd/>
          </a:ln>
        </p:spPr>
        <p:txBody>
          <a:bodyPr wrap="none" anchor="ctr"/>
          <a:lstStyle/>
          <a:p>
            <a:endParaRPr lang="en-US"/>
          </a:p>
        </p:txBody>
      </p:sp>
      <p:sp>
        <p:nvSpPr>
          <p:cNvPr id="13320" name="AutoShape 8"/>
          <p:cNvSpPr>
            <a:spLocks noChangeArrowheads="1"/>
          </p:cNvSpPr>
          <p:nvPr/>
        </p:nvSpPr>
        <p:spPr bwMode="auto">
          <a:xfrm>
            <a:off x="2209800" y="1905000"/>
            <a:ext cx="533400" cy="457200"/>
          </a:xfrm>
          <a:custGeom>
            <a:avLst/>
            <a:gdLst>
              <a:gd name="T0" fmla="*/ 6586009 w 21600"/>
              <a:gd name="T1" fmla="*/ 0 h 21600"/>
              <a:gd name="T2" fmla="*/ 1928858 w 21600"/>
              <a:gd name="T3" fmla="*/ 1417108 h 21600"/>
              <a:gd name="T4" fmla="*/ 0 w 21600"/>
              <a:gd name="T5" fmla="*/ 4838700 h 21600"/>
              <a:gd name="T6" fmla="*/ 1928858 w 21600"/>
              <a:gd name="T7" fmla="*/ 8260291 h 21600"/>
              <a:gd name="T8" fmla="*/ 6586009 w 21600"/>
              <a:gd name="T9" fmla="*/ 9677399 h 21600"/>
              <a:gd name="T10" fmla="*/ 11243182 w 21600"/>
              <a:gd name="T11" fmla="*/ 8260291 h 21600"/>
              <a:gd name="T12" fmla="*/ 13172018 w 21600"/>
              <a:gd name="T13" fmla="*/ 4838700 h 21600"/>
              <a:gd name="T14" fmla="*/ 11243182 w 21600"/>
              <a:gd name="T15" fmla="*/ 1417108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tx2"/>
          </a:solidFill>
          <a:ln w="3175">
            <a:solidFill>
              <a:schemeClr val="tx1"/>
            </a:solidFill>
            <a:miter lim="800000"/>
            <a:headEnd/>
            <a:tailEnd/>
          </a:ln>
        </p:spPr>
        <p:txBody>
          <a:bodyPr wrap="none" anchor="ctr"/>
          <a:lstStyle/>
          <a:p>
            <a:endParaRPr lang="en-US"/>
          </a:p>
        </p:txBody>
      </p:sp>
      <p:sp>
        <p:nvSpPr>
          <p:cNvPr id="13321" name="Text Box 9"/>
          <p:cNvSpPr txBox="1">
            <a:spLocks noChangeArrowheads="1"/>
          </p:cNvSpPr>
          <p:nvPr/>
        </p:nvSpPr>
        <p:spPr bwMode="auto">
          <a:xfrm>
            <a:off x="685800" y="1371600"/>
            <a:ext cx="18288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760 mm</a:t>
            </a:r>
          </a:p>
        </p:txBody>
      </p:sp>
      <p:sp>
        <p:nvSpPr>
          <p:cNvPr id="13322" name="Text Box 10"/>
          <p:cNvSpPr txBox="1">
            <a:spLocks noChangeArrowheads="1"/>
          </p:cNvSpPr>
          <p:nvPr/>
        </p:nvSpPr>
        <p:spPr bwMode="auto">
          <a:xfrm>
            <a:off x="1066800" y="2438400"/>
            <a:ext cx="1371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325 K</a:t>
            </a:r>
          </a:p>
        </p:txBody>
      </p:sp>
      <p:sp>
        <p:nvSpPr>
          <p:cNvPr id="13323" name="Text Box 11"/>
          <p:cNvSpPr txBox="1">
            <a:spLocks noChangeArrowheads="1"/>
          </p:cNvSpPr>
          <p:nvPr/>
        </p:nvSpPr>
        <p:spPr bwMode="auto">
          <a:xfrm>
            <a:off x="2743200" y="2438400"/>
            <a:ext cx="1371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273 K</a:t>
            </a:r>
          </a:p>
        </p:txBody>
      </p:sp>
      <p:sp>
        <p:nvSpPr>
          <p:cNvPr id="13324" name="Text Box 12"/>
          <p:cNvSpPr txBox="1">
            <a:spLocks noChangeArrowheads="1"/>
          </p:cNvSpPr>
          <p:nvPr/>
        </p:nvSpPr>
        <p:spPr bwMode="auto">
          <a:xfrm>
            <a:off x="2667000" y="1371600"/>
            <a:ext cx="1371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a:t>
            </a:r>
          </a:p>
        </p:txBody>
      </p:sp>
      <p:sp>
        <p:nvSpPr>
          <p:cNvPr id="13325" name="AutoShape 13"/>
          <p:cNvSpPr>
            <a:spLocks/>
          </p:cNvSpPr>
          <p:nvPr/>
        </p:nvSpPr>
        <p:spPr bwMode="auto">
          <a:xfrm>
            <a:off x="3962400" y="1371600"/>
            <a:ext cx="304800" cy="1752600"/>
          </a:xfrm>
          <a:prstGeom prst="rightBrace">
            <a:avLst>
              <a:gd name="adj1" fmla="val 47917"/>
              <a:gd name="adj2" fmla="val 50000"/>
            </a:avLst>
          </a:prstGeom>
          <a:noFill/>
          <a:ln w="9525">
            <a:solidFill>
              <a:schemeClr val="tx1"/>
            </a:solidFill>
            <a:round/>
            <a:headEnd/>
            <a:tailEnd/>
          </a:ln>
        </p:spPr>
        <p:txBody>
          <a:bodyPr wrap="none" anchor="ctr"/>
          <a:lstStyle/>
          <a:p>
            <a:endParaRPr lang="en-US"/>
          </a:p>
        </p:txBody>
      </p:sp>
      <p:sp>
        <p:nvSpPr>
          <p:cNvPr id="13326" name="Text Box 14"/>
          <p:cNvSpPr txBox="1">
            <a:spLocks noChangeArrowheads="1"/>
          </p:cNvSpPr>
          <p:nvPr/>
        </p:nvSpPr>
        <p:spPr bwMode="auto">
          <a:xfrm>
            <a:off x="4038600" y="1752600"/>
            <a:ext cx="1676400" cy="1190625"/>
          </a:xfrm>
          <a:prstGeom prst="rect">
            <a:avLst/>
          </a:prstGeom>
          <a:noFill/>
          <a:ln w="9525">
            <a:noFill/>
            <a:miter lim="800000"/>
            <a:headEnd/>
            <a:tailEnd/>
          </a:ln>
        </p:spPr>
        <p:txBody>
          <a:bodyPr>
            <a:spAutoFit/>
          </a:bodyPr>
          <a:lstStyle/>
          <a:p>
            <a:pPr algn="ctr">
              <a:spcBef>
                <a:spcPct val="50000"/>
              </a:spcBef>
            </a:pPr>
            <a:r>
              <a:rPr lang="en-US" sz="1800" b="1"/>
              <a:t>Plug the #’s into the equation and solve for P</a:t>
            </a:r>
            <a:r>
              <a:rPr lang="en-US" sz="1800" b="1" baseline="-25000"/>
              <a:t>2.</a:t>
            </a:r>
            <a:endParaRPr lang="en-US" sz="1800" b="1"/>
          </a:p>
        </p:txBody>
      </p:sp>
      <p:sp>
        <p:nvSpPr>
          <p:cNvPr id="13327" name="Text Box 15"/>
          <p:cNvSpPr txBox="1">
            <a:spLocks noChangeArrowheads="1"/>
          </p:cNvSpPr>
          <p:nvPr/>
        </p:nvSpPr>
        <p:spPr bwMode="auto">
          <a:xfrm>
            <a:off x="5562600" y="1828800"/>
            <a:ext cx="1371600" cy="396875"/>
          </a:xfrm>
          <a:prstGeom prst="rect">
            <a:avLst/>
          </a:prstGeom>
          <a:noFill/>
          <a:ln w="9525">
            <a:noFill/>
            <a:miter lim="800000"/>
            <a:headEnd/>
            <a:tailEnd/>
          </a:ln>
        </p:spPr>
        <p:txBody>
          <a:bodyPr>
            <a:spAutoFit/>
          </a:bodyPr>
          <a:lstStyle/>
          <a:p>
            <a:pPr algn="ctr">
              <a:spcBef>
                <a:spcPct val="50000"/>
              </a:spcBef>
            </a:pPr>
            <a:r>
              <a:rPr lang="en-US" sz="2000">
                <a:solidFill>
                  <a:srgbClr val="6600CC"/>
                </a:solidFill>
              </a:rPr>
              <a:t>(760)</a:t>
            </a:r>
          </a:p>
        </p:txBody>
      </p:sp>
      <p:sp>
        <p:nvSpPr>
          <p:cNvPr id="13328" name="Line 16"/>
          <p:cNvSpPr>
            <a:spLocks noChangeShapeType="1"/>
          </p:cNvSpPr>
          <p:nvPr/>
        </p:nvSpPr>
        <p:spPr bwMode="auto">
          <a:xfrm>
            <a:off x="5943600" y="2209800"/>
            <a:ext cx="685800" cy="0"/>
          </a:xfrm>
          <a:prstGeom prst="line">
            <a:avLst/>
          </a:prstGeom>
          <a:noFill/>
          <a:ln w="9525">
            <a:solidFill>
              <a:srgbClr val="6600CC"/>
            </a:solidFill>
            <a:round/>
            <a:headEnd/>
            <a:tailEnd/>
          </a:ln>
        </p:spPr>
        <p:txBody>
          <a:bodyPr/>
          <a:lstStyle/>
          <a:p>
            <a:endParaRPr lang="en-US"/>
          </a:p>
        </p:txBody>
      </p:sp>
      <p:sp>
        <p:nvSpPr>
          <p:cNvPr id="13329" name="Text Box 17"/>
          <p:cNvSpPr txBox="1">
            <a:spLocks noChangeArrowheads="1"/>
          </p:cNvSpPr>
          <p:nvPr/>
        </p:nvSpPr>
        <p:spPr bwMode="auto">
          <a:xfrm>
            <a:off x="5562600" y="2057400"/>
            <a:ext cx="1371600" cy="519113"/>
          </a:xfrm>
          <a:prstGeom prst="rect">
            <a:avLst/>
          </a:prstGeom>
          <a:noFill/>
          <a:ln w="9525">
            <a:noFill/>
            <a:miter lim="800000"/>
            <a:headEnd/>
            <a:tailEnd/>
          </a:ln>
        </p:spPr>
        <p:txBody>
          <a:bodyPr>
            <a:spAutoFit/>
          </a:bodyPr>
          <a:lstStyle/>
          <a:p>
            <a:pPr algn="ctr">
              <a:spcBef>
                <a:spcPct val="50000"/>
              </a:spcBef>
            </a:pPr>
            <a:r>
              <a:rPr lang="en-US" sz="2000">
                <a:solidFill>
                  <a:srgbClr val="6600CC"/>
                </a:solidFill>
              </a:rPr>
              <a:t>(325)</a:t>
            </a:r>
            <a:r>
              <a:rPr lang="en-US" sz="2800">
                <a:solidFill>
                  <a:srgbClr val="6600CC"/>
                </a:solidFill>
              </a:rPr>
              <a:t> </a:t>
            </a:r>
          </a:p>
        </p:txBody>
      </p:sp>
      <p:sp>
        <p:nvSpPr>
          <p:cNvPr id="13330" name="Text Box 18"/>
          <p:cNvSpPr txBox="1">
            <a:spLocks noChangeArrowheads="1"/>
          </p:cNvSpPr>
          <p:nvPr/>
        </p:nvSpPr>
        <p:spPr bwMode="auto">
          <a:xfrm>
            <a:off x="6629400" y="1995488"/>
            <a:ext cx="533400" cy="396875"/>
          </a:xfrm>
          <a:prstGeom prst="rect">
            <a:avLst/>
          </a:prstGeom>
          <a:noFill/>
          <a:ln w="9525">
            <a:noFill/>
            <a:miter lim="800000"/>
            <a:headEnd/>
            <a:tailEnd/>
          </a:ln>
        </p:spPr>
        <p:txBody>
          <a:bodyPr>
            <a:spAutoFit/>
          </a:bodyPr>
          <a:lstStyle/>
          <a:p>
            <a:pPr>
              <a:spcBef>
                <a:spcPct val="50000"/>
              </a:spcBef>
            </a:pPr>
            <a:r>
              <a:rPr lang="en-US" sz="2000">
                <a:solidFill>
                  <a:srgbClr val="6600CC"/>
                </a:solidFill>
              </a:rPr>
              <a:t>=</a:t>
            </a:r>
          </a:p>
        </p:txBody>
      </p:sp>
      <p:sp>
        <p:nvSpPr>
          <p:cNvPr id="13331" name="Text Box 19"/>
          <p:cNvSpPr txBox="1">
            <a:spLocks noChangeArrowheads="1"/>
          </p:cNvSpPr>
          <p:nvPr/>
        </p:nvSpPr>
        <p:spPr bwMode="auto">
          <a:xfrm>
            <a:off x="6553200" y="1828800"/>
            <a:ext cx="1371600" cy="396875"/>
          </a:xfrm>
          <a:prstGeom prst="rect">
            <a:avLst/>
          </a:prstGeom>
          <a:noFill/>
          <a:ln w="9525">
            <a:noFill/>
            <a:miter lim="800000"/>
            <a:headEnd/>
            <a:tailEnd/>
          </a:ln>
        </p:spPr>
        <p:txBody>
          <a:bodyPr>
            <a:spAutoFit/>
          </a:bodyPr>
          <a:lstStyle/>
          <a:p>
            <a:pPr algn="ctr">
              <a:spcBef>
                <a:spcPct val="50000"/>
              </a:spcBef>
            </a:pPr>
            <a:r>
              <a:rPr lang="en-US" sz="2000">
                <a:solidFill>
                  <a:srgbClr val="6600CC"/>
                </a:solidFill>
              </a:rPr>
              <a:t>(P</a:t>
            </a:r>
            <a:r>
              <a:rPr lang="en-US" sz="2000" baseline="-25000">
                <a:solidFill>
                  <a:srgbClr val="6600CC"/>
                </a:solidFill>
              </a:rPr>
              <a:t>2</a:t>
            </a:r>
            <a:r>
              <a:rPr lang="en-US" sz="2000">
                <a:solidFill>
                  <a:srgbClr val="6600CC"/>
                </a:solidFill>
              </a:rPr>
              <a:t>)</a:t>
            </a:r>
          </a:p>
        </p:txBody>
      </p:sp>
      <p:sp>
        <p:nvSpPr>
          <p:cNvPr id="13332" name="Line 20"/>
          <p:cNvSpPr>
            <a:spLocks noChangeShapeType="1"/>
          </p:cNvSpPr>
          <p:nvPr/>
        </p:nvSpPr>
        <p:spPr bwMode="auto">
          <a:xfrm>
            <a:off x="6934200" y="2209800"/>
            <a:ext cx="685800" cy="0"/>
          </a:xfrm>
          <a:prstGeom prst="line">
            <a:avLst/>
          </a:prstGeom>
          <a:noFill/>
          <a:ln w="9525">
            <a:solidFill>
              <a:srgbClr val="6600CC"/>
            </a:solidFill>
            <a:round/>
            <a:headEnd/>
            <a:tailEnd/>
          </a:ln>
        </p:spPr>
        <p:txBody>
          <a:bodyPr/>
          <a:lstStyle/>
          <a:p>
            <a:endParaRPr lang="en-US"/>
          </a:p>
        </p:txBody>
      </p:sp>
      <p:sp>
        <p:nvSpPr>
          <p:cNvPr id="13333" name="Text Box 21"/>
          <p:cNvSpPr txBox="1">
            <a:spLocks noChangeArrowheads="1"/>
          </p:cNvSpPr>
          <p:nvPr/>
        </p:nvSpPr>
        <p:spPr bwMode="auto">
          <a:xfrm>
            <a:off x="6553200" y="2057400"/>
            <a:ext cx="1371600" cy="519113"/>
          </a:xfrm>
          <a:prstGeom prst="rect">
            <a:avLst/>
          </a:prstGeom>
          <a:noFill/>
          <a:ln w="9525">
            <a:noFill/>
            <a:miter lim="800000"/>
            <a:headEnd/>
            <a:tailEnd/>
          </a:ln>
        </p:spPr>
        <p:txBody>
          <a:bodyPr>
            <a:spAutoFit/>
          </a:bodyPr>
          <a:lstStyle/>
          <a:p>
            <a:pPr algn="ctr">
              <a:spcBef>
                <a:spcPct val="50000"/>
              </a:spcBef>
            </a:pPr>
            <a:r>
              <a:rPr lang="en-US" sz="2000">
                <a:solidFill>
                  <a:srgbClr val="6600CC"/>
                </a:solidFill>
              </a:rPr>
              <a:t>(273)</a:t>
            </a:r>
            <a:r>
              <a:rPr lang="en-US" sz="2800">
                <a:solidFill>
                  <a:srgbClr val="6600CC"/>
                </a:solidFill>
              </a:rPr>
              <a:t> </a:t>
            </a:r>
          </a:p>
        </p:txBody>
      </p:sp>
      <p:sp>
        <p:nvSpPr>
          <p:cNvPr id="13334" name="Text Box 22"/>
          <p:cNvSpPr txBox="1">
            <a:spLocks noChangeArrowheads="1"/>
          </p:cNvSpPr>
          <p:nvPr/>
        </p:nvSpPr>
        <p:spPr bwMode="auto">
          <a:xfrm>
            <a:off x="6705600" y="2819400"/>
            <a:ext cx="2286000" cy="457200"/>
          </a:xfrm>
          <a:prstGeom prst="rect">
            <a:avLst/>
          </a:prstGeom>
          <a:solidFill>
            <a:srgbClr val="FFFF00"/>
          </a:solidFill>
          <a:ln w="9525">
            <a:noFill/>
            <a:miter lim="800000"/>
            <a:headEnd/>
            <a:tailEnd/>
          </a:ln>
        </p:spPr>
        <p:txBody>
          <a:bodyPr>
            <a:spAutoFit/>
          </a:bodyPr>
          <a:lstStyle/>
          <a:p>
            <a:pPr>
              <a:spcBef>
                <a:spcPct val="50000"/>
              </a:spcBef>
            </a:pPr>
            <a:r>
              <a:rPr lang="en-US"/>
              <a:t>P</a:t>
            </a:r>
            <a:r>
              <a:rPr lang="en-US" baseline="-25000"/>
              <a:t>2</a:t>
            </a:r>
            <a:r>
              <a:rPr lang="en-US"/>
              <a:t> = 638 mm Hg</a:t>
            </a:r>
          </a:p>
        </p:txBody>
      </p:sp>
      <p:sp>
        <p:nvSpPr>
          <p:cNvPr id="10262" name="Text Box 23"/>
          <p:cNvSpPr txBox="1">
            <a:spLocks noChangeArrowheads="1"/>
          </p:cNvSpPr>
          <p:nvPr/>
        </p:nvSpPr>
        <p:spPr bwMode="auto">
          <a:xfrm>
            <a:off x="152400" y="3810000"/>
            <a:ext cx="8839200" cy="701675"/>
          </a:xfrm>
          <a:prstGeom prst="rect">
            <a:avLst/>
          </a:prstGeom>
          <a:noFill/>
          <a:ln w="9525">
            <a:noFill/>
            <a:miter lim="800000"/>
            <a:headEnd/>
            <a:tailEnd/>
          </a:ln>
        </p:spPr>
        <p:txBody>
          <a:bodyPr>
            <a:spAutoFit/>
          </a:bodyPr>
          <a:lstStyle/>
          <a:p>
            <a:r>
              <a:rPr lang="en-US" sz="2000"/>
              <a:t>3) A balloon at a pressure of 4.5 atmospheres, 300 K, and a volume of 35.0 liters is changed to STP conditions.  What will the new volume of the balloon become?</a:t>
            </a:r>
          </a:p>
        </p:txBody>
      </p:sp>
      <p:sp>
        <p:nvSpPr>
          <p:cNvPr id="13336" name="Text Box 24"/>
          <p:cNvSpPr txBox="1">
            <a:spLocks noChangeArrowheads="1"/>
          </p:cNvSpPr>
          <p:nvPr/>
        </p:nvSpPr>
        <p:spPr bwMode="auto">
          <a:xfrm>
            <a:off x="457200" y="4572000"/>
            <a:ext cx="1981200" cy="1552575"/>
          </a:xfrm>
          <a:prstGeom prst="rect">
            <a:avLst/>
          </a:prstGeom>
          <a:noFill/>
          <a:ln w="9525">
            <a:noFill/>
            <a:miter lim="800000"/>
            <a:headEnd/>
            <a:tailEnd/>
          </a:ln>
        </p:spPr>
        <p:txBody>
          <a:bodyPr>
            <a:spAutoFit/>
          </a:bodyPr>
          <a:lstStyle/>
          <a:p>
            <a:pPr>
              <a:spcBef>
                <a:spcPct val="50000"/>
              </a:spcBef>
            </a:pPr>
            <a:r>
              <a:rPr lang="en-US"/>
              <a:t>P</a:t>
            </a:r>
            <a:r>
              <a:rPr lang="en-US" baseline="-25000"/>
              <a:t>1</a:t>
            </a:r>
            <a:r>
              <a:rPr lang="en-US"/>
              <a:t> = ______</a:t>
            </a:r>
          </a:p>
          <a:p>
            <a:pPr>
              <a:spcBef>
                <a:spcPct val="50000"/>
              </a:spcBef>
            </a:pPr>
            <a:r>
              <a:rPr lang="en-US"/>
              <a:t>V</a:t>
            </a:r>
            <a:r>
              <a:rPr lang="en-US" baseline="-25000"/>
              <a:t>1</a:t>
            </a:r>
            <a:r>
              <a:rPr lang="en-US"/>
              <a:t>= ______</a:t>
            </a:r>
          </a:p>
          <a:p>
            <a:pPr>
              <a:spcBef>
                <a:spcPct val="50000"/>
              </a:spcBef>
            </a:pPr>
            <a:r>
              <a:rPr lang="en-US"/>
              <a:t>T</a:t>
            </a:r>
            <a:r>
              <a:rPr lang="en-US" sz="1800" baseline="-25000"/>
              <a:t>K</a:t>
            </a:r>
            <a:r>
              <a:rPr lang="en-US" baseline="-25000"/>
              <a:t>1</a:t>
            </a:r>
            <a:r>
              <a:rPr lang="en-US"/>
              <a:t>= ______</a:t>
            </a:r>
          </a:p>
        </p:txBody>
      </p:sp>
      <p:sp>
        <p:nvSpPr>
          <p:cNvPr id="13337" name="Text Box 25"/>
          <p:cNvSpPr txBox="1">
            <a:spLocks noChangeArrowheads="1"/>
          </p:cNvSpPr>
          <p:nvPr/>
        </p:nvSpPr>
        <p:spPr bwMode="auto">
          <a:xfrm>
            <a:off x="2209800" y="4572000"/>
            <a:ext cx="1981200" cy="1552575"/>
          </a:xfrm>
          <a:prstGeom prst="rect">
            <a:avLst/>
          </a:prstGeom>
          <a:noFill/>
          <a:ln w="9525">
            <a:noFill/>
            <a:miter lim="800000"/>
            <a:headEnd/>
            <a:tailEnd/>
          </a:ln>
        </p:spPr>
        <p:txBody>
          <a:bodyPr>
            <a:spAutoFit/>
          </a:bodyPr>
          <a:lstStyle/>
          <a:p>
            <a:pPr>
              <a:spcBef>
                <a:spcPct val="50000"/>
              </a:spcBef>
            </a:pPr>
            <a:r>
              <a:rPr lang="en-US"/>
              <a:t>P</a:t>
            </a:r>
            <a:r>
              <a:rPr lang="en-US" baseline="-25000"/>
              <a:t>2</a:t>
            </a:r>
            <a:r>
              <a:rPr lang="en-US"/>
              <a:t> = ______</a:t>
            </a:r>
          </a:p>
          <a:p>
            <a:pPr>
              <a:spcBef>
                <a:spcPct val="50000"/>
              </a:spcBef>
            </a:pPr>
            <a:r>
              <a:rPr lang="en-US"/>
              <a:t>V</a:t>
            </a:r>
            <a:r>
              <a:rPr lang="en-US" baseline="-25000"/>
              <a:t>2</a:t>
            </a:r>
            <a:r>
              <a:rPr lang="en-US"/>
              <a:t>= ______</a:t>
            </a:r>
          </a:p>
          <a:p>
            <a:pPr>
              <a:spcBef>
                <a:spcPct val="50000"/>
              </a:spcBef>
            </a:pPr>
            <a:r>
              <a:rPr lang="en-US"/>
              <a:t>T</a:t>
            </a:r>
            <a:r>
              <a:rPr lang="en-US" sz="1800" baseline="-25000"/>
              <a:t>K</a:t>
            </a:r>
            <a:r>
              <a:rPr lang="en-US" baseline="-25000"/>
              <a:t>2</a:t>
            </a:r>
            <a:r>
              <a:rPr lang="en-US"/>
              <a:t>= ______</a:t>
            </a:r>
          </a:p>
        </p:txBody>
      </p:sp>
      <p:sp>
        <p:nvSpPr>
          <p:cNvPr id="13340" name="Text Box 28"/>
          <p:cNvSpPr txBox="1">
            <a:spLocks noChangeArrowheads="1"/>
          </p:cNvSpPr>
          <p:nvPr/>
        </p:nvSpPr>
        <p:spPr bwMode="auto">
          <a:xfrm>
            <a:off x="685800" y="4572000"/>
            <a:ext cx="18288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4.5 atm</a:t>
            </a:r>
          </a:p>
        </p:txBody>
      </p:sp>
      <p:sp>
        <p:nvSpPr>
          <p:cNvPr id="13341" name="Text Box 29"/>
          <p:cNvSpPr txBox="1">
            <a:spLocks noChangeArrowheads="1"/>
          </p:cNvSpPr>
          <p:nvPr/>
        </p:nvSpPr>
        <p:spPr bwMode="auto">
          <a:xfrm>
            <a:off x="1066800" y="5638800"/>
            <a:ext cx="1371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300 K</a:t>
            </a:r>
          </a:p>
        </p:txBody>
      </p:sp>
      <p:sp>
        <p:nvSpPr>
          <p:cNvPr id="13342" name="Text Box 30"/>
          <p:cNvSpPr txBox="1">
            <a:spLocks noChangeArrowheads="1"/>
          </p:cNvSpPr>
          <p:nvPr/>
        </p:nvSpPr>
        <p:spPr bwMode="auto">
          <a:xfrm>
            <a:off x="2743200" y="5638800"/>
            <a:ext cx="1371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273 K</a:t>
            </a:r>
          </a:p>
        </p:txBody>
      </p:sp>
      <p:sp>
        <p:nvSpPr>
          <p:cNvPr id="13343" name="Text Box 31"/>
          <p:cNvSpPr txBox="1">
            <a:spLocks noChangeArrowheads="1"/>
          </p:cNvSpPr>
          <p:nvPr/>
        </p:nvSpPr>
        <p:spPr bwMode="auto">
          <a:xfrm>
            <a:off x="2667000" y="4572000"/>
            <a:ext cx="1371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1 atm</a:t>
            </a:r>
          </a:p>
        </p:txBody>
      </p:sp>
      <p:sp>
        <p:nvSpPr>
          <p:cNvPr id="13344" name="AutoShape 32"/>
          <p:cNvSpPr>
            <a:spLocks/>
          </p:cNvSpPr>
          <p:nvPr/>
        </p:nvSpPr>
        <p:spPr bwMode="auto">
          <a:xfrm>
            <a:off x="3962400" y="4572000"/>
            <a:ext cx="304800" cy="1752600"/>
          </a:xfrm>
          <a:prstGeom prst="rightBrace">
            <a:avLst>
              <a:gd name="adj1" fmla="val 47917"/>
              <a:gd name="adj2" fmla="val 50000"/>
            </a:avLst>
          </a:prstGeom>
          <a:noFill/>
          <a:ln w="9525">
            <a:solidFill>
              <a:schemeClr val="tx1"/>
            </a:solidFill>
            <a:round/>
            <a:headEnd/>
            <a:tailEnd/>
          </a:ln>
        </p:spPr>
        <p:txBody>
          <a:bodyPr wrap="none" anchor="ctr"/>
          <a:lstStyle/>
          <a:p>
            <a:endParaRPr lang="en-US"/>
          </a:p>
        </p:txBody>
      </p:sp>
      <p:sp>
        <p:nvSpPr>
          <p:cNvPr id="13345" name="Text Box 33"/>
          <p:cNvSpPr txBox="1">
            <a:spLocks noChangeArrowheads="1"/>
          </p:cNvSpPr>
          <p:nvPr/>
        </p:nvSpPr>
        <p:spPr bwMode="auto">
          <a:xfrm>
            <a:off x="4038600" y="4953000"/>
            <a:ext cx="1676400" cy="1190625"/>
          </a:xfrm>
          <a:prstGeom prst="rect">
            <a:avLst/>
          </a:prstGeom>
          <a:noFill/>
          <a:ln w="9525">
            <a:noFill/>
            <a:miter lim="800000"/>
            <a:headEnd/>
            <a:tailEnd/>
          </a:ln>
        </p:spPr>
        <p:txBody>
          <a:bodyPr>
            <a:spAutoFit/>
          </a:bodyPr>
          <a:lstStyle/>
          <a:p>
            <a:pPr algn="ctr">
              <a:spcBef>
                <a:spcPct val="50000"/>
              </a:spcBef>
            </a:pPr>
            <a:r>
              <a:rPr lang="en-US" sz="1800" b="1"/>
              <a:t>Plug the #’s into the equation and solve for V</a:t>
            </a:r>
            <a:r>
              <a:rPr lang="en-US" sz="1800" b="1" baseline="-25000"/>
              <a:t>2.</a:t>
            </a:r>
            <a:endParaRPr lang="en-US" sz="1800" b="1"/>
          </a:p>
        </p:txBody>
      </p:sp>
      <p:sp>
        <p:nvSpPr>
          <p:cNvPr id="13346" name="Text Box 34"/>
          <p:cNvSpPr txBox="1">
            <a:spLocks noChangeArrowheads="1"/>
          </p:cNvSpPr>
          <p:nvPr/>
        </p:nvSpPr>
        <p:spPr bwMode="auto">
          <a:xfrm>
            <a:off x="5486400" y="5029200"/>
            <a:ext cx="1371600" cy="396875"/>
          </a:xfrm>
          <a:prstGeom prst="rect">
            <a:avLst/>
          </a:prstGeom>
          <a:noFill/>
          <a:ln w="9525">
            <a:noFill/>
            <a:miter lim="800000"/>
            <a:headEnd/>
            <a:tailEnd/>
          </a:ln>
        </p:spPr>
        <p:txBody>
          <a:bodyPr>
            <a:spAutoFit/>
          </a:bodyPr>
          <a:lstStyle/>
          <a:p>
            <a:pPr algn="ctr">
              <a:spcBef>
                <a:spcPct val="50000"/>
              </a:spcBef>
            </a:pPr>
            <a:r>
              <a:rPr lang="en-US" sz="2000">
                <a:solidFill>
                  <a:srgbClr val="6600CC"/>
                </a:solidFill>
              </a:rPr>
              <a:t>(4.5)(35.0)</a:t>
            </a:r>
          </a:p>
        </p:txBody>
      </p:sp>
      <p:sp>
        <p:nvSpPr>
          <p:cNvPr id="13347" name="Line 35"/>
          <p:cNvSpPr>
            <a:spLocks noChangeShapeType="1"/>
          </p:cNvSpPr>
          <p:nvPr/>
        </p:nvSpPr>
        <p:spPr bwMode="auto">
          <a:xfrm>
            <a:off x="5638800" y="5410200"/>
            <a:ext cx="990600" cy="0"/>
          </a:xfrm>
          <a:prstGeom prst="line">
            <a:avLst/>
          </a:prstGeom>
          <a:noFill/>
          <a:ln w="9525">
            <a:solidFill>
              <a:srgbClr val="6600CC"/>
            </a:solidFill>
            <a:round/>
            <a:headEnd/>
            <a:tailEnd/>
          </a:ln>
        </p:spPr>
        <p:txBody>
          <a:bodyPr/>
          <a:lstStyle/>
          <a:p>
            <a:endParaRPr lang="en-US"/>
          </a:p>
        </p:txBody>
      </p:sp>
      <p:sp>
        <p:nvSpPr>
          <p:cNvPr id="13348" name="Text Box 36"/>
          <p:cNvSpPr txBox="1">
            <a:spLocks noChangeArrowheads="1"/>
          </p:cNvSpPr>
          <p:nvPr/>
        </p:nvSpPr>
        <p:spPr bwMode="auto">
          <a:xfrm>
            <a:off x="5715000" y="5334000"/>
            <a:ext cx="914400" cy="396875"/>
          </a:xfrm>
          <a:prstGeom prst="rect">
            <a:avLst/>
          </a:prstGeom>
          <a:noFill/>
          <a:ln w="9525">
            <a:noFill/>
            <a:miter lim="800000"/>
            <a:headEnd/>
            <a:tailEnd/>
          </a:ln>
        </p:spPr>
        <p:txBody>
          <a:bodyPr>
            <a:spAutoFit/>
          </a:bodyPr>
          <a:lstStyle/>
          <a:p>
            <a:pPr algn="ctr">
              <a:spcBef>
                <a:spcPct val="50000"/>
              </a:spcBef>
            </a:pPr>
            <a:r>
              <a:rPr lang="en-US" sz="2000">
                <a:solidFill>
                  <a:srgbClr val="6600CC"/>
                </a:solidFill>
              </a:rPr>
              <a:t>(300) </a:t>
            </a:r>
          </a:p>
        </p:txBody>
      </p:sp>
      <p:sp>
        <p:nvSpPr>
          <p:cNvPr id="13349" name="Text Box 37"/>
          <p:cNvSpPr txBox="1">
            <a:spLocks noChangeArrowheads="1"/>
          </p:cNvSpPr>
          <p:nvPr/>
        </p:nvSpPr>
        <p:spPr bwMode="auto">
          <a:xfrm>
            <a:off x="6781800" y="5195888"/>
            <a:ext cx="533400" cy="396875"/>
          </a:xfrm>
          <a:prstGeom prst="rect">
            <a:avLst/>
          </a:prstGeom>
          <a:noFill/>
          <a:ln w="9525">
            <a:noFill/>
            <a:miter lim="800000"/>
            <a:headEnd/>
            <a:tailEnd/>
          </a:ln>
        </p:spPr>
        <p:txBody>
          <a:bodyPr>
            <a:spAutoFit/>
          </a:bodyPr>
          <a:lstStyle/>
          <a:p>
            <a:pPr>
              <a:spcBef>
                <a:spcPct val="50000"/>
              </a:spcBef>
            </a:pPr>
            <a:r>
              <a:rPr lang="en-US" sz="2000">
                <a:solidFill>
                  <a:srgbClr val="6600CC"/>
                </a:solidFill>
              </a:rPr>
              <a:t>=</a:t>
            </a:r>
          </a:p>
        </p:txBody>
      </p:sp>
      <p:sp>
        <p:nvSpPr>
          <p:cNvPr id="13350" name="Text Box 38"/>
          <p:cNvSpPr txBox="1">
            <a:spLocks noChangeArrowheads="1"/>
          </p:cNvSpPr>
          <p:nvPr/>
        </p:nvSpPr>
        <p:spPr bwMode="auto">
          <a:xfrm>
            <a:off x="6858000" y="5029200"/>
            <a:ext cx="1371600" cy="396875"/>
          </a:xfrm>
          <a:prstGeom prst="rect">
            <a:avLst/>
          </a:prstGeom>
          <a:noFill/>
          <a:ln w="9525">
            <a:noFill/>
            <a:miter lim="800000"/>
            <a:headEnd/>
            <a:tailEnd/>
          </a:ln>
        </p:spPr>
        <p:txBody>
          <a:bodyPr>
            <a:spAutoFit/>
          </a:bodyPr>
          <a:lstStyle/>
          <a:p>
            <a:pPr algn="ctr">
              <a:spcBef>
                <a:spcPct val="50000"/>
              </a:spcBef>
            </a:pPr>
            <a:r>
              <a:rPr lang="en-US" sz="2000">
                <a:solidFill>
                  <a:srgbClr val="6600CC"/>
                </a:solidFill>
              </a:rPr>
              <a:t>(1)(V</a:t>
            </a:r>
            <a:r>
              <a:rPr lang="en-US" sz="2000" baseline="-25000">
                <a:solidFill>
                  <a:srgbClr val="6600CC"/>
                </a:solidFill>
              </a:rPr>
              <a:t>2</a:t>
            </a:r>
            <a:r>
              <a:rPr lang="en-US" sz="2000">
                <a:solidFill>
                  <a:srgbClr val="6600CC"/>
                </a:solidFill>
              </a:rPr>
              <a:t>)</a:t>
            </a:r>
          </a:p>
        </p:txBody>
      </p:sp>
      <p:sp>
        <p:nvSpPr>
          <p:cNvPr id="13351" name="Line 39"/>
          <p:cNvSpPr>
            <a:spLocks noChangeShapeType="1"/>
          </p:cNvSpPr>
          <p:nvPr/>
        </p:nvSpPr>
        <p:spPr bwMode="auto">
          <a:xfrm>
            <a:off x="7162800" y="5410200"/>
            <a:ext cx="685800" cy="0"/>
          </a:xfrm>
          <a:prstGeom prst="line">
            <a:avLst/>
          </a:prstGeom>
          <a:noFill/>
          <a:ln w="9525">
            <a:solidFill>
              <a:srgbClr val="6600CC"/>
            </a:solidFill>
            <a:round/>
            <a:headEnd/>
            <a:tailEnd/>
          </a:ln>
        </p:spPr>
        <p:txBody>
          <a:bodyPr/>
          <a:lstStyle/>
          <a:p>
            <a:endParaRPr lang="en-US"/>
          </a:p>
        </p:txBody>
      </p:sp>
      <p:sp>
        <p:nvSpPr>
          <p:cNvPr id="13352" name="Text Box 40"/>
          <p:cNvSpPr txBox="1">
            <a:spLocks noChangeArrowheads="1"/>
          </p:cNvSpPr>
          <p:nvPr/>
        </p:nvSpPr>
        <p:spPr bwMode="auto">
          <a:xfrm>
            <a:off x="6858000" y="5257800"/>
            <a:ext cx="1371600" cy="519113"/>
          </a:xfrm>
          <a:prstGeom prst="rect">
            <a:avLst/>
          </a:prstGeom>
          <a:noFill/>
          <a:ln w="9525">
            <a:noFill/>
            <a:miter lim="800000"/>
            <a:headEnd/>
            <a:tailEnd/>
          </a:ln>
        </p:spPr>
        <p:txBody>
          <a:bodyPr>
            <a:spAutoFit/>
          </a:bodyPr>
          <a:lstStyle/>
          <a:p>
            <a:pPr algn="ctr">
              <a:spcBef>
                <a:spcPct val="50000"/>
              </a:spcBef>
            </a:pPr>
            <a:r>
              <a:rPr lang="en-US" sz="2000">
                <a:solidFill>
                  <a:srgbClr val="6600CC"/>
                </a:solidFill>
              </a:rPr>
              <a:t>(273)</a:t>
            </a:r>
            <a:r>
              <a:rPr lang="en-US" sz="2800">
                <a:solidFill>
                  <a:srgbClr val="6600CC"/>
                </a:solidFill>
              </a:rPr>
              <a:t> </a:t>
            </a:r>
          </a:p>
        </p:txBody>
      </p:sp>
      <p:sp>
        <p:nvSpPr>
          <p:cNvPr id="13353" name="Text Box 41"/>
          <p:cNvSpPr txBox="1">
            <a:spLocks noChangeArrowheads="1"/>
          </p:cNvSpPr>
          <p:nvPr/>
        </p:nvSpPr>
        <p:spPr bwMode="auto">
          <a:xfrm>
            <a:off x="7162800" y="6172200"/>
            <a:ext cx="1600200" cy="457200"/>
          </a:xfrm>
          <a:prstGeom prst="rect">
            <a:avLst/>
          </a:prstGeom>
          <a:solidFill>
            <a:srgbClr val="FFFF00"/>
          </a:solidFill>
          <a:ln w="9525">
            <a:noFill/>
            <a:miter lim="800000"/>
            <a:headEnd/>
            <a:tailEnd/>
          </a:ln>
        </p:spPr>
        <p:txBody>
          <a:bodyPr>
            <a:spAutoFit/>
          </a:bodyPr>
          <a:lstStyle/>
          <a:p>
            <a:pPr>
              <a:spcBef>
                <a:spcPct val="50000"/>
              </a:spcBef>
            </a:pPr>
            <a:r>
              <a:rPr lang="en-US"/>
              <a:t>V</a:t>
            </a:r>
            <a:r>
              <a:rPr lang="en-US" baseline="-25000"/>
              <a:t>2</a:t>
            </a:r>
            <a:r>
              <a:rPr lang="en-US"/>
              <a:t> = 143 L</a:t>
            </a:r>
          </a:p>
        </p:txBody>
      </p:sp>
      <p:sp>
        <p:nvSpPr>
          <p:cNvPr id="13354" name="Text Box 42"/>
          <p:cNvSpPr txBox="1">
            <a:spLocks noChangeArrowheads="1"/>
          </p:cNvSpPr>
          <p:nvPr/>
        </p:nvSpPr>
        <p:spPr bwMode="auto">
          <a:xfrm>
            <a:off x="838200" y="5105400"/>
            <a:ext cx="1371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35.0 L</a:t>
            </a:r>
          </a:p>
        </p:txBody>
      </p:sp>
      <p:sp>
        <p:nvSpPr>
          <p:cNvPr id="13355" name="Text Box 43"/>
          <p:cNvSpPr txBox="1">
            <a:spLocks noChangeArrowheads="1"/>
          </p:cNvSpPr>
          <p:nvPr/>
        </p:nvSpPr>
        <p:spPr bwMode="auto">
          <a:xfrm>
            <a:off x="2667000" y="5105400"/>
            <a:ext cx="13716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 calcmode="lin" valueType="num">
                                      <p:cBhvr>
                                        <p:cTn id="7" dur="500" fill="hold"/>
                                        <p:tgtEl>
                                          <p:spTgt spid="13317"/>
                                        </p:tgtEl>
                                        <p:attrNameLst>
                                          <p:attrName>ppt_w</p:attrName>
                                        </p:attrNameLst>
                                      </p:cBhvr>
                                      <p:tavLst>
                                        <p:tav tm="0">
                                          <p:val>
                                            <p:fltVal val="0"/>
                                          </p:val>
                                        </p:tav>
                                        <p:tav tm="100000">
                                          <p:val>
                                            <p:strVal val="#ppt_w"/>
                                          </p:val>
                                        </p:tav>
                                      </p:tavLst>
                                    </p:anim>
                                    <p:anim calcmode="lin" valueType="num">
                                      <p:cBhvr>
                                        <p:cTn id="8" dur="500" fill="hold"/>
                                        <p:tgtEl>
                                          <p:spTgt spid="13317"/>
                                        </p:tgtEl>
                                        <p:attrNameLst>
                                          <p:attrName>ppt_h</p:attrName>
                                        </p:attrNameLst>
                                      </p:cBhvr>
                                      <p:tavLst>
                                        <p:tav tm="0">
                                          <p:val>
                                            <p:fltVal val="0"/>
                                          </p:val>
                                        </p:tav>
                                        <p:tav tm="100000">
                                          <p:val>
                                            <p:strVal val="#ppt_h"/>
                                          </p:val>
                                        </p:tav>
                                      </p:tavLst>
                                    </p:anim>
                                    <p:animEffect transition="in" filter="fade">
                                      <p:cBhvr>
                                        <p:cTn id="9" dur="500"/>
                                        <p:tgtEl>
                                          <p:spTgt spid="1331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3318"/>
                                        </p:tgtEl>
                                        <p:attrNameLst>
                                          <p:attrName>style.visibility</p:attrName>
                                        </p:attrNameLst>
                                      </p:cBhvr>
                                      <p:to>
                                        <p:strVal val="visible"/>
                                      </p:to>
                                    </p:set>
                                    <p:anim calcmode="lin" valueType="num">
                                      <p:cBhvr>
                                        <p:cTn id="14" dur="500" fill="hold"/>
                                        <p:tgtEl>
                                          <p:spTgt spid="13318"/>
                                        </p:tgtEl>
                                        <p:attrNameLst>
                                          <p:attrName>ppt_w</p:attrName>
                                        </p:attrNameLst>
                                      </p:cBhvr>
                                      <p:tavLst>
                                        <p:tav tm="0">
                                          <p:val>
                                            <p:fltVal val="0"/>
                                          </p:val>
                                        </p:tav>
                                        <p:tav tm="100000">
                                          <p:val>
                                            <p:strVal val="#ppt_w"/>
                                          </p:val>
                                        </p:tav>
                                      </p:tavLst>
                                    </p:anim>
                                    <p:anim calcmode="lin" valueType="num">
                                      <p:cBhvr>
                                        <p:cTn id="15" dur="500" fill="hold"/>
                                        <p:tgtEl>
                                          <p:spTgt spid="13318"/>
                                        </p:tgtEl>
                                        <p:attrNameLst>
                                          <p:attrName>ppt_h</p:attrName>
                                        </p:attrNameLst>
                                      </p:cBhvr>
                                      <p:tavLst>
                                        <p:tav tm="0">
                                          <p:val>
                                            <p:fltVal val="0"/>
                                          </p:val>
                                        </p:tav>
                                        <p:tav tm="100000">
                                          <p:val>
                                            <p:strVal val="#ppt_h"/>
                                          </p:val>
                                        </p:tav>
                                      </p:tavLst>
                                    </p:anim>
                                    <p:animEffect transition="in" filter="fade">
                                      <p:cBhvr>
                                        <p:cTn id="16" dur="500"/>
                                        <p:tgtEl>
                                          <p:spTgt spid="1331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3319"/>
                                        </p:tgtEl>
                                        <p:attrNameLst>
                                          <p:attrName>style.visibility</p:attrName>
                                        </p:attrNameLst>
                                      </p:cBhvr>
                                      <p:to>
                                        <p:strVal val="visible"/>
                                      </p:to>
                                    </p:set>
                                    <p:anim calcmode="lin" valueType="num">
                                      <p:cBhvr>
                                        <p:cTn id="21" dur="500" fill="hold"/>
                                        <p:tgtEl>
                                          <p:spTgt spid="13319"/>
                                        </p:tgtEl>
                                        <p:attrNameLst>
                                          <p:attrName>ppt_w</p:attrName>
                                        </p:attrNameLst>
                                      </p:cBhvr>
                                      <p:tavLst>
                                        <p:tav tm="0">
                                          <p:val>
                                            <p:fltVal val="0"/>
                                          </p:val>
                                        </p:tav>
                                        <p:tav tm="100000">
                                          <p:val>
                                            <p:strVal val="#ppt_w"/>
                                          </p:val>
                                        </p:tav>
                                      </p:tavLst>
                                    </p:anim>
                                    <p:anim calcmode="lin" valueType="num">
                                      <p:cBhvr>
                                        <p:cTn id="22" dur="500" fill="hold"/>
                                        <p:tgtEl>
                                          <p:spTgt spid="13319"/>
                                        </p:tgtEl>
                                        <p:attrNameLst>
                                          <p:attrName>ppt_h</p:attrName>
                                        </p:attrNameLst>
                                      </p:cBhvr>
                                      <p:tavLst>
                                        <p:tav tm="0">
                                          <p:val>
                                            <p:fltVal val="0"/>
                                          </p:val>
                                        </p:tav>
                                        <p:tav tm="100000">
                                          <p:val>
                                            <p:strVal val="#ppt_h"/>
                                          </p:val>
                                        </p:tav>
                                      </p:tavLst>
                                    </p:anim>
                                    <p:animEffect transition="in" filter="fade">
                                      <p:cBhvr>
                                        <p:cTn id="23" dur="500"/>
                                        <p:tgtEl>
                                          <p:spTgt spid="1331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3320"/>
                                        </p:tgtEl>
                                        <p:attrNameLst>
                                          <p:attrName>style.visibility</p:attrName>
                                        </p:attrNameLst>
                                      </p:cBhvr>
                                      <p:to>
                                        <p:strVal val="visible"/>
                                      </p:to>
                                    </p:set>
                                    <p:anim calcmode="lin" valueType="num">
                                      <p:cBhvr>
                                        <p:cTn id="28" dur="500" fill="hold"/>
                                        <p:tgtEl>
                                          <p:spTgt spid="13320"/>
                                        </p:tgtEl>
                                        <p:attrNameLst>
                                          <p:attrName>ppt_w</p:attrName>
                                        </p:attrNameLst>
                                      </p:cBhvr>
                                      <p:tavLst>
                                        <p:tav tm="0">
                                          <p:val>
                                            <p:fltVal val="0"/>
                                          </p:val>
                                        </p:tav>
                                        <p:tav tm="100000">
                                          <p:val>
                                            <p:strVal val="#ppt_w"/>
                                          </p:val>
                                        </p:tav>
                                      </p:tavLst>
                                    </p:anim>
                                    <p:anim calcmode="lin" valueType="num">
                                      <p:cBhvr>
                                        <p:cTn id="29" dur="500" fill="hold"/>
                                        <p:tgtEl>
                                          <p:spTgt spid="13320"/>
                                        </p:tgtEl>
                                        <p:attrNameLst>
                                          <p:attrName>ppt_h</p:attrName>
                                        </p:attrNameLst>
                                      </p:cBhvr>
                                      <p:tavLst>
                                        <p:tav tm="0">
                                          <p:val>
                                            <p:fltVal val="0"/>
                                          </p:val>
                                        </p:tav>
                                        <p:tav tm="100000">
                                          <p:val>
                                            <p:strVal val="#ppt_h"/>
                                          </p:val>
                                        </p:tav>
                                      </p:tavLst>
                                    </p:anim>
                                    <p:animEffect transition="in" filter="fade">
                                      <p:cBhvr>
                                        <p:cTn id="30" dur="500"/>
                                        <p:tgtEl>
                                          <p:spTgt spid="1332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3321"/>
                                        </p:tgtEl>
                                        <p:attrNameLst>
                                          <p:attrName>style.visibility</p:attrName>
                                        </p:attrNameLst>
                                      </p:cBhvr>
                                      <p:to>
                                        <p:strVal val="visible"/>
                                      </p:to>
                                    </p:set>
                                    <p:anim calcmode="lin" valueType="num">
                                      <p:cBhvr>
                                        <p:cTn id="35" dur="500" fill="hold"/>
                                        <p:tgtEl>
                                          <p:spTgt spid="13321"/>
                                        </p:tgtEl>
                                        <p:attrNameLst>
                                          <p:attrName>ppt_w</p:attrName>
                                        </p:attrNameLst>
                                      </p:cBhvr>
                                      <p:tavLst>
                                        <p:tav tm="0">
                                          <p:val>
                                            <p:fltVal val="0"/>
                                          </p:val>
                                        </p:tav>
                                        <p:tav tm="100000">
                                          <p:val>
                                            <p:strVal val="#ppt_w"/>
                                          </p:val>
                                        </p:tav>
                                      </p:tavLst>
                                    </p:anim>
                                    <p:anim calcmode="lin" valueType="num">
                                      <p:cBhvr>
                                        <p:cTn id="36" dur="500" fill="hold"/>
                                        <p:tgtEl>
                                          <p:spTgt spid="13321"/>
                                        </p:tgtEl>
                                        <p:attrNameLst>
                                          <p:attrName>ppt_h</p:attrName>
                                        </p:attrNameLst>
                                      </p:cBhvr>
                                      <p:tavLst>
                                        <p:tav tm="0">
                                          <p:val>
                                            <p:fltVal val="0"/>
                                          </p:val>
                                        </p:tav>
                                        <p:tav tm="100000">
                                          <p:val>
                                            <p:strVal val="#ppt_h"/>
                                          </p:val>
                                        </p:tav>
                                      </p:tavLst>
                                    </p:anim>
                                    <p:animEffect transition="in" filter="fade">
                                      <p:cBhvr>
                                        <p:cTn id="37" dur="500"/>
                                        <p:tgtEl>
                                          <p:spTgt spid="1332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3322"/>
                                        </p:tgtEl>
                                        <p:attrNameLst>
                                          <p:attrName>style.visibility</p:attrName>
                                        </p:attrNameLst>
                                      </p:cBhvr>
                                      <p:to>
                                        <p:strVal val="visible"/>
                                      </p:to>
                                    </p:set>
                                    <p:anim calcmode="lin" valueType="num">
                                      <p:cBhvr>
                                        <p:cTn id="42" dur="500" fill="hold"/>
                                        <p:tgtEl>
                                          <p:spTgt spid="13322"/>
                                        </p:tgtEl>
                                        <p:attrNameLst>
                                          <p:attrName>ppt_w</p:attrName>
                                        </p:attrNameLst>
                                      </p:cBhvr>
                                      <p:tavLst>
                                        <p:tav tm="0">
                                          <p:val>
                                            <p:fltVal val="0"/>
                                          </p:val>
                                        </p:tav>
                                        <p:tav tm="100000">
                                          <p:val>
                                            <p:strVal val="#ppt_w"/>
                                          </p:val>
                                        </p:tav>
                                      </p:tavLst>
                                    </p:anim>
                                    <p:anim calcmode="lin" valueType="num">
                                      <p:cBhvr>
                                        <p:cTn id="43" dur="500" fill="hold"/>
                                        <p:tgtEl>
                                          <p:spTgt spid="13322"/>
                                        </p:tgtEl>
                                        <p:attrNameLst>
                                          <p:attrName>ppt_h</p:attrName>
                                        </p:attrNameLst>
                                      </p:cBhvr>
                                      <p:tavLst>
                                        <p:tav tm="0">
                                          <p:val>
                                            <p:fltVal val="0"/>
                                          </p:val>
                                        </p:tav>
                                        <p:tav tm="100000">
                                          <p:val>
                                            <p:strVal val="#ppt_h"/>
                                          </p:val>
                                        </p:tav>
                                      </p:tavLst>
                                    </p:anim>
                                    <p:animEffect transition="in" filter="fade">
                                      <p:cBhvr>
                                        <p:cTn id="44" dur="500"/>
                                        <p:tgtEl>
                                          <p:spTgt spid="1332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3323"/>
                                        </p:tgtEl>
                                        <p:attrNameLst>
                                          <p:attrName>style.visibility</p:attrName>
                                        </p:attrNameLst>
                                      </p:cBhvr>
                                      <p:to>
                                        <p:strVal val="visible"/>
                                      </p:to>
                                    </p:set>
                                    <p:anim calcmode="lin" valueType="num">
                                      <p:cBhvr>
                                        <p:cTn id="49" dur="500" fill="hold"/>
                                        <p:tgtEl>
                                          <p:spTgt spid="13323"/>
                                        </p:tgtEl>
                                        <p:attrNameLst>
                                          <p:attrName>ppt_w</p:attrName>
                                        </p:attrNameLst>
                                      </p:cBhvr>
                                      <p:tavLst>
                                        <p:tav tm="0">
                                          <p:val>
                                            <p:fltVal val="0"/>
                                          </p:val>
                                        </p:tav>
                                        <p:tav tm="100000">
                                          <p:val>
                                            <p:strVal val="#ppt_w"/>
                                          </p:val>
                                        </p:tav>
                                      </p:tavLst>
                                    </p:anim>
                                    <p:anim calcmode="lin" valueType="num">
                                      <p:cBhvr>
                                        <p:cTn id="50" dur="500" fill="hold"/>
                                        <p:tgtEl>
                                          <p:spTgt spid="13323"/>
                                        </p:tgtEl>
                                        <p:attrNameLst>
                                          <p:attrName>ppt_h</p:attrName>
                                        </p:attrNameLst>
                                      </p:cBhvr>
                                      <p:tavLst>
                                        <p:tav tm="0">
                                          <p:val>
                                            <p:fltVal val="0"/>
                                          </p:val>
                                        </p:tav>
                                        <p:tav tm="100000">
                                          <p:val>
                                            <p:strVal val="#ppt_h"/>
                                          </p:val>
                                        </p:tav>
                                      </p:tavLst>
                                    </p:anim>
                                    <p:animEffect transition="in" filter="fade">
                                      <p:cBhvr>
                                        <p:cTn id="51" dur="500"/>
                                        <p:tgtEl>
                                          <p:spTgt spid="1332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3324"/>
                                        </p:tgtEl>
                                        <p:attrNameLst>
                                          <p:attrName>style.visibility</p:attrName>
                                        </p:attrNameLst>
                                      </p:cBhvr>
                                      <p:to>
                                        <p:strVal val="visible"/>
                                      </p:to>
                                    </p:set>
                                    <p:anim calcmode="lin" valueType="num">
                                      <p:cBhvr>
                                        <p:cTn id="56" dur="500" fill="hold"/>
                                        <p:tgtEl>
                                          <p:spTgt spid="13324"/>
                                        </p:tgtEl>
                                        <p:attrNameLst>
                                          <p:attrName>ppt_w</p:attrName>
                                        </p:attrNameLst>
                                      </p:cBhvr>
                                      <p:tavLst>
                                        <p:tav tm="0">
                                          <p:val>
                                            <p:fltVal val="0"/>
                                          </p:val>
                                        </p:tav>
                                        <p:tav tm="100000">
                                          <p:val>
                                            <p:strVal val="#ppt_w"/>
                                          </p:val>
                                        </p:tav>
                                      </p:tavLst>
                                    </p:anim>
                                    <p:anim calcmode="lin" valueType="num">
                                      <p:cBhvr>
                                        <p:cTn id="57" dur="500" fill="hold"/>
                                        <p:tgtEl>
                                          <p:spTgt spid="13324"/>
                                        </p:tgtEl>
                                        <p:attrNameLst>
                                          <p:attrName>ppt_h</p:attrName>
                                        </p:attrNameLst>
                                      </p:cBhvr>
                                      <p:tavLst>
                                        <p:tav tm="0">
                                          <p:val>
                                            <p:fltVal val="0"/>
                                          </p:val>
                                        </p:tav>
                                        <p:tav tm="100000">
                                          <p:val>
                                            <p:strVal val="#ppt_h"/>
                                          </p:val>
                                        </p:tav>
                                      </p:tavLst>
                                    </p:anim>
                                    <p:animEffect transition="in" filter="fade">
                                      <p:cBhvr>
                                        <p:cTn id="58" dur="500"/>
                                        <p:tgtEl>
                                          <p:spTgt spid="13324"/>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13325"/>
                                        </p:tgtEl>
                                        <p:attrNameLst>
                                          <p:attrName>style.visibility</p:attrName>
                                        </p:attrNameLst>
                                      </p:cBhvr>
                                      <p:to>
                                        <p:strVal val="visible"/>
                                      </p:to>
                                    </p:set>
                                    <p:anim calcmode="lin" valueType="num">
                                      <p:cBhvr>
                                        <p:cTn id="63" dur="500" fill="hold"/>
                                        <p:tgtEl>
                                          <p:spTgt spid="13325"/>
                                        </p:tgtEl>
                                        <p:attrNameLst>
                                          <p:attrName>ppt_w</p:attrName>
                                        </p:attrNameLst>
                                      </p:cBhvr>
                                      <p:tavLst>
                                        <p:tav tm="0">
                                          <p:val>
                                            <p:fltVal val="0"/>
                                          </p:val>
                                        </p:tav>
                                        <p:tav tm="100000">
                                          <p:val>
                                            <p:strVal val="#ppt_w"/>
                                          </p:val>
                                        </p:tav>
                                      </p:tavLst>
                                    </p:anim>
                                    <p:anim calcmode="lin" valueType="num">
                                      <p:cBhvr>
                                        <p:cTn id="64" dur="500" fill="hold"/>
                                        <p:tgtEl>
                                          <p:spTgt spid="13325"/>
                                        </p:tgtEl>
                                        <p:attrNameLst>
                                          <p:attrName>ppt_h</p:attrName>
                                        </p:attrNameLst>
                                      </p:cBhvr>
                                      <p:tavLst>
                                        <p:tav tm="0">
                                          <p:val>
                                            <p:fltVal val="0"/>
                                          </p:val>
                                        </p:tav>
                                        <p:tav tm="100000">
                                          <p:val>
                                            <p:strVal val="#ppt_h"/>
                                          </p:val>
                                        </p:tav>
                                      </p:tavLst>
                                    </p:anim>
                                    <p:animEffect transition="in" filter="fade">
                                      <p:cBhvr>
                                        <p:cTn id="65" dur="500"/>
                                        <p:tgtEl>
                                          <p:spTgt spid="13325"/>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13326"/>
                                        </p:tgtEl>
                                        <p:attrNameLst>
                                          <p:attrName>style.visibility</p:attrName>
                                        </p:attrNameLst>
                                      </p:cBhvr>
                                      <p:to>
                                        <p:strVal val="visible"/>
                                      </p:to>
                                    </p:set>
                                    <p:anim calcmode="lin" valueType="num">
                                      <p:cBhvr>
                                        <p:cTn id="70" dur="500" fill="hold"/>
                                        <p:tgtEl>
                                          <p:spTgt spid="13326"/>
                                        </p:tgtEl>
                                        <p:attrNameLst>
                                          <p:attrName>ppt_w</p:attrName>
                                        </p:attrNameLst>
                                      </p:cBhvr>
                                      <p:tavLst>
                                        <p:tav tm="0">
                                          <p:val>
                                            <p:fltVal val="0"/>
                                          </p:val>
                                        </p:tav>
                                        <p:tav tm="100000">
                                          <p:val>
                                            <p:strVal val="#ppt_w"/>
                                          </p:val>
                                        </p:tav>
                                      </p:tavLst>
                                    </p:anim>
                                    <p:anim calcmode="lin" valueType="num">
                                      <p:cBhvr>
                                        <p:cTn id="71" dur="500" fill="hold"/>
                                        <p:tgtEl>
                                          <p:spTgt spid="13326"/>
                                        </p:tgtEl>
                                        <p:attrNameLst>
                                          <p:attrName>ppt_h</p:attrName>
                                        </p:attrNameLst>
                                      </p:cBhvr>
                                      <p:tavLst>
                                        <p:tav tm="0">
                                          <p:val>
                                            <p:fltVal val="0"/>
                                          </p:val>
                                        </p:tav>
                                        <p:tav tm="100000">
                                          <p:val>
                                            <p:strVal val="#ppt_h"/>
                                          </p:val>
                                        </p:tav>
                                      </p:tavLst>
                                    </p:anim>
                                    <p:animEffect transition="in" filter="fade">
                                      <p:cBhvr>
                                        <p:cTn id="72" dur="500"/>
                                        <p:tgtEl>
                                          <p:spTgt spid="13326"/>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13327"/>
                                        </p:tgtEl>
                                        <p:attrNameLst>
                                          <p:attrName>style.visibility</p:attrName>
                                        </p:attrNameLst>
                                      </p:cBhvr>
                                      <p:to>
                                        <p:strVal val="visible"/>
                                      </p:to>
                                    </p:set>
                                    <p:anim calcmode="lin" valueType="num">
                                      <p:cBhvr>
                                        <p:cTn id="77" dur="500" fill="hold"/>
                                        <p:tgtEl>
                                          <p:spTgt spid="13327"/>
                                        </p:tgtEl>
                                        <p:attrNameLst>
                                          <p:attrName>ppt_w</p:attrName>
                                        </p:attrNameLst>
                                      </p:cBhvr>
                                      <p:tavLst>
                                        <p:tav tm="0">
                                          <p:val>
                                            <p:fltVal val="0"/>
                                          </p:val>
                                        </p:tav>
                                        <p:tav tm="100000">
                                          <p:val>
                                            <p:strVal val="#ppt_w"/>
                                          </p:val>
                                        </p:tav>
                                      </p:tavLst>
                                    </p:anim>
                                    <p:anim calcmode="lin" valueType="num">
                                      <p:cBhvr>
                                        <p:cTn id="78" dur="500" fill="hold"/>
                                        <p:tgtEl>
                                          <p:spTgt spid="13327"/>
                                        </p:tgtEl>
                                        <p:attrNameLst>
                                          <p:attrName>ppt_h</p:attrName>
                                        </p:attrNameLst>
                                      </p:cBhvr>
                                      <p:tavLst>
                                        <p:tav tm="0">
                                          <p:val>
                                            <p:fltVal val="0"/>
                                          </p:val>
                                        </p:tav>
                                        <p:tav tm="100000">
                                          <p:val>
                                            <p:strVal val="#ppt_h"/>
                                          </p:val>
                                        </p:tav>
                                      </p:tavLst>
                                    </p:anim>
                                    <p:animEffect transition="in" filter="fade">
                                      <p:cBhvr>
                                        <p:cTn id="79" dur="500"/>
                                        <p:tgtEl>
                                          <p:spTgt spid="13327"/>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13328"/>
                                        </p:tgtEl>
                                        <p:attrNameLst>
                                          <p:attrName>style.visibility</p:attrName>
                                        </p:attrNameLst>
                                      </p:cBhvr>
                                      <p:to>
                                        <p:strVal val="visible"/>
                                      </p:to>
                                    </p:set>
                                    <p:anim calcmode="lin" valueType="num">
                                      <p:cBhvr>
                                        <p:cTn id="84" dur="500" fill="hold"/>
                                        <p:tgtEl>
                                          <p:spTgt spid="13328"/>
                                        </p:tgtEl>
                                        <p:attrNameLst>
                                          <p:attrName>ppt_w</p:attrName>
                                        </p:attrNameLst>
                                      </p:cBhvr>
                                      <p:tavLst>
                                        <p:tav tm="0">
                                          <p:val>
                                            <p:fltVal val="0"/>
                                          </p:val>
                                        </p:tav>
                                        <p:tav tm="100000">
                                          <p:val>
                                            <p:strVal val="#ppt_w"/>
                                          </p:val>
                                        </p:tav>
                                      </p:tavLst>
                                    </p:anim>
                                    <p:anim calcmode="lin" valueType="num">
                                      <p:cBhvr>
                                        <p:cTn id="85" dur="500" fill="hold"/>
                                        <p:tgtEl>
                                          <p:spTgt spid="13328"/>
                                        </p:tgtEl>
                                        <p:attrNameLst>
                                          <p:attrName>ppt_h</p:attrName>
                                        </p:attrNameLst>
                                      </p:cBhvr>
                                      <p:tavLst>
                                        <p:tav tm="0">
                                          <p:val>
                                            <p:fltVal val="0"/>
                                          </p:val>
                                        </p:tav>
                                        <p:tav tm="100000">
                                          <p:val>
                                            <p:strVal val="#ppt_h"/>
                                          </p:val>
                                        </p:tav>
                                      </p:tavLst>
                                    </p:anim>
                                    <p:animEffect transition="in" filter="fade">
                                      <p:cBhvr>
                                        <p:cTn id="86" dur="500"/>
                                        <p:tgtEl>
                                          <p:spTgt spid="13328"/>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0" fill="hold" grpId="0" nodeType="clickEffect">
                                  <p:stCondLst>
                                    <p:cond delay="0"/>
                                  </p:stCondLst>
                                  <p:childTnLst>
                                    <p:set>
                                      <p:cBhvr>
                                        <p:cTn id="90" dur="1" fill="hold">
                                          <p:stCondLst>
                                            <p:cond delay="0"/>
                                          </p:stCondLst>
                                        </p:cTn>
                                        <p:tgtEl>
                                          <p:spTgt spid="13329"/>
                                        </p:tgtEl>
                                        <p:attrNameLst>
                                          <p:attrName>style.visibility</p:attrName>
                                        </p:attrNameLst>
                                      </p:cBhvr>
                                      <p:to>
                                        <p:strVal val="visible"/>
                                      </p:to>
                                    </p:set>
                                    <p:anim calcmode="lin" valueType="num">
                                      <p:cBhvr>
                                        <p:cTn id="91" dur="500" fill="hold"/>
                                        <p:tgtEl>
                                          <p:spTgt spid="13329"/>
                                        </p:tgtEl>
                                        <p:attrNameLst>
                                          <p:attrName>ppt_w</p:attrName>
                                        </p:attrNameLst>
                                      </p:cBhvr>
                                      <p:tavLst>
                                        <p:tav tm="0">
                                          <p:val>
                                            <p:fltVal val="0"/>
                                          </p:val>
                                        </p:tav>
                                        <p:tav tm="100000">
                                          <p:val>
                                            <p:strVal val="#ppt_w"/>
                                          </p:val>
                                        </p:tav>
                                      </p:tavLst>
                                    </p:anim>
                                    <p:anim calcmode="lin" valueType="num">
                                      <p:cBhvr>
                                        <p:cTn id="92" dur="500" fill="hold"/>
                                        <p:tgtEl>
                                          <p:spTgt spid="13329"/>
                                        </p:tgtEl>
                                        <p:attrNameLst>
                                          <p:attrName>ppt_h</p:attrName>
                                        </p:attrNameLst>
                                      </p:cBhvr>
                                      <p:tavLst>
                                        <p:tav tm="0">
                                          <p:val>
                                            <p:fltVal val="0"/>
                                          </p:val>
                                        </p:tav>
                                        <p:tav tm="100000">
                                          <p:val>
                                            <p:strVal val="#ppt_h"/>
                                          </p:val>
                                        </p:tav>
                                      </p:tavLst>
                                    </p:anim>
                                    <p:animEffect transition="in" filter="fade">
                                      <p:cBhvr>
                                        <p:cTn id="93" dur="500"/>
                                        <p:tgtEl>
                                          <p:spTgt spid="13329"/>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0" fill="hold" grpId="0" nodeType="clickEffect">
                                  <p:stCondLst>
                                    <p:cond delay="0"/>
                                  </p:stCondLst>
                                  <p:childTnLst>
                                    <p:set>
                                      <p:cBhvr>
                                        <p:cTn id="97" dur="1" fill="hold">
                                          <p:stCondLst>
                                            <p:cond delay="0"/>
                                          </p:stCondLst>
                                        </p:cTn>
                                        <p:tgtEl>
                                          <p:spTgt spid="13330"/>
                                        </p:tgtEl>
                                        <p:attrNameLst>
                                          <p:attrName>style.visibility</p:attrName>
                                        </p:attrNameLst>
                                      </p:cBhvr>
                                      <p:to>
                                        <p:strVal val="visible"/>
                                      </p:to>
                                    </p:set>
                                    <p:anim calcmode="lin" valueType="num">
                                      <p:cBhvr>
                                        <p:cTn id="98" dur="500" fill="hold"/>
                                        <p:tgtEl>
                                          <p:spTgt spid="13330"/>
                                        </p:tgtEl>
                                        <p:attrNameLst>
                                          <p:attrName>ppt_w</p:attrName>
                                        </p:attrNameLst>
                                      </p:cBhvr>
                                      <p:tavLst>
                                        <p:tav tm="0">
                                          <p:val>
                                            <p:fltVal val="0"/>
                                          </p:val>
                                        </p:tav>
                                        <p:tav tm="100000">
                                          <p:val>
                                            <p:strVal val="#ppt_w"/>
                                          </p:val>
                                        </p:tav>
                                      </p:tavLst>
                                    </p:anim>
                                    <p:anim calcmode="lin" valueType="num">
                                      <p:cBhvr>
                                        <p:cTn id="99" dur="500" fill="hold"/>
                                        <p:tgtEl>
                                          <p:spTgt spid="13330"/>
                                        </p:tgtEl>
                                        <p:attrNameLst>
                                          <p:attrName>ppt_h</p:attrName>
                                        </p:attrNameLst>
                                      </p:cBhvr>
                                      <p:tavLst>
                                        <p:tav tm="0">
                                          <p:val>
                                            <p:fltVal val="0"/>
                                          </p:val>
                                        </p:tav>
                                        <p:tav tm="100000">
                                          <p:val>
                                            <p:strVal val="#ppt_h"/>
                                          </p:val>
                                        </p:tav>
                                      </p:tavLst>
                                    </p:anim>
                                    <p:animEffect transition="in" filter="fade">
                                      <p:cBhvr>
                                        <p:cTn id="100" dur="500"/>
                                        <p:tgtEl>
                                          <p:spTgt spid="13330"/>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0" fill="hold" grpId="0" nodeType="clickEffect">
                                  <p:stCondLst>
                                    <p:cond delay="0"/>
                                  </p:stCondLst>
                                  <p:childTnLst>
                                    <p:set>
                                      <p:cBhvr>
                                        <p:cTn id="104" dur="1" fill="hold">
                                          <p:stCondLst>
                                            <p:cond delay="0"/>
                                          </p:stCondLst>
                                        </p:cTn>
                                        <p:tgtEl>
                                          <p:spTgt spid="13331"/>
                                        </p:tgtEl>
                                        <p:attrNameLst>
                                          <p:attrName>style.visibility</p:attrName>
                                        </p:attrNameLst>
                                      </p:cBhvr>
                                      <p:to>
                                        <p:strVal val="visible"/>
                                      </p:to>
                                    </p:set>
                                    <p:anim calcmode="lin" valueType="num">
                                      <p:cBhvr>
                                        <p:cTn id="105" dur="500" fill="hold"/>
                                        <p:tgtEl>
                                          <p:spTgt spid="13331"/>
                                        </p:tgtEl>
                                        <p:attrNameLst>
                                          <p:attrName>ppt_w</p:attrName>
                                        </p:attrNameLst>
                                      </p:cBhvr>
                                      <p:tavLst>
                                        <p:tav tm="0">
                                          <p:val>
                                            <p:fltVal val="0"/>
                                          </p:val>
                                        </p:tav>
                                        <p:tav tm="100000">
                                          <p:val>
                                            <p:strVal val="#ppt_w"/>
                                          </p:val>
                                        </p:tav>
                                      </p:tavLst>
                                    </p:anim>
                                    <p:anim calcmode="lin" valueType="num">
                                      <p:cBhvr>
                                        <p:cTn id="106" dur="500" fill="hold"/>
                                        <p:tgtEl>
                                          <p:spTgt spid="13331"/>
                                        </p:tgtEl>
                                        <p:attrNameLst>
                                          <p:attrName>ppt_h</p:attrName>
                                        </p:attrNameLst>
                                      </p:cBhvr>
                                      <p:tavLst>
                                        <p:tav tm="0">
                                          <p:val>
                                            <p:fltVal val="0"/>
                                          </p:val>
                                        </p:tav>
                                        <p:tav tm="100000">
                                          <p:val>
                                            <p:strVal val="#ppt_h"/>
                                          </p:val>
                                        </p:tav>
                                      </p:tavLst>
                                    </p:anim>
                                    <p:animEffect transition="in" filter="fade">
                                      <p:cBhvr>
                                        <p:cTn id="107" dur="500"/>
                                        <p:tgtEl>
                                          <p:spTgt spid="13331"/>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0" fill="hold" grpId="0" nodeType="clickEffect">
                                  <p:stCondLst>
                                    <p:cond delay="0"/>
                                  </p:stCondLst>
                                  <p:childTnLst>
                                    <p:set>
                                      <p:cBhvr>
                                        <p:cTn id="111" dur="1" fill="hold">
                                          <p:stCondLst>
                                            <p:cond delay="0"/>
                                          </p:stCondLst>
                                        </p:cTn>
                                        <p:tgtEl>
                                          <p:spTgt spid="13332"/>
                                        </p:tgtEl>
                                        <p:attrNameLst>
                                          <p:attrName>style.visibility</p:attrName>
                                        </p:attrNameLst>
                                      </p:cBhvr>
                                      <p:to>
                                        <p:strVal val="visible"/>
                                      </p:to>
                                    </p:set>
                                    <p:anim calcmode="lin" valueType="num">
                                      <p:cBhvr>
                                        <p:cTn id="112" dur="500" fill="hold"/>
                                        <p:tgtEl>
                                          <p:spTgt spid="13332"/>
                                        </p:tgtEl>
                                        <p:attrNameLst>
                                          <p:attrName>ppt_w</p:attrName>
                                        </p:attrNameLst>
                                      </p:cBhvr>
                                      <p:tavLst>
                                        <p:tav tm="0">
                                          <p:val>
                                            <p:fltVal val="0"/>
                                          </p:val>
                                        </p:tav>
                                        <p:tav tm="100000">
                                          <p:val>
                                            <p:strVal val="#ppt_w"/>
                                          </p:val>
                                        </p:tav>
                                      </p:tavLst>
                                    </p:anim>
                                    <p:anim calcmode="lin" valueType="num">
                                      <p:cBhvr>
                                        <p:cTn id="113" dur="500" fill="hold"/>
                                        <p:tgtEl>
                                          <p:spTgt spid="13332"/>
                                        </p:tgtEl>
                                        <p:attrNameLst>
                                          <p:attrName>ppt_h</p:attrName>
                                        </p:attrNameLst>
                                      </p:cBhvr>
                                      <p:tavLst>
                                        <p:tav tm="0">
                                          <p:val>
                                            <p:fltVal val="0"/>
                                          </p:val>
                                        </p:tav>
                                        <p:tav tm="100000">
                                          <p:val>
                                            <p:strVal val="#ppt_h"/>
                                          </p:val>
                                        </p:tav>
                                      </p:tavLst>
                                    </p:anim>
                                    <p:animEffect transition="in" filter="fade">
                                      <p:cBhvr>
                                        <p:cTn id="114" dur="500"/>
                                        <p:tgtEl>
                                          <p:spTgt spid="13332"/>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0" fill="hold" grpId="0" nodeType="clickEffect">
                                  <p:stCondLst>
                                    <p:cond delay="0"/>
                                  </p:stCondLst>
                                  <p:childTnLst>
                                    <p:set>
                                      <p:cBhvr>
                                        <p:cTn id="118" dur="1" fill="hold">
                                          <p:stCondLst>
                                            <p:cond delay="0"/>
                                          </p:stCondLst>
                                        </p:cTn>
                                        <p:tgtEl>
                                          <p:spTgt spid="13333"/>
                                        </p:tgtEl>
                                        <p:attrNameLst>
                                          <p:attrName>style.visibility</p:attrName>
                                        </p:attrNameLst>
                                      </p:cBhvr>
                                      <p:to>
                                        <p:strVal val="visible"/>
                                      </p:to>
                                    </p:set>
                                    <p:anim calcmode="lin" valueType="num">
                                      <p:cBhvr>
                                        <p:cTn id="119" dur="500" fill="hold"/>
                                        <p:tgtEl>
                                          <p:spTgt spid="13333"/>
                                        </p:tgtEl>
                                        <p:attrNameLst>
                                          <p:attrName>ppt_w</p:attrName>
                                        </p:attrNameLst>
                                      </p:cBhvr>
                                      <p:tavLst>
                                        <p:tav tm="0">
                                          <p:val>
                                            <p:fltVal val="0"/>
                                          </p:val>
                                        </p:tav>
                                        <p:tav tm="100000">
                                          <p:val>
                                            <p:strVal val="#ppt_w"/>
                                          </p:val>
                                        </p:tav>
                                      </p:tavLst>
                                    </p:anim>
                                    <p:anim calcmode="lin" valueType="num">
                                      <p:cBhvr>
                                        <p:cTn id="120" dur="500" fill="hold"/>
                                        <p:tgtEl>
                                          <p:spTgt spid="13333"/>
                                        </p:tgtEl>
                                        <p:attrNameLst>
                                          <p:attrName>ppt_h</p:attrName>
                                        </p:attrNameLst>
                                      </p:cBhvr>
                                      <p:tavLst>
                                        <p:tav tm="0">
                                          <p:val>
                                            <p:fltVal val="0"/>
                                          </p:val>
                                        </p:tav>
                                        <p:tav tm="100000">
                                          <p:val>
                                            <p:strVal val="#ppt_h"/>
                                          </p:val>
                                        </p:tav>
                                      </p:tavLst>
                                    </p:anim>
                                    <p:animEffect transition="in" filter="fade">
                                      <p:cBhvr>
                                        <p:cTn id="121" dur="500"/>
                                        <p:tgtEl>
                                          <p:spTgt spid="13333"/>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0" fill="hold" grpId="0" nodeType="clickEffect">
                                  <p:stCondLst>
                                    <p:cond delay="0"/>
                                  </p:stCondLst>
                                  <p:childTnLst>
                                    <p:set>
                                      <p:cBhvr>
                                        <p:cTn id="125" dur="1" fill="hold">
                                          <p:stCondLst>
                                            <p:cond delay="0"/>
                                          </p:stCondLst>
                                        </p:cTn>
                                        <p:tgtEl>
                                          <p:spTgt spid="13334"/>
                                        </p:tgtEl>
                                        <p:attrNameLst>
                                          <p:attrName>style.visibility</p:attrName>
                                        </p:attrNameLst>
                                      </p:cBhvr>
                                      <p:to>
                                        <p:strVal val="visible"/>
                                      </p:to>
                                    </p:set>
                                    <p:anim calcmode="lin" valueType="num">
                                      <p:cBhvr>
                                        <p:cTn id="126" dur="500" fill="hold"/>
                                        <p:tgtEl>
                                          <p:spTgt spid="13334"/>
                                        </p:tgtEl>
                                        <p:attrNameLst>
                                          <p:attrName>ppt_w</p:attrName>
                                        </p:attrNameLst>
                                      </p:cBhvr>
                                      <p:tavLst>
                                        <p:tav tm="0">
                                          <p:val>
                                            <p:fltVal val="0"/>
                                          </p:val>
                                        </p:tav>
                                        <p:tav tm="100000">
                                          <p:val>
                                            <p:strVal val="#ppt_w"/>
                                          </p:val>
                                        </p:tav>
                                      </p:tavLst>
                                    </p:anim>
                                    <p:anim calcmode="lin" valueType="num">
                                      <p:cBhvr>
                                        <p:cTn id="127" dur="500" fill="hold"/>
                                        <p:tgtEl>
                                          <p:spTgt spid="13334"/>
                                        </p:tgtEl>
                                        <p:attrNameLst>
                                          <p:attrName>ppt_h</p:attrName>
                                        </p:attrNameLst>
                                      </p:cBhvr>
                                      <p:tavLst>
                                        <p:tav tm="0">
                                          <p:val>
                                            <p:fltVal val="0"/>
                                          </p:val>
                                        </p:tav>
                                        <p:tav tm="100000">
                                          <p:val>
                                            <p:strVal val="#ppt_h"/>
                                          </p:val>
                                        </p:tav>
                                      </p:tavLst>
                                    </p:anim>
                                    <p:animEffect transition="in" filter="fade">
                                      <p:cBhvr>
                                        <p:cTn id="128" dur="500"/>
                                        <p:tgtEl>
                                          <p:spTgt spid="13334"/>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0" fill="hold" grpId="0" nodeType="clickEffect">
                                  <p:stCondLst>
                                    <p:cond delay="0"/>
                                  </p:stCondLst>
                                  <p:childTnLst>
                                    <p:set>
                                      <p:cBhvr>
                                        <p:cTn id="132" dur="1" fill="hold">
                                          <p:stCondLst>
                                            <p:cond delay="0"/>
                                          </p:stCondLst>
                                        </p:cTn>
                                        <p:tgtEl>
                                          <p:spTgt spid="13336"/>
                                        </p:tgtEl>
                                        <p:attrNameLst>
                                          <p:attrName>style.visibility</p:attrName>
                                        </p:attrNameLst>
                                      </p:cBhvr>
                                      <p:to>
                                        <p:strVal val="visible"/>
                                      </p:to>
                                    </p:set>
                                    <p:anim calcmode="lin" valueType="num">
                                      <p:cBhvr>
                                        <p:cTn id="133" dur="500" fill="hold"/>
                                        <p:tgtEl>
                                          <p:spTgt spid="13336"/>
                                        </p:tgtEl>
                                        <p:attrNameLst>
                                          <p:attrName>ppt_w</p:attrName>
                                        </p:attrNameLst>
                                      </p:cBhvr>
                                      <p:tavLst>
                                        <p:tav tm="0">
                                          <p:val>
                                            <p:fltVal val="0"/>
                                          </p:val>
                                        </p:tav>
                                        <p:tav tm="100000">
                                          <p:val>
                                            <p:strVal val="#ppt_w"/>
                                          </p:val>
                                        </p:tav>
                                      </p:tavLst>
                                    </p:anim>
                                    <p:anim calcmode="lin" valueType="num">
                                      <p:cBhvr>
                                        <p:cTn id="134" dur="500" fill="hold"/>
                                        <p:tgtEl>
                                          <p:spTgt spid="13336"/>
                                        </p:tgtEl>
                                        <p:attrNameLst>
                                          <p:attrName>ppt_h</p:attrName>
                                        </p:attrNameLst>
                                      </p:cBhvr>
                                      <p:tavLst>
                                        <p:tav tm="0">
                                          <p:val>
                                            <p:fltVal val="0"/>
                                          </p:val>
                                        </p:tav>
                                        <p:tav tm="100000">
                                          <p:val>
                                            <p:strVal val="#ppt_h"/>
                                          </p:val>
                                        </p:tav>
                                      </p:tavLst>
                                    </p:anim>
                                    <p:animEffect transition="in" filter="fade">
                                      <p:cBhvr>
                                        <p:cTn id="135" dur="500"/>
                                        <p:tgtEl>
                                          <p:spTgt spid="13336"/>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0" fill="hold" grpId="0" nodeType="clickEffect">
                                  <p:stCondLst>
                                    <p:cond delay="0"/>
                                  </p:stCondLst>
                                  <p:childTnLst>
                                    <p:set>
                                      <p:cBhvr>
                                        <p:cTn id="139" dur="1" fill="hold">
                                          <p:stCondLst>
                                            <p:cond delay="0"/>
                                          </p:stCondLst>
                                        </p:cTn>
                                        <p:tgtEl>
                                          <p:spTgt spid="13337"/>
                                        </p:tgtEl>
                                        <p:attrNameLst>
                                          <p:attrName>style.visibility</p:attrName>
                                        </p:attrNameLst>
                                      </p:cBhvr>
                                      <p:to>
                                        <p:strVal val="visible"/>
                                      </p:to>
                                    </p:set>
                                    <p:anim calcmode="lin" valueType="num">
                                      <p:cBhvr>
                                        <p:cTn id="140" dur="500" fill="hold"/>
                                        <p:tgtEl>
                                          <p:spTgt spid="13337"/>
                                        </p:tgtEl>
                                        <p:attrNameLst>
                                          <p:attrName>ppt_w</p:attrName>
                                        </p:attrNameLst>
                                      </p:cBhvr>
                                      <p:tavLst>
                                        <p:tav tm="0">
                                          <p:val>
                                            <p:fltVal val="0"/>
                                          </p:val>
                                        </p:tav>
                                        <p:tav tm="100000">
                                          <p:val>
                                            <p:strVal val="#ppt_w"/>
                                          </p:val>
                                        </p:tav>
                                      </p:tavLst>
                                    </p:anim>
                                    <p:anim calcmode="lin" valueType="num">
                                      <p:cBhvr>
                                        <p:cTn id="141" dur="500" fill="hold"/>
                                        <p:tgtEl>
                                          <p:spTgt spid="13337"/>
                                        </p:tgtEl>
                                        <p:attrNameLst>
                                          <p:attrName>ppt_h</p:attrName>
                                        </p:attrNameLst>
                                      </p:cBhvr>
                                      <p:tavLst>
                                        <p:tav tm="0">
                                          <p:val>
                                            <p:fltVal val="0"/>
                                          </p:val>
                                        </p:tav>
                                        <p:tav tm="100000">
                                          <p:val>
                                            <p:strVal val="#ppt_h"/>
                                          </p:val>
                                        </p:tav>
                                      </p:tavLst>
                                    </p:anim>
                                    <p:animEffect transition="in" filter="fade">
                                      <p:cBhvr>
                                        <p:cTn id="142" dur="500"/>
                                        <p:tgtEl>
                                          <p:spTgt spid="13337"/>
                                        </p:tgtEl>
                                      </p:cBhvr>
                                    </p:animEffect>
                                  </p:childTnLst>
                                </p:cTn>
                              </p:par>
                            </p:childTnLst>
                          </p:cTn>
                        </p:par>
                      </p:childTnLst>
                    </p:cTn>
                  </p:par>
                  <p:par>
                    <p:cTn id="143" fill="hold">
                      <p:stCondLst>
                        <p:cond delay="indefinite"/>
                      </p:stCondLst>
                      <p:childTnLst>
                        <p:par>
                          <p:cTn id="144" fill="hold">
                            <p:stCondLst>
                              <p:cond delay="0"/>
                            </p:stCondLst>
                            <p:childTnLst>
                              <p:par>
                                <p:cTn id="145" presetID="53" presetClass="entr" presetSubtype="0" fill="hold" grpId="0" nodeType="clickEffect">
                                  <p:stCondLst>
                                    <p:cond delay="0"/>
                                  </p:stCondLst>
                                  <p:childTnLst>
                                    <p:set>
                                      <p:cBhvr>
                                        <p:cTn id="146" dur="1" fill="hold">
                                          <p:stCondLst>
                                            <p:cond delay="0"/>
                                          </p:stCondLst>
                                        </p:cTn>
                                        <p:tgtEl>
                                          <p:spTgt spid="13340"/>
                                        </p:tgtEl>
                                        <p:attrNameLst>
                                          <p:attrName>style.visibility</p:attrName>
                                        </p:attrNameLst>
                                      </p:cBhvr>
                                      <p:to>
                                        <p:strVal val="visible"/>
                                      </p:to>
                                    </p:set>
                                    <p:anim calcmode="lin" valueType="num">
                                      <p:cBhvr>
                                        <p:cTn id="147" dur="500" fill="hold"/>
                                        <p:tgtEl>
                                          <p:spTgt spid="13340"/>
                                        </p:tgtEl>
                                        <p:attrNameLst>
                                          <p:attrName>ppt_w</p:attrName>
                                        </p:attrNameLst>
                                      </p:cBhvr>
                                      <p:tavLst>
                                        <p:tav tm="0">
                                          <p:val>
                                            <p:fltVal val="0"/>
                                          </p:val>
                                        </p:tav>
                                        <p:tav tm="100000">
                                          <p:val>
                                            <p:strVal val="#ppt_w"/>
                                          </p:val>
                                        </p:tav>
                                      </p:tavLst>
                                    </p:anim>
                                    <p:anim calcmode="lin" valueType="num">
                                      <p:cBhvr>
                                        <p:cTn id="148" dur="500" fill="hold"/>
                                        <p:tgtEl>
                                          <p:spTgt spid="13340"/>
                                        </p:tgtEl>
                                        <p:attrNameLst>
                                          <p:attrName>ppt_h</p:attrName>
                                        </p:attrNameLst>
                                      </p:cBhvr>
                                      <p:tavLst>
                                        <p:tav tm="0">
                                          <p:val>
                                            <p:fltVal val="0"/>
                                          </p:val>
                                        </p:tav>
                                        <p:tav tm="100000">
                                          <p:val>
                                            <p:strVal val="#ppt_h"/>
                                          </p:val>
                                        </p:tav>
                                      </p:tavLst>
                                    </p:anim>
                                    <p:animEffect transition="in" filter="fade">
                                      <p:cBhvr>
                                        <p:cTn id="149" dur="500"/>
                                        <p:tgtEl>
                                          <p:spTgt spid="13340"/>
                                        </p:tgtEl>
                                      </p:cBhvr>
                                    </p:animEffect>
                                  </p:childTnLst>
                                </p:cTn>
                              </p:par>
                            </p:childTnLst>
                          </p:cTn>
                        </p:par>
                      </p:childTnLst>
                    </p:cTn>
                  </p:par>
                  <p:par>
                    <p:cTn id="150" fill="hold">
                      <p:stCondLst>
                        <p:cond delay="indefinite"/>
                      </p:stCondLst>
                      <p:childTnLst>
                        <p:par>
                          <p:cTn id="151" fill="hold">
                            <p:stCondLst>
                              <p:cond delay="0"/>
                            </p:stCondLst>
                            <p:childTnLst>
                              <p:par>
                                <p:cTn id="152" presetID="53" presetClass="entr" presetSubtype="0" fill="hold" grpId="0" nodeType="clickEffect">
                                  <p:stCondLst>
                                    <p:cond delay="0"/>
                                  </p:stCondLst>
                                  <p:childTnLst>
                                    <p:set>
                                      <p:cBhvr>
                                        <p:cTn id="153" dur="1" fill="hold">
                                          <p:stCondLst>
                                            <p:cond delay="0"/>
                                          </p:stCondLst>
                                        </p:cTn>
                                        <p:tgtEl>
                                          <p:spTgt spid="13354"/>
                                        </p:tgtEl>
                                        <p:attrNameLst>
                                          <p:attrName>style.visibility</p:attrName>
                                        </p:attrNameLst>
                                      </p:cBhvr>
                                      <p:to>
                                        <p:strVal val="visible"/>
                                      </p:to>
                                    </p:set>
                                    <p:anim calcmode="lin" valueType="num">
                                      <p:cBhvr>
                                        <p:cTn id="154" dur="500" fill="hold"/>
                                        <p:tgtEl>
                                          <p:spTgt spid="13354"/>
                                        </p:tgtEl>
                                        <p:attrNameLst>
                                          <p:attrName>ppt_w</p:attrName>
                                        </p:attrNameLst>
                                      </p:cBhvr>
                                      <p:tavLst>
                                        <p:tav tm="0">
                                          <p:val>
                                            <p:fltVal val="0"/>
                                          </p:val>
                                        </p:tav>
                                        <p:tav tm="100000">
                                          <p:val>
                                            <p:strVal val="#ppt_w"/>
                                          </p:val>
                                        </p:tav>
                                      </p:tavLst>
                                    </p:anim>
                                    <p:anim calcmode="lin" valueType="num">
                                      <p:cBhvr>
                                        <p:cTn id="155" dur="500" fill="hold"/>
                                        <p:tgtEl>
                                          <p:spTgt spid="13354"/>
                                        </p:tgtEl>
                                        <p:attrNameLst>
                                          <p:attrName>ppt_h</p:attrName>
                                        </p:attrNameLst>
                                      </p:cBhvr>
                                      <p:tavLst>
                                        <p:tav tm="0">
                                          <p:val>
                                            <p:fltVal val="0"/>
                                          </p:val>
                                        </p:tav>
                                        <p:tav tm="100000">
                                          <p:val>
                                            <p:strVal val="#ppt_h"/>
                                          </p:val>
                                        </p:tav>
                                      </p:tavLst>
                                    </p:anim>
                                    <p:animEffect transition="in" filter="fade">
                                      <p:cBhvr>
                                        <p:cTn id="156" dur="500"/>
                                        <p:tgtEl>
                                          <p:spTgt spid="13354"/>
                                        </p:tgtEl>
                                      </p:cBhvr>
                                    </p:animEffect>
                                  </p:childTnLst>
                                </p:cTn>
                              </p:par>
                            </p:childTnLst>
                          </p:cTn>
                        </p:par>
                      </p:childTnLst>
                    </p:cTn>
                  </p:par>
                  <p:par>
                    <p:cTn id="157" fill="hold">
                      <p:stCondLst>
                        <p:cond delay="indefinite"/>
                      </p:stCondLst>
                      <p:childTnLst>
                        <p:par>
                          <p:cTn id="158" fill="hold">
                            <p:stCondLst>
                              <p:cond delay="0"/>
                            </p:stCondLst>
                            <p:childTnLst>
                              <p:par>
                                <p:cTn id="159" presetID="53" presetClass="entr" presetSubtype="0" fill="hold" grpId="0" nodeType="clickEffect">
                                  <p:stCondLst>
                                    <p:cond delay="0"/>
                                  </p:stCondLst>
                                  <p:childTnLst>
                                    <p:set>
                                      <p:cBhvr>
                                        <p:cTn id="160" dur="1" fill="hold">
                                          <p:stCondLst>
                                            <p:cond delay="0"/>
                                          </p:stCondLst>
                                        </p:cTn>
                                        <p:tgtEl>
                                          <p:spTgt spid="13341"/>
                                        </p:tgtEl>
                                        <p:attrNameLst>
                                          <p:attrName>style.visibility</p:attrName>
                                        </p:attrNameLst>
                                      </p:cBhvr>
                                      <p:to>
                                        <p:strVal val="visible"/>
                                      </p:to>
                                    </p:set>
                                    <p:anim calcmode="lin" valueType="num">
                                      <p:cBhvr>
                                        <p:cTn id="161" dur="500" fill="hold"/>
                                        <p:tgtEl>
                                          <p:spTgt spid="13341"/>
                                        </p:tgtEl>
                                        <p:attrNameLst>
                                          <p:attrName>ppt_w</p:attrName>
                                        </p:attrNameLst>
                                      </p:cBhvr>
                                      <p:tavLst>
                                        <p:tav tm="0">
                                          <p:val>
                                            <p:fltVal val="0"/>
                                          </p:val>
                                        </p:tav>
                                        <p:tav tm="100000">
                                          <p:val>
                                            <p:strVal val="#ppt_w"/>
                                          </p:val>
                                        </p:tav>
                                      </p:tavLst>
                                    </p:anim>
                                    <p:anim calcmode="lin" valueType="num">
                                      <p:cBhvr>
                                        <p:cTn id="162" dur="500" fill="hold"/>
                                        <p:tgtEl>
                                          <p:spTgt spid="13341"/>
                                        </p:tgtEl>
                                        <p:attrNameLst>
                                          <p:attrName>ppt_h</p:attrName>
                                        </p:attrNameLst>
                                      </p:cBhvr>
                                      <p:tavLst>
                                        <p:tav tm="0">
                                          <p:val>
                                            <p:fltVal val="0"/>
                                          </p:val>
                                        </p:tav>
                                        <p:tav tm="100000">
                                          <p:val>
                                            <p:strVal val="#ppt_h"/>
                                          </p:val>
                                        </p:tav>
                                      </p:tavLst>
                                    </p:anim>
                                    <p:animEffect transition="in" filter="fade">
                                      <p:cBhvr>
                                        <p:cTn id="163" dur="500"/>
                                        <p:tgtEl>
                                          <p:spTgt spid="13341"/>
                                        </p:tgtEl>
                                      </p:cBhvr>
                                    </p:animEffect>
                                  </p:childTnLst>
                                </p:cTn>
                              </p:par>
                            </p:childTnLst>
                          </p:cTn>
                        </p:par>
                      </p:childTnLst>
                    </p:cTn>
                  </p:par>
                  <p:par>
                    <p:cTn id="164" fill="hold">
                      <p:stCondLst>
                        <p:cond delay="indefinite"/>
                      </p:stCondLst>
                      <p:childTnLst>
                        <p:par>
                          <p:cTn id="165" fill="hold">
                            <p:stCondLst>
                              <p:cond delay="0"/>
                            </p:stCondLst>
                            <p:childTnLst>
                              <p:par>
                                <p:cTn id="166" presetID="53" presetClass="entr" presetSubtype="0" fill="hold" grpId="0" nodeType="clickEffect">
                                  <p:stCondLst>
                                    <p:cond delay="0"/>
                                  </p:stCondLst>
                                  <p:childTnLst>
                                    <p:set>
                                      <p:cBhvr>
                                        <p:cTn id="167" dur="1" fill="hold">
                                          <p:stCondLst>
                                            <p:cond delay="0"/>
                                          </p:stCondLst>
                                        </p:cTn>
                                        <p:tgtEl>
                                          <p:spTgt spid="13342"/>
                                        </p:tgtEl>
                                        <p:attrNameLst>
                                          <p:attrName>style.visibility</p:attrName>
                                        </p:attrNameLst>
                                      </p:cBhvr>
                                      <p:to>
                                        <p:strVal val="visible"/>
                                      </p:to>
                                    </p:set>
                                    <p:anim calcmode="lin" valueType="num">
                                      <p:cBhvr>
                                        <p:cTn id="168" dur="500" fill="hold"/>
                                        <p:tgtEl>
                                          <p:spTgt spid="13342"/>
                                        </p:tgtEl>
                                        <p:attrNameLst>
                                          <p:attrName>ppt_w</p:attrName>
                                        </p:attrNameLst>
                                      </p:cBhvr>
                                      <p:tavLst>
                                        <p:tav tm="0">
                                          <p:val>
                                            <p:fltVal val="0"/>
                                          </p:val>
                                        </p:tav>
                                        <p:tav tm="100000">
                                          <p:val>
                                            <p:strVal val="#ppt_w"/>
                                          </p:val>
                                        </p:tav>
                                      </p:tavLst>
                                    </p:anim>
                                    <p:anim calcmode="lin" valueType="num">
                                      <p:cBhvr>
                                        <p:cTn id="169" dur="500" fill="hold"/>
                                        <p:tgtEl>
                                          <p:spTgt spid="13342"/>
                                        </p:tgtEl>
                                        <p:attrNameLst>
                                          <p:attrName>ppt_h</p:attrName>
                                        </p:attrNameLst>
                                      </p:cBhvr>
                                      <p:tavLst>
                                        <p:tav tm="0">
                                          <p:val>
                                            <p:fltVal val="0"/>
                                          </p:val>
                                        </p:tav>
                                        <p:tav tm="100000">
                                          <p:val>
                                            <p:strVal val="#ppt_h"/>
                                          </p:val>
                                        </p:tav>
                                      </p:tavLst>
                                    </p:anim>
                                    <p:animEffect transition="in" filter="fade">
                                      <p:cBhvr>
                                        <p:cTn id="170" dur="500"/>
                                        <p:tgtEl>
                                          <p:spTgt spid="13342"/>
                                        </p:tgtEl>
                                      </p:cBhvr>
                                    </p:animEffect>
                                  </p:childTnLst>
                                </p:cTn>
                              </p:par>
                            </p:childTnLst>
                          </p:cTn>
                        </p:par>
                      </p:childTnLst>
                    </p:cTn>
                  </p:par>
                  <p:par>
                    <p:cTn id="171" fill="hold">
                      <p:stCondLst>
                        <p:cond delay="indefinite"/>
                      </p:stCondLst>
                      <p:childTnLst>
                        <p:par>
                          <p:cTn id="172" fill="hold">
                            <p:stCondLst>
                              <p:cond delay="0"/>
                            </p:stCondLst>
                            <p:childTnLst>
                              <p:par>
                                <p:cTn id="173" presetID="53" presetClass="entr" presetSubtype="0" fill="hold" grpId="0" nodeType="clickEffect">
                                  <p:stCondLst>
                                    <p:cond delay="0"/>
                                  </p:stCondLst>
                                  <p:childTnLst>
                                    <p:set>
                                      <p:cBhvr>
                                        <p:cTn id="174" dur="1" fill="hold">
                                          <p:stCondLst>
                                            <p:cond delay="0"/>
                                          </p:stCondLst>
                                        </p:cTn>
                                        <p:tgtEl>
                                          <p:spTgt spid="13343"/>
                                        </p:tgtEl>
                                        <p:attrNameLst>
                                          <p:attrName>style.visibility</p:attrName>
                                        </p:attrNameLst>
                                      </p:cBhvr>
                                      <p:to>
                                        <p:strVal val="visible"/>
                                      </p:to>
                                    </p:set>
                                    <p:anim calcmode="lin" valueType="num">
                                      <p:cBhvr>
                                        <p:cTn id="175" dur="500" fill="hold"/>
                                        <p:tgtEl>
                                          <p:spTgt spid="13343"/>
                                        </p:tgtEl>
                                        <p:attrNameLst>
                                          <p:attrName>ppt_w</p:attrName>
                                        </p:attrNameLst>
                                      </p:cBhvr>
                                      <p:tavLst>
                                        <p:tav tm="0">
                                          <p:val>
                                            <p:fltVal val="0"/>
                                          </p:val>
                                        </p:tav>
                                        <p:tav tm="100000">
                                          <p:val>
                                            <p:strVal val="#ppt_w"/>
                                          </p:val>
                                        </p:tav>
                                      </p:tavLst>
                                    </p:anim>
                                    <p:anim calcmode="lin" valueType="num">
                                      <p:cBhvr>
                                        <p:cTn id="176" dur="500" fill="hold"/>
                                        <p:tgtEl>
                                          <p:spTgt spid="13343"/>
                                        </p:tgtEl>
                                        <p:attrNameLst>
                                          <p:attrName>ppt_h</p:attrName>
                                        </p:attrNameLst>
                                      </p:cBhvr>
                                      <p:tavLst>
                                        <p:tav tm="0">
                                          <p:val>
                                            <p:fltVal val="0"/>
                                          </p:val>
                                        </p:tav>
                                        <p:tav tm="100000">
                                          <p:val>
                                            <p:strVal val="#ppt_h"/>
                                          </p:val>
                                        </p:tav>
                                      </p:tavLst>
                                    </p:anim>
                                    <p:animEffect transition="in" filter="fade">
                                      <p:cBhvr>
                                        <p:cTn id="177" dur="500"/>
                                        <p:tgtEl>
                                          <p:spTgt spid="13343"/>
                                        </p:tgtEl>
                                      </p:cBhvr>
                                    </p:animEffect>
                                  </p:childTnLst>
                                </p:cTn>
                              </p:par>
                            </p:childTnLst>
                          </p:cTn>
                        </p:par>
                      </p:childTnLst>
                    </p:cTn>
                  </p:par>
                  <p:par>
                    <p:cTn id="178" fill="hold">
                      <p:stCondLst>
                        <p:cond delay="indefinite"/>
                      </p:stCondLst>
                      <p:childTnLst>
                        <p:par>
                          <p:cTn id="179" fill="hold">
                            <p:stCondLst>
                              <p:cond delay="0"/>
                            </p:stCondLst>
                            <p:childTnLst>
                              <p:par>
                                <p:cTn id="180" presetID="53" presetClass="entr" presetSubtype="0" fill="hold" grpId="0" nodeType="clickEffect">
                                  <p:stCondLst>
                                    <p:cond delay="0"/>
                                  </p:stCondLst>
                                  <p:childTnLst>
                                    <p:set>
                                      <p:cBhvr>
                                        <p:cTn id="181" dur="1" fill="hold">
                                          <p:stCondLst>
                                            <p:cond delay="0"/>
                                          </p:stCondLst>
                                        </p:cTn>
                                        <p:tgtEl>
                                          <p:spTgt spid="13355"/>
                                        </p:tgtEl>
                                        <p:attrNameLst>
                                          <p:attrName>style.visibility</p:attrName>
                                        </p:attrNameLst>
                                      </p:cBhvr>
                                      <p:to>
                                        <p:strVal val="visible"/>
                                      </p:to>
                                    </p:set>
                                    <p:anim calcmode="lin" valueType="num">
                                      <p:cBhvr>
                                        <p:cTn id="182" dur="500" fill="hold"/>
                                        <p:tgtEl>
                                          <p:spTgt spid="13355"/>
                                        </p:tgtEl>
                                        <p:attrNameLst>
                                          <p:attrName>ppt_w</p:attrName>
                                        </p:attrNameLst>
                                      </p:cBhvr>
                                      <p:tavLst>
                                        <p:tav tm="0">
                                          <p:val>
                                            <p:fltVal val="0"/>
                                          </p:val>
                                        </p:tav>
                                        <p:tav tm="100000">
                                          <p:val>
                                            <p:strVal val="#ppt_w"/>
                                          </p:val>
                                        </p:tav>
                                      </p:tavLst>
                                    </p:anim>
                                    <p:anim calcmode="lin" valueType="num">
                                      <p:cBhvr>
                                        <p:cTn id="183" dur="500" fill="hold"/>
                                        <p:tgtEl>
                                          <p:spTgt spid="13355"/>
                                        </p:tgtEl>
                                        <p:attrNameLst>
                                          <p:attrName>ppt_h</p:attrName>
                                        </p:attrNameLst>
                                      </p:cBhvr>
                                      <p:tavLst>
                                        <p:tav tm="0">
                                          <p:val>
                                            <p:fltVal val="0"/>
                                          </p:val>
                                        </p:tav>
                                        <p:tav tm="100000">
                                          <p:val>
                                            <p:strVal val="#ppt_h"/>
                                          </p:val>
                                        </p:tav>
                                      </p:tavLst>
                                    </p:anim>
                                    <p:animEffect transition="in" filter="fade">
                                      <p:cBhvr>
                                        <p:cTn id="184" dur="500"/>
                                        <p:tgtEl>
                                          <p:spTgt spid="13355"/>
                                        </p:tgtEl>
                                      </p:cBhvr>
                                    </p:animEffect>
                                  </p:childTnLst>
                                </p:cTn>
                              </p:par>
                            </p:childTnLst>
                          </p:cTn>
                        </p:par>
                      </p:childTnLst>
                    </p:cTn>
                  </p:par>
                  <p:par>
                    <p:cTn id="185" fill="hold">
                      <p:stCondLst>
                        <p:cond delay="indefinite"/>
                      </p:stCondLst>
                      <p:childTnLst>
                        <p:par>
                          <p:cTn id="186" fill="hold">
                            <p:stCondLst>
                              <p:cond delay="0"/>
                            </p:stCondLst>
                            <p:childTnLst>
                              <p:par>
                                <p:cTn id="187" presetID="53" presetClass="entr" presetSubtype="0" fill="hold" grpId="0" nodeType="clickEffect">
                                  <p:stCondLst>
                                    <p:cond delay="0"/>
                                  </p:stCondLst>
                                  <p:childTnLst>
                                    <p:set>
                                      <p:cBhvr>
                                        <p:cTn id="188" dur="1" fill="hold">
                                          <p:stCondLst>
                                            <p:cond delay="0"/>
                                          </p:stCondLst>
                                        </p:cTn>
                                        <p:tgtEl>
                                          <p:spTgt spid="13344"/>
                                        </p:tgtEl>
                                        <p:attrNameLst>
                                          <p:attrName>style.visibility</p:attrName>
                                        </p:attrNameLst>
                                      </p:cBhvr>
                                      <p:to>
                                        <p:strVal val="visible"/>
                                      </p:to>
                                    </p:set>
                                    <p:anim calcmode="lin" valueType="num">
                                      <p:cBhvr>
                                        <p:cTn id="189" dur="500" fill="hold"/>
                                        <p:tgtEl>
                                          <p:spTgt spid="13344"/>
                                        </p:tgtEl>
                                        <p:attrNameLst>
                                          <p:attrName>ppt_w</p:attrName>
                                        </p:attrNameLst>
                                      </p:cBhvr>
                                      <p:tavLst>
                                        <p:tav tm="0">
                                          <p:val>
                                            <p:fltVal val="0"/>
                                          </p:val>
                                        </p:tav>
                                        <p:tav tm="100000">
                                          <p:val>
                                            <p:strVal val="#ppt_w"/>
                                          </p:val>
                                        </p:tav>
                                      </p:tavLst>
                                    </p:anim>
                                    <p:anim calcmode="lin" valueType="num">
                                      <p:cBhvr>
                                        <p:cTn id="190" dur="500" fill="hold"/>
                                        <p:tgtEl>
                                          <p:spTgt spid="13344"/>
                                        </p:tgtEl>
                                        <p:attrNameLst>
                                          <p:attrName>ppt_h</p:attrName>
                                        </p:attrNameLst>
                                      </p:cBhvr>
                                      <p:tavLst>
                                        <p:tav tm="0">
                                          <p:val>
                                            <p:fltVal val="0"/>
                                          </p:val>
                                        </p:tav>
                                        <p:tav tm="100000">
                                          <p:val>
                                            <p:strVal val="#ppt_h"/>
                                          </p:val>
                                        </p:tav>
                                      </p:tavLst>
                                    </p:anim>
                                    <p:animEffect transition="in" filter="fade">
                                      <p:cBhvr>
                                        <p:cTn id="191" dur="500"/>
                                        <p:tgtEl>
                                          <p:spTgt spid="13344"/>
                                        </p:tgtEl>
                                      </p:cBhvr>
                                    </p:animEffect>
                                  </p:childTnLst>
                                </p:cTn>
                              </p:par>
                            </p:childTnLst>
                          </p:cTn>
                        </p:par>
                      </p:childTnLst>
                    </p:cTn>
                  </p:par>
                  <p:par>
                    <p:cTn id="192" fill="hold">
                      <p:stCondLst>
                        <p:cond delay="indefinite"/>
                      </p:stCondLst>
                      <p:childTnLst>
                        <p:par>
                          <p:cTn id="193" fill="hold">
                            <p:stCondLst>
                              <p:cond delay="0"/>
                            </p:stCondLst>
                            <p:childTnLst>
                              <p:par>
                                <p:cTn id="194" presetID="53" presetClass="entr" presetSubtype="0" fill="hold" grpId="0" nodeType="clickEffect">
                                  <p:stCondLst>
                                    <p:cond delay="0"/>
                                  </p:stCondLst>
                                  <p:childTnLst>
                                    <p:set>
                                      <p:cBhvr>
                                        <p:cTn id="195" dur="1" fill="hold">
                                          <p:stCondLst>
                                            <p:cond delay="0"/>
                                          </p:stCondLst>
                                        </p:cTn>
                                        <p:tgtEl>
                                          <p:spTgt spid="13345"/>
                                        </p:tgtEl>
                                        <p:attrNameLst>
                                          <p:attrName>style.visibility</p:attrName>
                                        </p:attrNameLst>
                                      </p:cBhvr>
                                      <p:to>
                                        <p:strVal val="visible"/>
                                      </p:to>
                                    </p:set>
                                    <p:anim calcmode="lin" valueType="num">
                                      <p:cBhvr>
                                        <p:cTn id="196" dur="500" fill="hold"/>
                                        <p:tgtEl>
                                          <p:spTgt spid="13345"/>
                                        </p:tgtEl>
                                        <p:attrNameLst>
                                          <p:attrName>ppt_w</p:attrName>
                                        </p:attrNameLst>
                                      </p:cBhvr>
                                      <p:tavLst>
                                        <p:tav tm="0">
                                          <p:val>
                                            <p:fltVal val="0"/>
                                          </p:val>
                                        </p:tav>
                                        <p:tav tm="100000">
                                          <p:val>
                                            <p:strVal val="#ppt_w"/>
                                          </p:val>
                                        </p:tav>
                                      </p:tavLst>
                                    </p:anim>
                                    <p:anim calcmode="lin" valueType="num">
                                      <p:cBhvr>
                                        <p:cTn id="197" dur="500" fill="hold"/>
                                        <p:tgtEl>
                                          <p:spTgt spid="13345"/>
                                        </p:tgtEl>
                                        <p:attrNameLst>
                                          <p:attrName>ppt_h</p:attrName>
                                        </p:attrNameLst>
                                      </p:cBhvr>
                                      <p:tavLst>
                                        <p:tav tm="0">
                                          <p:val>
                                            <p:fltVal val="0"/>
                                          </p:val>
                                        </p:tav>
                                        <p:tav tm="100000">
                                          <p:val>
                                            <p:strVal val="#ppt_h"/>
                                          </p:val>
                                        </p:tav>
                                      </p:tavLst>
                                    </p:anim>
                                    <p:animEffect transition="in" filter="fade">
                                      <p:cBhvr>
                                        <p:cTn id="198" dur="500"/>
                                        <p:tgtEl>
                                          <p:spTgt spid="13345"/>
                                        </p:tgtEl>
                                      </p:cBhvr>
                                    </p:animEffect>
                                  </p:childTnLst>
                                </p:cTn>
                              </p:par>
                            </p:childTnLst>
                          </p:cTn>
                        </p:par>
                      </p:childTnLst>
                    </p:cTn>
                  </p:par>
                  <p:par>
                    <p:cTn id="199" fill="hold">
                      <p:stCondLst>
                        <p:cond delay="indefinite"/>
                      </p:stCondLst>
                      <p:childTnLst>
                        <p:par>
                          <p:cTn id="200" fill="hold">
                            <p:stCondLst>
                              <p:cond delay="0"/>
                            </p:stCondLst>
                            <p:childTnLst>
                              <p:par>
                                <p:cTn id="201" presetID="53" presetClass="entr" presetSubtype="0" fill="hold" grpId="0" nodeType="clickEffect">
                                  <p:stCondLst>
                                    <p:cond delay="0"/>
                                  </p:stCondLst>
                                  <p:childTnLst>
                                    <p:set>
                                      <p:cBhvr>
                                        <p:cTn id="202" dur="1" fill="hold">
                                          <p:stCondLst>
                                            <p:cond delay="0"/>
                                          </p:stCondLst>
                                        </p:cTn>
                                        <p:tgtEl>
                                          <p:spTgt spid="13346"/>
                                        </p:tgtEl>
                                        <p:attrNameLst>
                                          <p:attrName>style.visibility</p:attrName>
                                        </p:attrNameLst>
                                      </p:cBhvr>
                                      <p:to>
                                        <p:strVal val="visible"/>
                                      </p:to>
                                    </p:set>
                                    <p:anim calcmode="lin" valueType="num">
                                      <p:cBhvr>
                                        <p:cTn id="203" dur="500" fill="hold"/>
                                        <p:tgtEl>
                                          <p:spTgt spid="13346"/>
                                        </p:tgtEl>
                                        <p:attrNameLst>
                                          <p:attrName>ppt_w</p:attrName>
                                        </p:attrNameLst>
                                      </p:cBhvr>
                                      <p:tavLst>
                                        <p:tav tm="0">
                                          <p:val>
                                            <p:fltVal val="0"/>
                                          </p:val>
                                        </p:tav>
                                        <p:tav tm="100000">
                                          <p:val>
                                            <p:strVal val="#ppt_w"/>
                                          </p:val>
                                        </p:tav>
                                      </p:tavLst>
                                    </p:anim>
                                    <p:anim calcmode="lin" valueType="num">
                                      <p:cBhvr>
                                        <p:cTn id="204" dur="500" fill="hold"/>
                                        <p:tgtEl>
                                          <p:spTgt spid="13346"/>
                                        </p:tgtEl>
                                        <p:attrNameLst>
                                          <p:attrName>ppt_h</p:attrName>
                                        </p:attrNameLst>
                                      </p:cBhvr>
                                      <p:tavLst>
                                        <p:tav tm="0">
                                          <p:val>
                                            <p:fltVal val="0"/>
                                          </p:val>
                                        </p:tav>
                                        <p:tav tm="100000">
                                          <p:val>
                                            <p:strVal val="#ppt_h"/>
                                          </p:val>
                                        </p:tav>
                                      </p:tavLst>
                                    </p:anim>
                                    <p:animEffect transition="in" filter="fade">
                                      <p:cBhvr>
                                        <p:cTn id="205" dur="500"/>
                                        <p:tgtEl>
                                          <p:spTgt spid="13346"/>
                                        </p:tgtEl>
                                      </p:cBhvr>
                                    </p:animEffect>
                                  </p:childTnLst>
                                </p:cTn>
                              </p:par>
                            </p:childTnLst>
                          </p:cTn>
                        </p:par>
                      </p:childTnLst>
                    </p:cTn>
                  </p:par>
                  <p:par>
                    <p:cTn id="206" fill="hold">
                      <p:stCondLst>
                        <p:cond delay="indefinite"/>
                      </p:stCondLst>
                      <p:childTnLst>
                        <p:par>
                          <p:cTn id="207" fill="hold">
                            <p:stCondLst>
                              <p:cond delay="0"/>
                            </p:stCondLst>
                            <p:childTnLst>
                              <p:par>
                                <p:cTn id="208" presetID="53" presetClass="entr" presetSubtype="0" fill="hold" grpId="0" nodeType="clickEffect">
                                  <p:stCondLst>
                                    <p:cond delay="0"/>
                                  </p:stCondLst>
                                  <p:childTnLst>
                                    <p:set>
                                      <p:cBhvr>
                                        <p:cTn id="209" dur="1" fill="hold">
                                          <p:stCondLst>
                                            <p:cond delay="0"/>
                                          </p:stCondLst>
                                        </p:cTn>
                                        <p:tgtEl>
                                          <p:spTgt spid="13347"/>
                                        </p:tgtEl>
                                        <p:attrNameLst>
                                          <p:attrName>style.visibility</p:attrName>
                                        </p:attrNameLst>
                                      </p:cBhvr>
                                      <p:to>
                                        <p:strVal val="visible"/>
                                      </p:to>
                                    </p:set>
                                    <p:anim calcmode="lin" valueType="num">
                                      <p:cBhvr>
                                        <p:cTn id="210" dur="500" fill="hold"/>
                                        <p:tgtEl>
                                          <p:spTgt spid="13347"/>
                                        </p:tgtEl>
                                        <p:attrNameLst>
                                          <p:attrName>ppt_w</p:attrName>
                                        </p:attrNameLst>
                                      </p:cBhvr>
                                      <p:tavLst>
                                        <p:tav tm="0">
                                          <p:val>
                                            <p:fltVal val="0"/>
                                          </p:val>
                                        </p:tav>
                                        <p:tav tm="100000">
                                          <p:val>
                                            <p:strVal val="#ppt_w"/>
                                          </p:val>
                                        </p:tav>
                                      </p:tavLst>
                                    </p:anim>
                                    <p:anim calcmode="lin" valueType="num">
                                      <p:cBhvr>
                                        <p:cTn id="211" dur="500" fill="hold"/>
                                        <p:tgtEl>
                                          <p:spTgt spid="13347"/>
                                        </p:tgtEl>
                                        <p:attrNameLst>
                                          <p:attrName>ppt_h</p:attrName>
                                        </p:attrNameLst>
                                      </p:cBhvr>
                                      <p:tavLst>
                                        <p:tav tm="0">
                                          <p:val>
                                            <p:fltVal val="0"/>
                                          </p:val>
                                        </p:tav>
                                        <p:tav tm="100000">
                                          <p:val>
                                            <p:strVal val="#ppt_h"/>
                                          </p:val>
                                        </p:tav>
                                      </p:tavLst>
                                    </p:anim>
                                    <p:animEffect transition="in" filter="fade">
                                      <p:cBhvr>
                                        <p:cTn id="212" dur="500"/>
                                        <p:tgtEl>
                                          <p:spTgt spid="13347"/>
                                        </p:tgtEl>
                                      </p:cBhvr>
                                    </p:animEffect>
                                  </p:childTnLst>
                                </p:cTn>
                              </p:par>
                            </p:childTnLst>
                          </p:cTn>
                        </p:par>
                      </p:childTnLst>
                    </p:cTn>
                  </p:par>
                  <p:par>
                    <p:cTn id="213" fill="hold">
                      <p:stCondLst>
                        <p:cond delay="indefinite"/>
                      </p:stCondLst>
                      <p:childTnLst>
                        <p:par>
                          <p:cTn id="214" fill="hold">
                            <p:stCondLst>
                              <p:cond delay="0"/>
                            </p:stCondLst>
                            <p:childTnLst>
                              <p:par>
                                <p:cTn id="215" presetID="53" presetClass="entr" presetSubtype="0" fill="hold" grpId="0" nodeType="clickEffect">
                                  <p:stCondLst>
                                    <p:cond delay="0"/>
                                  </p:stCondLst>
                                  <p:childTnLst>
                                    <p:set>
                                      <p:cBhvr>
                                        <p:cTn id="216" dur="1" fill="hold">
                                          <p:stCondLst>
                                            <p:cond delay="0"/>
                                          </p:stCondLst>
                                        </p:cTn>
                                        <p:tgtEl>
                                          <p:spTgt spid="13348"/>
                                        </p:tgtEl>
                                        <p:attrNameLst>
                                          <p:attrName>style.visibility</p:attrName>
                                        </p:attrNameLst>
                                      </p:cBhvr>
                                      <p:to>
                                        <p:strVal val="visible"/>
                                      </p:to>
                                    </p:set>
                                    <p:anim calcmode="lin" valueType="num">
                                      <p:cBhvr>
                                        <p:cTn id="217" dur="500" fill="hold"/>
                                        <p:tgtEl>
                                          <p:spTgt spid="13348"/>
                                        </p:tgtEl>
                                        <p:attrNameLst>
                                          <p:attrName>ppt_w</p:attrName>
                                        </p:attrNameLst>
                                      </p:cBhvr>
                                      <p:tavLst>
                                        <p:tav tm="0">
                                          <p:val>
                                            <p:fltVal val="0"/>
                                          </p:val>
                                        </p:tav>
                                        <p:tav tm="100000">
                                          <p:val>
                                            <p:strVal val="#ppt_w"/>
                                          </p:val>
                                        </p:tav>
                                      </p:tavLst>
                                    </p:anim>
                                    <p:anim calcmode="lin" valueType="num">
                                      <p:cBhvr>
                                        <p:cTn id="218" dur="500" fill="hold"/>
                                        <p:tgtEl>
                                          <p:spTgt spid="13348"/>
                                        </p:tgtEl>
                                        <p:attrNameLst>
                                          <p:attrName>ppt_h</p:attrName>
                                        </p:attrNameLst>
                                      </p:cBhvr>
                                      <p:tavLst>
                                        <p:tav tm="0">
                                          <p:val>
                                            <p:fltVal val="0"/>
                                          </p:val>
                                        </p:tav>
                                        <p:tav tm="100000">
                                          <p:val>
                                            <p:strVal val="#ppt_h"/>
                                          </p:val>
                                        </p:tav>
                                      </p:tavLst>
                                    </p:anim>
                                    <p:animEffect transition="in" filter="fade">
                                      <p:cBhvr>
                                        <p:cTn id="219" dur="500"/>
                                        <p:tgtEl>
                                          <p:spTgt spid="13348"/>
                                        </p:tgtEl>
                                      </p:cBhvr>
                                    </p:animEffect>
                                  </p:childTnLst>
                                </p:cTn>
                              </p:par>
                            </p:childTnLst>
                          </p:cTn>
                        </p:par>
                      </p:childTnLst>
                    </p:cTn>
                  </p:par>
                  <p:par>
                    <p:cTn id="220" fill="hold">
                      <p:stCondLst>
                        <p:cond delay="indefinite"/>
                      </p:stCondLst>
                      <p:childTnLst>
                        <p:par>
                          <p:cTn id="221" fill="hold">
                            <p:stCondLst>
                              <p:cond delay="0"/>
                            </p:stCondLst>
                            <p:childTnLst>
                              <p:par>
                                <p:cTn id="222" presetID="53" presetClass="entr" presetSubtype="0" fill="hold" grpId="0" nodeType="clickEffect">
                                  <p:stCondLst>
                                    <p:cond delay="0"/>
                                  </p:stCondLst>
                                  <p:childTnLst>
                                    <p:set>
                                      <p:cBhvr>
                                        <p:cTn id="223" dur="1" fill="hold">
                                          <p:stCondLst>
                                            <p:cond delay="0"/>
                                          </p:stCondLst>
                                        </p:cTn>
                                        <p:tgtEl>
                                          <p:spTgt spid="13349"/>
                                        </p:tgtEl>
                                        <p:attrNameLst>
                                          <p:attrName>style.visibility</p:attrName>
                                        </p:attrNameLst>
                                      </p:cBhvr>
                                      <p:to>
                                        <p:strVal val="visible"/>
                                      </p:to>
                                    </p:set>
                                    <p:anim calcmode="lin" valueType="num">
                                      <p:cBhvr>
                                        <p:cTn id="224" dur="500" fill="hold"/>
                                        <p:tgtEl>
                                          <p:spTgt spid="13349"/>
                                        </p:tgtEl>
                                        <p:attrNameLst>
                                          <p:attrName>ppt_w</p:attrName>
                                        </p:attrNameLst>
                                      </p:cBhvr>
                                      <p:tavLst>
                                        <p:tav tm="0">
                                          <p:val>
                                            <p:fltVal val="0"/>
                                          </p:val>
                                        </p:tav>
                                        <p:tav tm="100000">
                                          <p:val>
                                            <p:strVal val="#ppt_w"/>
                                          </p:val>
                                        </p:tav>
                                      </p:tavLst>
                                    </p:anim>
                                    <p:anim calcmode="lin" valueType="num">
                                      <p:cBhvr>
                                        <p:cTn id="225" dur="500" fill="hold"/>
                                        <p:tgtEl>
                                          <p:spTgt spid="13349"/>
                                        </p:tgtEl>
                                        <p:attrNameLst>
                                          <p:attrName>ppt_h</p:attrName>
                                        </p:attrNameLst>
                                      </p:cBhvr>
                                      <p:tavLst>
                                        <p:tav tm="0">
                                          <p:val>
                                            <p:fltVal val="0"/>
                                          </p:val>
                                        </p:tav>
                                        <p:tav tm="100000">
                                          <p:val>
                                            <p:strVal val="#ppt_h"/>
                                          </p:val>
                                        </p:tav>
                                      </p:tavLst>
                                    </p:anim>
                                    <p:animEffect transition="in" filter="fade">
                                      <p:cBhvr>
                                        <p:cTn id="226" dur="500"/>
                                        <p:tgtEl>
                                          <p:spTgt spid="13349"/>
                                        </p:tgtEl>
                                      </p:cBhvr>
                                    </p:animEffect>
                                  </p:childTnLst>
                                </p:cTn>
                              </p:par>
                            </p:childTnLst>
                          </p:cTn>
                        </p:par>
                      </p:childTnLst>
                    </p:cTn>
                  </p:par>
                  <p:par>
                    <p:cTn id="227" fill="hold">
                      <p:stCondLst>
                        <p:cond delay="indefinite"/>
                      </p:stCondLst>
                      <p:childTnLst>
                        <p:par>
                          <p:cTn id="228" fill="hold">
                            <p:stCondLst>
                              <p:cond delay="0"/>
                            </p:stCondLst>
                            <p:childTnLst>
                              <p:par>
                                <p:cTn id="229" presetID="53" presetClass="entr" presetSubtype="0" fill="hold" grpId="0" nodeType="clickEffect">
                                  <p:stCondLst>
                                    <p:cond delay="0"/>
                                  </p:stCondLst>
                                  <p:childTnLst>
                                    <p:set>
                                      <p:cBhvr>
                                        <p:cTn id="230" dur="1" fill="hold">
                                          <p:stCondLst>
                                            <p:cond delay="0"/>
                                          </p:stCondLst>
                                        </p:cTn>
                                        <p:tgtEl>
                                          <p:spTgt spid="13350"/>
                                        </p:tgtEl>
                                        <p:attrNameLst>
                                          <p:attrName>style.visibility</p:attrName>
                                        </p:attrNameLst>
                                      </p:cBhvr>
                                      <p:to>
                                        <p:strVal val="visible"/>
                                      </p:to>
                                    </p:set>
                                    <p:anim calcmode="lin" valueType="num">
                                      <p:cBhvr>
                                        <p:cTn id="231" dur="500" fill="hold"/>
                                        <p:tgtEl>
                                          <p:spTgt spid="13350"/>
                                        </p:tgtEl>
                                        <p:attrNameLst>
                                          <p:attrName>ppt_w</p:attrName>
                                        </p:attrNameLst>
                                      </p:cBhvr>
                                      <p:tavLst>
                                        <p:tav tm="0">
                                          <p:val>
                                            <p:fltVal val="0"/>
                                          </p:val>
                                        </p:tav>
                                        <p:tav tm="100000">
                                          <p:val>
                                            <p:strVal val="#ppt_w"/>
                                          </p:val>
                                        </p:tav>
                                      </p:tavLst>
                                    </p:anim>
                                    <p:anim calcmode="lin" valueType="num">
                                      <p:cBhvr>
                                        <p:cTn id="232" dur="500" fill="hold"/>
                                        <p:tgtEl>
                                          <p:spTgt spid="13350"/>
                                        </p:tgtEl>
                                        <p:attrNameLst>
                                          <p:attrName>ppt_h</p:attrName>
                                        </p:attrNameLst>
                                      </p:cBhvr>
                                      <p:tavLst>
                                        <p:tav tm="0">
                                          <p:val>
                                            <p:fltVal val="0"/>
                                          </p:val>
                                        </p:tav>
                                        <p:tav tm="100000">
                                          <p:val>
                                            <p:strVal val="#ppt_h"/>
                                          </p:val>
                                        </p:tav>
                                      </p:tavLst>
                                    </p:anim>
                                    <p:animEffect transition="in" filter="fade">
                                      <p:cBhvr>
                                        <p:cTn id="233" dur="500"/>
                                        <p:tgtEl>
                                          <p:spTgt spid="13350"/>
                                        </p:tgtEl>
                                      </p:cBhvr>
                                    </p:animEffect>
                                  </p:childTnLst>
                                </p:cTn>
                              </p:par>
                            </p:childTnLst>
                          </p:cTn>
                        </p:par>
                      </p:childTnLst>
                    </p:cTn>
                  </p:par>
                  <p:par>
                    <p:cTn id="234" fill="hold">
                      <p:stCondLst>
                        <p:cond delay="indefinite"/>
                      </p:stCondLst>
                      <p:childTnLst>
                        <p:par>
                          <p:cTn id="235" fill="hold">
                            <p:stCondLst>
                              <p:cond delay="0"/>
                            </p:stCondLst>
                            <p:childTnLst>
                              <p:par>
                                <p:cTn id="236" presetID="53" presetClass="entr" presetSubtype="0" fill="hold" grpId="0" nodeType="clickEffect">
                                  <p:stCondLst>
                                    <p:cond delay="0"/>
                                  </p:stCondLst>
                                  <p:childTnLst>
                                    <p:set>
                                      <p:cBhvr>
                                        <p:cTn id="237" dur="1" fill="hold">
                                          <p:stCondLst>
                                            <p:cond delay="0"/>
                                          </p:stCondLst>
                                        </p:cTn>
                                        <p:tgtEl>
                                          <p:spTgt spid="13351"/>
                                        </p:tgtEl>
                                        <p:attrNameLst>
                                          <p:attrName>style.visibility</p:attrName>
                                        </p:attrNameLst>
                                      </p:cBhvr>
                                      <p:to>
                                        <p:strVal val="visible"/>
                                      </p:to>
                                    </p:set>
                                    <p:anim calcmode="lin" valueType="num">
                                      <p:cBhvr>
                                        <p:cTn id="238" dur="500" fill="hold"/>
                                        <p:tgtEl>
                                          <p:spTgt spid="13351"/>
                                        </p:tgtEl>
                                        <p:attrNameLst>
                                          <p:attrName>ppt_w</p:attrName>
                                        </p:attrNameLst>
                                      </p:cBhvr>
                                      <p:tavLst>
                                        <p:tav tm="0">
                                          <p:val>
                                            <p:fltVal val="0"/>
                                          </p:val>
                                        </p:tav>
                                        <p:tav tm="100000">
                                          <p:val>
                                            <p:strVal val="#ppt_w"/>
                                          </p:val>
                                        </p:tav>
                                      </p:tavLst>
                                    </p:anim>
                                    <p:anim calcmode="lin" valueType="num">
                                      <p:cBhvr>
                                        <p:cTn id="239" dur="500" fill="hold"/>
                                        <p:tgtEl>
                                          <p:spTgt spid="13351"/>
                                        </p:tgtEl>
                                        <p:attrNameLst>
                                          <p:attrName>ppt_h</p:attrName>
                                        </p:attrNameLst>
                                      </p:cBhvr>
                                      <p:tavLst>
                                        <p:tav tm="0">
                                          <p:val>
                                            <p:fltVal val="0"/>
                                          </p:val>
                                        </p:tav>
                                        <p:tav tm="100000">
                                          <p:val>
                                            <p:strVal val="#ppt_h"/>
                                          </p:val>
                                        </p:tav>
                                      </p:tavLst>
                                    </p:anim>
                                    <p:animEffect transition="in" filter="fade">
                                      <p:cBhvr>
                                        <p:cTn id="240" dur="500"/>
                                        <p:tgtEl>
                                          <p:spTgt spid="13351"/>
                                        </p:tgtEl>
                                      </p:cBhvr>
                                    </p:animEffect>
                                  </p:childTnLst>
                                </p:cTn>
                              </p:par>
                            </p:childTnLst>
                          </p:cTn>
                        </p:par>
                      </p:childTnLst>
                    </p:cTn>
                  </p:par>
                  <p:par>
                    <p:cTn id="241" fill="hold">
                      <p:stCondLst>
                        <p:cond delay="indefinite"/>
                      </p:stCondLst>
                      <p:childTnLst>
                        <p:par>
                          <p:cTn id="242" fill="hold">
                            <p:stCondLst>
                              <p:cond delay="0"/>
                            </p:stCondLst>
                            <p:childTnLst>
                              <p:par>
                                <p:cTn id="243" presetID="53" presetClass="entr" presetSubtype="0" fill="hold" grpId="0" nodeType="clickEffect">
                                  <p:stCondLst>
                                    <p:cond delay="0"/>
                                  </p:stCondLst>
                                  <p:childTnLst>
                                    <p:set>
                                      <p:cBhvr>
                                        <p:cTn id="244" dur="1" fill="hold">
                                          <p:stCondLst>
                                            <p:cond delay="0"/>
                                          </p:stCondLst>
                                        </p:cTn>
                                        <p:tgtEl>
                                          <p:spTgt spid="13352"/>
                                        </p:tgtEl>
                                        <p:attrNameLst>
                                          <p:attrName>style.visibility</p:attrName>
                                        </p:attrNameLst>
                                      </p:cBhvr>
                                      <p:to>
                                        <p:strVal val="visible"/>
                                      </p:to>
                                    </p:set>
                                    <p:anim calcmode="lin" valueType="num">
                                      <p:cBhvr>
                                        <p:cTn id="245" dur="500" fill="hold"/>
                                        <p:tgtEl>
                                          <p:spTgt spid="13352"/>
                                        </p:tgtEl>
                                        <p:attrNameLst>
                                          <p:attrName>ppt_w</p:attrName>
                                        </p:attrNameLst>
                                      </p:cBhvr>
                                      <p:tavLst>
                                        <p:tav tm="0">
                                          <p:val>
                                            <p:fltVal val="0"/>
                                          </p:val>
                                        </p:tav>
                                        <p:tav tm="100000">
                                          <p:val>
                                            <p:strVal val="#ppt_w"/>
                                          </p:val>
                                        </p:tav>
                                      </p:tavLst>
                                    </p:anim>
                                    <p:anim calcmode="lin" valueType="num">
                                      <p:cBhvr>
                                        <p:cTn id="246" dur="500" fill="hold"/>
                                        <p:tgtEl>
                                          <p:spTgt spid="13352"/>
                                        </p:tgtEl>
                                        <p:attrNameLst>
                                          <p:attrName>ppt_h</p:attrName>
                                        </p:attrNameLst>
                                      </p:cBhvr>
                                      <p:tavLst>
                                        <p:tav tm="0">
                                          <p:val>
                                            <p:fltVal val="0"/>
                                          </p:val>
                                        </p:tav>
                                        <p:tav tm="100000">
                                          <p:val>
                                            <p:strVal val="#ppt_h"/>
                                          </p:val>
                                        </p:tav>
                                      </p:tavLst>
                                    </p:anim>
                                    <p:animEffect transition="in" filter="fade">
                                      <p:cBhvr>
                                        <p:cTn id="247" dur="500"/>
                                        <p:tgtEl>
                                          <p:spTgt spid="13352"/>
                                        </p:tgtEl>
                                      </p:cBhvr>
                                    </p:animEffect>
                                  </p:childTnLst>
                                </p:cTn>
                              </p:par>
                            </p:childTnLst>
                          </p:cTn>
                        </p:par>
                      </p:childTnLst>
                    </p:cTn>
                  </p:par>
                  <p:par>
                    <p:cTn id="248" fill="hold">
                      <p:stCondLst>
                        <p:cond delay="indefinite"/>
                      </p:stCondLst>
                      <p:childTnLst>
                        <p:par>
                          <p:cTn id="249" fill="hold">
                            <p:stCondLst>
                              <p:cond delay="0"/>
                            </p:stCondLst>
                            <p:childTnLst>
                              <p:par>
                                <p:cTn id="250" presetID="53" presetClass="entr" presetSubtype="0" fill="hold" grpId="0" nodeType="clickEffect">
                                  <p:stCondLst>
                                    <p:cond delay="0"/>
                                  </p:stCondLst>
                                  <p:childTnLst>
                                    <p:set>
                                      <p:cBhvr>
                                        <p:cTn id="251" dur="1" fill="hold">
                                          <p:stCondLst>
                                            <p:cond delay="0"/>
                                          </p:stCondLst>
                                        </p:cTn>
                                        <p:tgtEl>
                                          <p:spTgt spid="13353"/>
                                        </p:tgtEl>
                                        <p:attrNameLst>
                                          <p:attrName>style.visibility</p:attrName>
                                        </p:attrNameLst>
                                      </p:cBhvr>
                                      <p:to>
                                        <p:strVal val="visible"/>
                                      </p:to>
                                    </p:set>
                                    <p:anim calcmode="lin" valueType="num">
                                      <p:cBhvr>
                                        <p:cTn id="252" dur="500" fill="hold"/>
                                        <p:tgtEl>
                                          <p:spTgt spid="13353"/>
                                        </p:tgtEl>
                                        <p:attrNameLst>
                                          <p:attrName>ppt_w</p:attrName>
                                        </p:attrNameLst>
                                      </p:cBhvr>
                                      <p:tavLst>
                                        <p:tav tm="0">
                                          <p:val>
                                            <p:fltVal val="0"/>
                                          </p:val>
                                        </p:tav>
                                        <p:tav tm="100000">
                                          <p:val>
                                            <p:strVal val="#ppt_w"/>
                                          </p:val>
                                        </p:tav>
                                      </p:tavLst>
                                    </p:anim>
                                    <p:anim calcmode="lin" valueType="num">
                                      <p:cBhvr>
                                        <p:cTn id="253" dur="500" fill="hold"/>
                                        <p:tgtEl>
                                          <p:spTgt spid="13353"/>
                                        </p:tgtEl>
                                        <p:attrNameLst>
                                          <p:attrName>ppt_h</p:attrName>
                                        </p:attrNameLst>
                                      </p:cBhvr>
                                      <p:tavLst>
                                        <p:tav tm="0">
                                          <p:val>
                                            <p:fltVal val="0"/>
                                          </p:val>
                                        </p:tav>
                                        <p:tav tm="100000">
                                          <p:val>
                                            <p:strVal val="#ppt_h"/>
                                          </p:val>
                                        </p:tav>
                                      </p:tavLst>
                                    </p:anim>
                                    <p:animEffect transition="in" filter="fade">
                                      <p:cBhvr>
                                        <p:cTn id="254" dur="500"/>
                                        <p:tgtEl>
                                          <p:spTgt spid="13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P spid="13318" grpId="0"/>
      <p:bldP spid="13319" grpId="0" animBg="1"/>
      <p:bldP spid="13320" grpId="0" animBg="1"/>
      <p:bldP spid="13321" grpId="0"/>
      <p:bldP spid="13322" grpId="0"/>
      <p:bldP spid="13323" grpId="0"/>
      <p:bldP spid="13324" grpId="0"/>
      <p:bldP spid="13325" grpId="0" animBg="1"/>
      <p:bldP spid="13326" grpId="0"/>
      <p:bldP spid="13327" grpId="0"/>
      <p:bldP spid="13328" grpId="0" animBg="1"/>
      <p:bldP spid="13329" grpId="0"/>
      <p:bldP spid="13330" grpId="0"/>
      <p:bldP spid="13331" grpId="0"/>
      <p:bldP spid="13332" grpId="0" animBg="1"/>
      <p:bldP spid="13333" grpId="0"/>
      <p:bldP spid="13334" grpId="0" animBg="1"/>
      <p:bldP spid="13336" grpId="0"/>
      <p:bldP spid="13337" grpId="0"/>
      <p:bldP spid="13340" grpId="0"/>
      <p:bldP spid="13341" grpId="0"/>
      <p:bldP spid="13342" grpId="0"/>
      <p:bldP spid="13343" grpId="0"/>
      <p:bldP spid="13344" grpId="0" animBg="1"/>
      <p:bldP spid="13345" grpId="0"/>
      <p:bldP spid="13346" grpId="0"/>
      <p:bldP spid="13347" grpId="0" animBg="1"/>
      <p:bldP spid="13348" grpId="0"/>
      <p:bldP spid="13349" grpId="0"/>
      <p:bldP spid="13350" grpId="0"/>
      <p:bldP spid="13351" grpId="0" animBg="1"/>
      <p:bldP spid="13352" grpId="0"/>
      <p:bldP spid="13353" grpId="0" animBg="1"/>
      <p:bldP spid="13354" grpId="0"/>
      <p:bldP spid="1335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Predictions….Anyone?</a:t>
            </a:r>
            <a:endParaRPr lang="en-US" dirty="0">
              <a:solidFill>
                <a:srgbClr val="FF0000"/>
              </a:solidFill>
            </a:endParaRPr>
          </a:p>
        </p:txBody>
      </p:sp>
      <p:sp>
        <p:nvSpPr>
          <p:cNvPr id="3" name="Content Placeholder 2"/>
          <p:cNvSpPr>
            <a:spLocks noGrp="1"/>
          </p:cNvSpPr>
          <p:nvPr>
            <p:ph idx="1"/>
          </p:nvPr>
        </p:nvSpPr>
        <p:spPr/>
        <p:txBody>
          <a:bodyPr/>
          <a:lstStyle/>
          <a:p>
            <a:r>
              <a:rPr lang="en-US" sz="2600" dirty="0" smtClean="0"/>
              <a:t>Now with the person next to you discuss your observations and set up some relationships for the following pairs:</a:t>
            </a:r>
          </a:p>
          <a:p>
            <a:pPr lvl="1"/>
            <a:r>
              <a:rPr lang="en-US" sz="2600" dirty="0" smtClean="0"/>
              <a:t>Pressure (P) and Volume (V) </a:t>
            </a:r>
          </a:p>
          <a:p>
            <a:pPr lvl="1"/>
            <a:r>
              <a:rPr lang="en-US" sz="2600" dirty="0" smtClean="0"/>
              <a:t>Pressure (P) and Temperature (T)</a:t>
            </a:r>
          </a:p>
          <a:p>
            <a:pPr lvl="1"/>
            <a:r>
              <a:rPr lang="en-US" sz="2600" dirty="0" smtClean="0"/>
              <a:t>Temperature (T) and Volume (V)</a:t>
            </a:r>
          </a:p>
          <a:p>
            <a:r>
              <a:rPr lang="en-US" sz="2600" dirty="0" smtClean="0"/>
              <a:t>Your relationships will read as _______ increases/decreases _______ increases/decreases</a:t>
            </a:r>
          </a:p>
          <a:p>
            <a:r>
              <a:rPr lang="en-US" sz="2600" dirty="0" smtClean="0"/>
              <a:t>Be prepared to provide and defend your answers </a:t>
            </a:r>
          </a:p>
          <a:p>
            <a:endParaRPr lang="en-US"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Times New Roman" pitchFamily="18" charset="0"/>
                <a:cs typeface="Times New Roman" pitchFamily="18" charset="0"/>
              </a:rPr>
              <a:t>Combined Gas Law</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   </a:t>
            </a:r>
            <a:r>
              <a:rPr lang="en-US" dirty="0" smtClean="0">
                <a:solidFill>
                  <a:schemeClr val="tx1"/>
                </a:solidFill>
                <a:latin typeface="Times New Roman" pitchFamily="18" charset="0"/>
                <a:cs typeface="Times New Roman" pitchFamily="18" charset="0"/>
              </a:rPr>
              <a:t>The volume of a gas filled balloon is 30.0 L at 40 </a:t>
            </a:r>
            <a:r>
              <a:rPr lang="en-US" baseline="30000" dirty="0" err="1" smtClean="0">
                <a:solidFill>
                  <a:schemeClr val="tx1"/>
                </a:solidFill>
                <a:latin typeface="Times New Roman" pitchFamily="18" charset="0"/>
                <a:cs typeface="Times New Roman" pitchFamily="18" charset="0"/>
              </a:rPr>
              <a:t>o</a:t>
            </a:r>
            <a:r>
              <a:rPr lang="en-US" dirty="0" err="1" smtClean="0">
                <a:solidFill>
                  <a:schemeClr val="tx1"/>
                </a:solidFill>
                <a:latin typeface="Times New Roman" pitchFamily="18" charset="0"/>
                <a:cs typeface="Times New Roman" pitchFamily="18" charset="0"/>
              </a:rPr>
              <a:t>C</a:t>
            </a:r>
            <a:r>
              <a:rPr lang="en-US" dirty="0" smtClean="0">
                <a:solidFill>
                  <a:schemeClr val="tx1"/>
                </a:solidFill>
                <a:latin typeface="Times New Roman" pitchFamily="18" charset="0"/>
                <a:cs typeface="Times New Roman" pitchFamily="18" charset="0"/>
              </a:rPr>
              <a:t> and 153 </a:t>
            </a:r>
            <a:r>
              <a:rPr lang="en-US" dirty="0" err="1" smtClean="0">
                <a:solidFill>
                  <a:schemeClr val="tx1"/>
                </a:solidFill>
                <a:latin typeface="Times New Roman" pitchFamily="18" charset="0"/>
                <a:cs typeface="Times New Roman" pitchFamily="18" charset="0"/>
              </a:rPr>
              <a:t>kPa</a:t>
            </a:r>
            <a:r>
              <a:rPr lang="en-US" dirty="0" smtClean="0">
                <a:solidFill>
                  <a:schemeClr val="tx1"/>
                </a:solidFill>
                <a:latin typeface="Times New Roman" pitchFamily="18" charset="0"/>
                <a:cs typeface="Times New Roman" pitchFamily="18" charset="0"/>
              </a:rPr>
              <a:t> pressure.  What volume will the balloon have at standard </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temperature and pressure?</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152400" y="457200"/>
            <a:ext cx="8915400" cy="3743325"/>
          </a:xfrm>
          <a:prstGeom prst="rect">
            <a:avLst/>
          </a:prstGeom>
          <a:noFill/>
          <a:ln w="9525">
            <a:noFill/>
            <a:miter lim="800000"/>
            <a:headEnd/>
            <a:tailEnd/>
          </a:ln>
        </p:spPr>
        <p:txBody>
          <a:bodyPr>
            <a:spAutoFit/>
          </a:bodyPr>
          <a:lstStyle/>
          <a:p>
            <a:pPr marL="342900" indent="-342900">
              <a:spcAft>
                <a:spcPct val="50000"/>
              </a:spcAft>
              <a:buSzPct val="150000"/>
              <a:buFontTx/>
              <a:buChar char="•"/>
            </a:pPr>
            <a:r>
              <a:rPr lang="en-US"/>
              <a:t> Avogadro’s hypothesis states that ________ volumes of gases (under the same temp. and pressure conditions) contain _______ number of particles.</a:t>
            </a:r>
          </a:p>
          <a:p>
            <a:pPr marL="342900" indent="-342900">
              <a:spcAft>
                <a:spcPct val="50000"/>
              </a:spcAft>
              <a:buSzPct val="150000"/>
              <a:buFontTx/>
              <a:buChar char="•"/>
            </a:pPr>
            <a:r>
              <a:rPr lang="en-US"/>
              <a:t> If containers have the same ____, ____, and ___, then they will have the same ____ of particles regardless of the _________ of the gas particle. </a:t>
            </a:r>
          </a:p>
          <a:p>
            <a:pPr marL="342900" indent="-342900">
              <a:spcAft>
                <a:spcPct val="50000"/>
              </a:spcAft>
              <a:buSzPct val="150000"/>
              <a:buFontTx/>
              <a:buChar char="•"/>
            </a:pPr>
            <a:r>
              <a:rPr lang="en-US"/>
              <a:t> You might think that a small gas molecule would take up ______ space than a large gas molecule, but it ___________ at the same _________________ and ______________!! </a:t>
            </a:r>
          </a:p>
        </p:txBody>
      </p:sp>
      <p:sp>
        <p:nvSpPr>
          <p:cNvPr id="11267" name="Text Box 4"/>
          <p:cNvSpPr txBox="1">
            <a:spLocks noChangeArrowheads="1"/>
          </p:cNvSpPr>
          <p:nvPr/>
        </p:nvSpPr>
        <p:spPr bwMode="auto">
          <a:xfrm>
            <a:off x="1905000" y="0"/>
            <a:ext cx="5562600" cy="519113"/>
          </a:xfrm>
          <a:prstGeom prst="rect">
            <a:avLst/>
          </a:prstGeom>
          <a:noFill/>
          <a:ln w="9525">
            <a:noFill/>
            <a:miter lim="800000"/>
            <a:headEnd/>
            <a:tailEnd/>
          </a:ln>
        </p:spPr>
        <p:txBody>
          <a:bodyPr>
            <a:spAutoFit/>
          </a:bodyPr>
          <a:lstStyle/>
          <a:p>
            <a:pPr algn="ctr">
              <a:spcBef>
                <a:spcPct val="50000"/>
              </a:spcBef>
            </a:pPr>
            <a:r>
              <a:rPr lang="en-US" sz="2800">
                <a:solidFill>
                  <a:srgbClr val="990000"/>
                </a:solidFill>
              </a:rPr>
              <a:t>Avogadro’s Hypothesis</a:t>
            </a:r>
          </a:p>
        </p:txBody>
      </p:sp>
      <p:pic>
        <p:nvPicPr>
          <p:cNvPr id="14341" name="Picture 5" descr="bonus_avogadro"/>
          <p:cNvPicPr>
            <a:picLocks noChangeAspect="1" noChangeArrowheads="1"/>
          </p:cNvPicPr>
          <p:nvPr/>
        </p:nvPicPr>
        <p:blipFill>
          <a:blip r:embed="rId2" cstate="print"/>
          <a:srcRect/>
          <a:stretch>
            <a:fillRect/>
          </a:stretch>
        </p:blipFill>
        <p:spPr bwMode="auto">
          <a:xfrm>
            <a:off x="2057400" y="4246563"/>
            <a:ext cx="4648200" cy="2611437"/>
          </a:xfrm>
          <a:prstGeom prst="rect">
            <a:avLst/>
          </a:prstGeom>
          <a:noFill/>
          <a:ln w="9525">
            <a:noFill/>
            <a:miter lim="800000"/>
            <a:headEnd/>
            <a:tailEnd/>
          </a:ln>
        </p:spPr>
      </p:pic>
      <p:sp>
        <p:nvSpPr>
          <p:cNvPr id="14342" name="Rectangle 6"/>
          <p:cNvSpPr>
            <a:spLocks noChangeArrowheads="1"/>
          </p:cNvSpPr>
          <p:nvPr/>
        </p:nvSpPr>
        <p:spPr bwMode="auto">
          <a:xfrm>
            <a:off x="4724400" y="4572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equal</a:t>
            </a:r>
          </a:p>
        </p:txBody>
      </p:sp>
      <p:sp>
        <p:nvSpPr>
          <p:cNvPr id="14343" name="Rectangle 7"/>
          <p:cNvSpPr>
            <a:spLocks noChangeArrowheads="1"/>
          </p:cNvSpPr>
          <p:nvPr/>
        </p:nvSpPr>
        <p:spPr bwMode="auto">
          <a:xfrm>
            <a:off x="7086600" y="8382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equal</a:t>
            </a:r>
          </a:p>
        </p:txBody>
      </p:sp>
      <p:sp>
        <p:nvSpPr>
          <p:cNvPr id="14344" name="Rectangle 8"/>
          <p:cNvSpPr>
            <a:spLocks noChangeArrowheads="1"/>
          </p:cNvSpPr>
          <p:nvPr/>
        </p:nvSpPr>
        <p:spPr bwMode="auto">
          <a:xfrm>
            <a:off x="3505200" y="1752600"/>
            <a:ext cx="3429000" cy="457200"/>
          </a:xfrm>
          <a:prstGeom prst="rect">
            <a:avLst/>
          </a:prstGeom>
          <a:noFill/>
          <a:ln w="9525">
            <a:noFill/>
            <a:miter lim="800000"/>
            <a:headEnd/>
            <a:tailEnd/>
          </a:ln>
        </p:spPr>
        <p:txBody>
          <a:bodyPr>
            <a:spAutoFit/>
          </a:bodyPr>
          <a:lstStyle/>
          <a:p>
            <a:pPr>
              <a:spcBef>
                <a:spcPct val="50000"/>
              </a:spcBef>
            </a:pPr>
            <a:r>
              <a:rPr lang="en-US">
                <a:solidFill>
                  <a:srgbClr val="6600CC"/>
                </a:solidFill>
              </a:rPr>
              <a:t>         T       P             V</a:t>
            </a:r>
          </a:p>
        </p:txBody>
      </p:sp>
      <p:sp>
        <p:nvSpPr>
          <p:cNvPr id="14345" name="Rectangle 9"/>
          <p:cNvSpPr>
            <a:spLocks noChangeArrowheads="1"/>
          </p:cNvSpPr>
          <p:nvPr/>
        </p:nvSpPr>
        <p:spPr bwMode="auto">
          <a:xfrm>
            <a:off x="1905000" y="20574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a:t>
            </a:r>
          </a:p>
        </p:txBody>
      </p:sp>
      <p:sp>
        <p:nvSpPr>
          <p:cNvPr id="14346" name="Rectangle 10"/>
          <p:cNvSpPr>
            <a:spLocks noChangeArrowheads="1"/>
          </p:cNvSpPr>
          <p:nvPr/>
        </p:nvSpPr>
        <p:spPr bwMode="auto">
          <a:xfrm>
            <a:off x="6477000" y="21336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size</a:t>
            </a:r>
          </a:p>
        </p:txBody>
      </p:sp>
      <p:sp>
        <p:nvSpPr>
          <p:cNvPr id="14347" name="Rectangle 11"/>
          <p:cNvSpPr>
            <a:spLocks noChangeArrowheads="1"/>
          </p:cNvSpPr>
          <p:nvPr/>
        </p:nvSpPr>
        <p:spPr bwMode="auto">
          <a:xfrm>
            <a:off x="7315200" y="30480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less</a:t>
            </a:r>
          </a:p>
        </p:txBody>
      </p:sp>
      <p:sp>
        <p:nvSpPr>
          <p:cNvPr id="14348" name="Rectangle 12"/>
          <p:cNvSpPr>
            <a:spLocks noChangeArrowheads="1"/>
          </p:cNvSpPr>
          <p:nvPr/>
        </p:nvSpPr>
        <p:spPr bwMode="auto">
          <a:xfrm>
            <a:off x="5334000" y="33528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doesn’t</a:t>
            </a:r>
          </a:p>
        </p:txBody>
      </p:sp>
      <p:sp>
        <p:nvSpPr>
          <p:cNvPr id="14349" name="Rectangle 13"/>
          <p:cNvSpPr>
            <a:spLocks noChangeArrowheads="1"/>
          </p:cNvSpPr>
          <p:nvPr/>
        </p:nvSpPr>
        <p:spPr bwMode="auto">
          <a:xfrm>
            <a:off x="1066800" y="3733800"/>
            <a:ext cx="19050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temperature</a:t>
            </a:r>
          </a:p>
        </p:txBody>
      </p:sp>
      <p:sp>
        <p:nvSpPr>
          <p:cNvPr id="14350" name="Rectangle 14"/>
          <p:cNvSpPr>
            <a:spLocks noChangeArrowheads="1"/>
          </p:cNvSpPr>
          <p:nvPr/>
        </p:nvSpPr>
        <p:spPr bwMode="auto">
          <a:xfrm>
            <a:off x="4114800" y="37338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pressure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 calcmode="lin" valueType="num">
                                      <p:cBhvr>
                                        <p:cTn id="7" dur="500" fill="hold"/>
                                        <p:tgtEl>
                                          <p:spTgt spid="14342"/>
                                        </p:tgtEl>
                                        <p:attrNameLst>
                                          <p:attrName>ppt_w</p:attrName>
                                        </p:attrNameLst>
                                      </p:cBhvr>
                                      <p:tavLst>
                                        <p:tav tm="0">
                                          <p:val>
                                            <p:fltVal val="0"/>
                                          </p:val>
                                        </p:tav>
                                        <p:tav tm="100000">
                                          <p:val>
                                            <p:strVal val="#ppt_w"/>
                                          </p:val>
                                        </p:tav>
                                      </p:tavLst>
                                    </p:anim>
                                    <p:anim calcmode="lin" valueType="num">
                                      <p:cBhvr>
                                        <p:cTn id="8" dur="500" fill="hold"/>
                                        <p:tgtEl>
                                          <p:spTgt spid="14342"/>
                                        </p:tgtEl>
                                        <p:attrNameLst>
                                          <p:attrName>ppt_h</p:attrName>
                                        </p:attrNameLst>
                                      </p:cBhvr>
                                      <p:tavLst>
                                        <p:tav tm="0">
                                          <p:val>
                                            <p:fltVal val="0"/>
                                          </p:val>
                                        </p:tav>
                                        <p:tav tm="100000">
                                          <p:val>
                                            <p:strVal val="#ppt_h"/>
                                          </p:val>
                                        </p:tav>
                                      </p:tavLst>
                                    </p:anim>
                                    <p:animEffect transition="in" filter="fade">
                                      <p:cBhvr>
                                        <p:cTn id="9" dur="500"/>
                                        <p:tgtEl>
                                          <p:spTgt spid="1434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4343"/>
                                        </p:tgtEl>
                                        <p:attrNameLst>
                                          <p:attrName>style.visibility</p:attrName>
                                        </p:attrNameLst>
                                      </p:cBhvr>
                                      <p:to>
                                        <p:strVal val="visible"/>
                                      </p:to>
                                    </p:set>
                                    <p:anim calcmode="lin" valueType="num">
                                      <p:cBhvr>
                                        <p:cTn id="14" dur="500" fill="hold"/>
                                        <p:tgtEl>
                                          <p:spTgt spid="14343"/>
                                        </p:tgtEl>
                                        <p:attrNameLst>
                                          <p:attrName>ppt_w</p:attrName>
                                        </p:attrNameLst>
                                      </p:cBhvr>
                                      <p:tavLst>
                                        <p:tav tm="0">
                                          <p:val>
                                            <p:fltVal val="0"/>
                                          </p:val>
                                        </p:tav>
                                        <p:tav tm="100000">
                                          <p:val>
                                            <p:strVal val="#ppt_w"/>
                                          </p:val>
                                        </p:tav>
                                      </p:tavLst>
                                    </p:anim>
                                    <p:anim calcmode="lin" valueType="num">
                                      <p:cBhvr>
                                        <p:cTn id="15" dur="500" fill="hold"/>
                                        <p:tgtEl>
                                          <p:spTgt spid="14343"/>
                                        </p:tgtEl>
                                        <p:attrNameLst>
                                          <p:attrName>ppt_h</p:attrName>
                                        </p:attrNameLst>
                                      </p:cBhvr>
                                      <p:tavLst>
                                        <p:tav tm="0">
                                          <p:val>
                                            <p:fltVal val="0"/>
                                          </p:val>
                                        </p:tav>
                                        <p:tav tm="100000">
                                          <p:val>
                                            <p:strVal val="#ppt_h"/>
                                          </p:val>
                                        </p:tav>
                                      </p:tavLst>
                                    </p:anim>
                                    <p:animEffect transition="in" filter="fade">
                                      <p:cBhvr>
                                        <p:cTn id="16" dur="500"/>
                                        <p:tgtEl>
                                          <p:spTgt spid="1434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4344"/>
                                        </p:tgtEl>
                                        <p:attrNameLst>
                                          <p:attrName>style.visibility</p:attrName>
                                        </p:attrNameLst>
                                      </p:cBhvr>
                                      <p:to>
                                        <p:strVal val="visible"/>
                                      </p:to>
                                    </p:set>
                                    <p:anim calcmode="lin" valueType="num">
                                      <p:cBhvr>
                                        <p:cTn id="21" dur="500" fill="hold"/>
                                        <p:tgtEl>
                                          <p:spTgt spid="14344"/>
                                        </p:tgtEl>
                                        <p:attrNameLst>
                                          <p:attrName>ppt_w</p:attrName>
                                        </p:attrNameLst>
                                      </p:cBhvr>
                                      <p:tavLst>
                                        <p:tav tm="0">
                                          <p:val>
                                            <p:fltVal val="0"/>
                                          </p:val>
                                        </p:tav>
                                        <p:tav tm="100000">
                                          <p:val>
                                            <p:strVal val="#ppt_w"/>
                                          </p:val>
                                        </p:tav>
                                      </p:tavLst>
                                    </p:anim>
                                    <p:anim calcmode="lin" valueType="num">
                                      <p:cBhvr>
                                        <p:cTn id="22" dur="500" fill="hold"/>
                                        <p:tgtEl>
                                          <p:spTgt spid="14344"/>
                                        </p:tgtEl>
                                        <p:attrNameLst>
                                          <p:attrName>ppt_h</p:attrName>
                                        </p:attrNameLst>
                                      </p:cBhvr>
                                      <p:tavLst>
                                        <p:tav tm="0">
                                          <p:val>
                                            <p:fltVal val="0"/>
                                          </p:val>
                                        </p:tav>
                                        <p:tav tm="100000">
                                          <p:val>
                                            <p:strVal val="#ppt_h"/>
                                          </p:val>
                                        </p:tav>
                                      </p:tavLst>
                                    </p:anim>
                                    <p:animEffect transition="in" filter="fade">
                                      <p:cBhvr>
                                        <p:cTn id="23" dur="500"/>
                                        <p:tgtEl>
                                          <p:spTgt spid="1434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4345"/>
                                        </p:tgtEl>
                                        <p:attrNameLst>
                                          <p:attrName>style.visibility</p:attrName>
                                        </p:attrNameLst>
                                      </p:cBhvr>
                                      <p:to>
                                        <p:strVal val="visible"/>
                                      </p:to>
                                    </p:set>
                                    <p:anim calcmode="lin" valueType="num">
                                      <p:cBhvr>
                                        <p:cTn id="28" dur="500" fill="hold"/>
                                        <p:tgtEl>
                                          <p:spTgt spid="14345"/>
                                        </p:tgtEl>
                                        <p:attrNameLst>
                                          <p:attrName>ppt_w</p:attrName>
                                        </p:attrNameLst>
                                      </p:cBhvr>
                                      <p:tavLst>
                                        <p:tav tm="0">
                                          <p:val>
                                            <p:fltVal val="0"/>
                                          </p:val>
                                        </p:tav>
                                        <p:tav tm="100000">
                                          <p:val>
                                            <p:strVal val="#ppt_w"/>
                                          </p:val>
                                        </p:tav>
                                      </p:tavLst>
                                    </p:anim>
                                    <p:anim calcmode="lin" valueType="num">
                                      <p:cBhvr>
                                        <p:cTn id="29" dur="500" fill="hold"/>
                                        <p:tgtEl>
                                          <p:spTgt spid="14345"/>
                                        </p:tgtEl>
                                        <p:attrNameLst>
                                          <p:attrName>ppt_h</p:attrName>
                                        </p:attrNameLst>
                                      </p:cBhvr>
                                      <p:tavLst>
                                        <p:tav tm="0">
                                          <p:val>
                                            <p:fltVal val="0"/>
                                          </p:val>
                                        </p:tav>
                                        <p:tav tm="100000">
                                          <p:val>
                                            <p:strVal val="#ppt_h"/>
                                          </p:val>
                                        </p:tav>
                                      </p:tavLst>
                                    </p:anim>
                                    <p:animEffect transition="in" filter="fade">
                                      <p:cBhvr>
                                        <p:cTn id="30" dur="500"/>
                                        <p:tgtEl>
                                          <p:spTgt spid="1434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4346"/>
                                        </p:tgtEl>
                                        <p:attrNameLst>
                                          <p:attrName>style.visibility</p:attrName>
                                        </p:attrNameLst>
                                      </p:cBhvr>
                                      <p:to>
                                        <p:strVal val="visible"/>
                                      </p:to>
                                    </p:set>
                                    <p:anim calcmode="lin" valueType="num">
                                      <p:cBhvr>
                                        <p:cTn id="35" dur="500" fill="hold"/>
                                        <p:tgtEl>
                                          <p:spTgt spid="14346"/>
                                        </p:tgtEl>
                                        <p:attrNameLst>
                                          <p:attrName>ppt_w</p:attrName>
                                        </p:attrNameLst>
                                      </p:cBhvr>
                                      <p:tavLst>
                                        <p:tav tm="0">
                                          <p:val>
                                            <p:fltVal val="0"/>
                                          </p:val>
                                        </p:tav>
                                        <p:tav tm="100000">
                                          <p:val>
                                            <p:strVal val="#ppt_w"/>
                                          </p:val>
                                        </p:tav>
                                      </p:tavLst>
                                    </p:anim>
                                    <p:anim calcmode="lin" valueType="num">
                                      <p:cBhvr>
                                        <p:cTn id="36" dur="500" fill="hold"/>
                                        <p:tgtEl>
                                          <p:spTgt spid="14346"/>
                                        </p:tgtEl>
                                        <p:attrNameLst>
                                          <p:attrName>ppt_h</p:attrName>
                                        </p:attrNameLst>
                                      </p:cBhvr>
                                      <p:tavLst>
                                        <p:tav tm="0">
                                          <p:val>
                                            <p:fltVal val="0"/>
                                          </p:val>
                                        </p:tav>
                                        <p:tav tm="100000">
                                          <p:val>
                                            <p:strVal val="#ppt_h"/>
                                          </p:val>
                                        </p:tav>
                                      </p:tavLst>
                                    </p:anim>
                                    <p:animEffect transition="in" filter="fade">
                                      <p:cBhvr>
                                        <p:cTn id="37" dur="500"/>
                                        <p:tgtEl>
                                          <p:spTgt spid="14346"/>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4347"/>
                                        </p:tgtEl>
                                        <p:attrNameLst>
                                          <p:attrName>style.visibility</p:attrName>
                                        </p:attrNameLst>
                                      </p:cBhvr>
                                      <p:to>
                                        <p:strVal val="visible"/>
                                      </p:to>
                                    </p:set>
                                    <p:anim calcmode="lin" valueType="num">
                                      <p:cBhvr>
                                        <p:cTn id="42" dur="500" fill="hold"/>
                                        <p:tgtEl>
                                          <p:spTgt spid="14347"/>
                                        </p:tgtEl>
                                        <p:attrNameLst>
                                          <p:attrName>ppt_w</p:attrName>
                                        </p:attrNameLst>
                                      </p:cBhvr>
                                      <p:tavLst>
                                        <p:tav tm="0">
                                          <p:val>
                                            <p:fltVal val="0"/>
                                          </p:val>
                                        </p:tav>
                                        <p:tav tm="100000">
                                          <p:val>
                                            <p:strVal val="#ppt_w"/>
                                          </p:val>
                                        </p:tav>
                                      </p:tavLst>
                                    </p:anim>
                                    <p:anim calcmode="lin" valueType="num">
                                      <p:cBhvr>
                                        <p:cTn id="43" dur="500" fill="hold"/>
                                        <p:tgtEl>
                                          <p:spTgt spid="14347"/>
                                        </p:tgtEl>
                                        <p:attrNameLst>
                                          <p:attrName>ppt_h</p:attrName>
                                        </p:attrNameLst>
                                      </p:cBhvr>
                                      <p:tavLst>
                                        <p:tav tm="0">
                                          <p:val>
                                            <p:fltVal val="0"/>
                                          </p:val>
                                        </p:tav>
                                        <p:tav tm="100000">
                                          <p:val>
                                            <p:strVal val="#ppt_h"/>
                                          </p:val>
                                        </p:tav>
                                      </p:tavLst>
                                    </p:anim>
                                    <p:animEffect transition="in" filter="fade">
                                      <p:cBhvr>
                                        <p:cTn id="44" dur="500"/>
                                        <p:tgtEl>
                                          <p:spTgt spid="14347"/>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4348"/>
                                        </p:tgtEl>
                                        <p:attrNameLst>
                                          <p:attrName>style.visibility</p:attrName>
                                        </p:attrNameLst>
                                      </p:cBhvr>
                                      <p:to>
                                        <p:strVal val="visible"/>
                                      </p:to>
                                    </p:set>
                                    <p:anim calcmode="lin" valueType="num">
                                      <p:cBhvr>
                                        <p:cTn id="49" dur="500" fill="hold"/>
                                        <p:tgtEl>
                                          <p:spTgt spid="14348"/>
                                        </p:tgtEl>
                                        <p:attrNameLst>
                                          <p:attrName>ppt_w</p:attrName>
                                        </p:attrNameLst>
                                      </p:cBhvr>
                                      <p:tavLst>
                                        <p:tav tm="0">
                                          <p:val>
                                            <p:fltVal val="0"/>
                                          </p:val>
                                        </p:tav>
                                        <p:tav tm="100000">
                                          <p:val>
                                            <p:strVal val="#ppt_w"/>
                                          </p:val>
                                        </p:tav>
                                      </p:tavLst>
                                    </p:anim>
                                    <p:anim calcmode="lin" valueType="num">
                                      <p:cBhvr>
                                        <p:cTn id="50" dur="500" fill="hold"/>
                                        <p:tgtEl>
                                          <p:spTgt spid="14348"/>
                                        </p:tgtEl>
                                        <p:attrNameLst>
                                          <p:attrName>ppt_h</p:attrName>
                                        </p:attrNameLst>
                                      </p:cBhvr>
                                      <p:tavLst>
                                        <p:tav tm="0">
                                          <p:val>
                                            <p:fltVal val="0"/>
                                          </p:val>
                                        </p:tav>
                                        <p:tav tm="100000">
                                          <p:val>
                                            <p:strVal val="#ppt_h"/>
                                          </p:val>
                                        </p:tav>
                                      </p:tavLst>
                                    </p:anim>
                                    <p:animEffect transition="in" filter="fade">
                                      <p:cBhvr>
                                        <p:cTn id="51" dur="500"/>
                                        <p:tgtEl>
                                          <p:spTgt spid="1434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4349"/>
                                        </p:tgtEl>
                                        <p:attrNameLst>
                                          <p:attrName>style.visibility</p:attrName>
                                        </p:attrNameLst>
                                      </p:cBhvr>
                                      <p:to>
                                        <p:strVal val="visible"/>
                                      </p:to>
                                    </p:set>
                                    <p:anim calcmode="lin" valueType="num">
                                      <p:cBhvr>
                                        <p:cTn id="56" dur="500" fill="hold"/>
                                        <p:tgtEl>
                                          <p:spTgt spid="14349"/>
                                        </p:tgtEl>
                                        <p:attrNameLst>
                                          <p:attrName>ppt_w</p:attrName>
                                        </p:attrNameLst>
                                      </p:cBhvr>
                                      <p:tavLst>
                                        <p:tav tm="0">
                                          <p:val>
                                            <p:fltVal val="0"/>
                                          </p:val>
                                        </p:tav>
                                        <p:tav tm="100000">
                                          <p:val>
                                            <p:strVal val="#ppt_w"/>
                                          </p:val>
                                        </p:tav>
                                      </p:tavLst>
                                    </p:anim>
                                    <p:anim calcmode="lin" valueType="num">
                                      <p:cBhvr>
                                        <p:cTn id="57" dur="500" fill="hold"/>
                                        <p:tgtEl>
                                          <p:spTgt spid="14349"/>
                                        </p:tgtEl>
                                        <p:attrNameLst>
                                          <p:attrName>ppt_h</p:attrName>
                                        </p:attrNameLst>
                                      </p:cBhvr>
                                      <p:tavLst>
                                        <p:tav tm="0">
                                          <p:val>
                                            <p:fltVal val="0"/>
                                          </p:val>
                                        </p:tav>
                                        <p:tav tm="100000">
                                          <p:val>
                                            <p:strVal val="#ppt_h"/>
                                          </p:val>
                                        </p:tav>
                                      </p:tavLst>
                                    </p:anim>
                                    <p:animEffect transition="in" filter="fade">
                                      <p:cBhvr>
                                        <p:cTn id="58" dur="500"/>
                                        <p:tgtEl>
                                          <p:spTgt spid="14349"/>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14350"/>
                                        </p:tgtEl>
                                        <p:attrNameLst>
                                          <p:attrName>style.visibility</p:attrName>
                                        </p:attrNameLst>
                                      </p:cBhvr>
                                      <p:to>
                                        <p:strVal val="visible"/>
                                      </p:to>
                                    </p:set>
                                    <p:anim calcmode="lin" valueType="num">
                                      <p:cBhvr>
                                        <p:cTn id="63" dur="500" fill="hold"/>
                                        <p:tgtEl>
                                          <p:spTgt spid="14350"/>
                                        </p:tgtEl>
                                        <p:attrNameLst>
                                          <p:attrName>ppt_w</p:attrName>
                                        </p:attrNameLst>
                                      </p:cBhvr>
                                      <p:tavLst>
                                        <p:tav tm="0">
                                          <p:val>
                                            <p:fltVal val="0"/>
                                          </p:val>
                                        </p:tav>
                                        <p:tav tm="100000">
                                          <p:val>
                                            <p:strVal val="#ppt_w"/>
                                          </p:val>
                                        </p:tav>
                                      </p:tavLst>
                                    </p:anim>
                                    <p:anim calcmode="lin" valueType="num">
                                      <p:cBhvr>
                                        <p:cTn id="64" dur="500" fill="hold"/>
                                        <p:tgtEl>
                                          <p:spTgt spid="14350"/>
                                        </p:tgtEl>
                                        <p:attrNameLst>
                                          <p:attrName>ppt_h</p:attrName>
                                        </p:attrNameLst>
                                      </p:cBhvr>
                                      <p:tavLst>
                                        <p:tav tm="0">
                                          <p:val>
                                            <p:fltVal val="0"/>
                                          </p:val>
                                        </p:tav>
                                        <p:tav tm="100000">
                                          <p:val>
                                            <p:strVal val="#ppt_h"/>
                                          </p:val>
                                        </p:tav>
                                      </p:tavLst>
                                    </p:anim>
                                    <p:animEffect transition="in" filter="fade">
                                      <p:cBhvr>
                                        <p:cTn id="65" dur="500"/>
                                        <p:tgtEl>
                                          <p:spTgt spid="14350"/>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nodeType="clickEffect">
                                  <p:stCondLst>
                                    <p:cond delay="0"/>
                                  </p:stCondLst>
                                  <p:childTnLst>
                                    <p:set>
                                      <p:cBhvr>
                                        <p:cTn id="69" dur="1" fill="hold">
                                          <p:stCondLst>
                                            <p:cond delay="0"/>
                                          </p:stCondLst>
                                        </p:cTn>
                                        <p:tgtEl>
                                          <p:spTgt spid="14341"/>
                                        </p:tgtEl>
                                        <p:attrNameLst>
                                          <p:attrName>style.visibility</p:attrName>
                                        </p:attrNameLst>
                                      </p:cBhvr>
                                      <p:to>
                                        <p:strVal val="visible"/>
                                      </p:to>
                                    </p:set>
                                    <p:anim calcmode="lin" valueType="num">
                                      <p:cBhvr>
                                        <p:cTn id="70" dur="500" fill="hold"/>
                                        <p:tgtEl>
                                          <p:spTgt spid="14341"/>
                                        </p:tgtEl>
                                        <p:attrNameLst>
                                          <p:attrName>ppt_w</p:attrName>
                                        </p:attrNameLst>
                                      </p:cBhvr>
                                      <p:tavLst>
                                        <p:tav tm="0">
                                          <p:val>
                                            <p:fltVal val="0"/>
                                          </p:val>
                                        </p:tav>
                                        <p:tav tm="100000">
                                          <p:val>
                                            <p:strVal val="#ppt_w"/>
                                          </p:val>
                                        </p:tav>
                                      </p:tavLst>
                                    </p:anim>
                                    <p:anim calcmode="lin" valueType="num">
                                      <p:cBhvr>
                                        <p:cTn id="71" dur="500" fill="hold"/>
                                        <p:tgtEl>
                                          <p:spTgt spid="14341"/>
                                        </p:tgtEl>
                                        <p:attrNameLst>
                                          <p:attrName>ppt_h</p:attrName>
                                        </p:attrNameLst>
                                      </p:cBhvr>
                                      <p:tavLst>
                                        <p:tav tm="0">
                                          <p:val>
                                            <p:fltVal val="0"/>
                                          </p:val>
                                        </p:tav>
                                        <p:tav tm="100000">
                                          <p:val>
                                            <p:strVal val="#ppt_h"/>
                                          </p:val>
                                        </p:tav>
                                      </p:tavLst>
                                    </p:anim>
                                    <p:animEffect transition="in" filter="fade">
                                      <p:cBhvr>
                                        <p:cTn id="72" dur="5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p:bldP spid="14343" grpId="0"/>
      <p:bldP spid="14344" grpId="0"/>
      <p:bldP spid="14345" grpId="0"/>
      <p:bldP spid="14346" grpId="0"/>
      <p:bldP spid="14347" grpId="0"/>
      <p:bldP spid="14348" grpId="0"/>
      <p:bldP spid="14349" grpId="0"/>
      <p:bldP spid="14350" grpId="0"/>
    </p:bld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28600" y="914400"/>
            <a:ext cx="8686800" cy="457200"/>
          </a:xfrm>
          <a:prstGeom prst="rect">
            <a:avLst/>
          </a:prstGeom>
          <a:noFill/>
          <a:ln w="9525">
            <a:noFill/>
            <a:miter lim="800000"/>
            <a:headEnd/>
            <a:tailEnd/>
          </a:ln>
        </p:spPr>
        <p:txBody>
          <a:bodyPr>
            <a:spAutoFit/>
          </a:bodyPr>
          <a:lstStyle/>
          <a:p>
            <a:pPr>
              <a:spcBef>
                <a:spcPct val="50000"/>
              </a:spcBef>
            </a:pPr>
            <a:endParaRPr lang="en-US"/>
          </a:p>
        </p:txBody>
      </p:sp>
      <p:sp>
        <p:nvSpPr>
          <p:cNvPr id="12291" name="Text Box 3"/>
          <p:cNvSpPr txBox="1">
            <a:spLocks noChangeArrowheads="1"/>
          </p:cNvSpPr>
          <p:nvPr/>
        </p:nvSpPr>
        <p:spPr bwMode="auto">
          <a:xfrm>
            <a:off x="152400" y="457200"/>
            <a:ext cx="8915400" cy="5661025"/>
          </a:xfrm>
          <a:prstGeom prst="rect">
            <a:avLst/>
          </a:prstGeom>
          <a:noFill/>
          <a:ln w="9525">
            <a:noFill/>
            <a:miter lim="800000"/>
            <a:headEnd/>
            <a:tailEnd/>
          </a:ln>
        </p:spPr>
        <p:txBody>
          <a:bodyPr>
            <a:spAutoFit/>
          </a:bodyPr>
          <a:lstStyle/>
          <a:p>
            <a:pPr marL="342900" indent="-342900">
              <a:spcAft>
                <a:spcPct val="50000"/>
              </a:spcAft>
              <a:buSzPct val="150000"/>
              <a:buFontTx/>
              <a:buChar char="•"/>
            </a:pPr>
            <a:r>
              <a:rPr lang="en-US"/>
              <a:t> A </a:t>
            </a:r>
            <a:r>
              <a:rPr lang="en-US" b="1" u="sng"/>
              <a:t>mole</a:t>
            </a:r>
            <a:r>
              <a:rPr lang="en-US"/>
              <a:t> is a term for a certain ______________ of objects.</a:t>
            </a:r>
          </a:p>
          <a:p>
            <a:pPr marL="342900" indent="-342900" algn="ctr">
              <a:spcAft>
                <a:spcPct val="50000"/>
              </a:spcAft>
              <a:buSzPct val="150000"/>
            </a:pPr>
            <a:r>
              <a:rPr lang="en-US">
                <a:solidFill>
                  <a:srgbClr val="0000FF"/>
                </a:solidFill>
              </a:rPr>
              <a:t>1 mole = 6.02 x 10</a:t>
            </a:r>
            <a:r>
              <a:rPr lang="en-US" baseline="30000">
                <a:solidFill>
                  <a:srgbClr val="0000FF"/>
                </a:solidFill>
              </a:rPr>
              <a:t>23</a:t>
            </a:r>
            <a:r>
              <a:rPr lang="en-US">
                <a:solidFill>
                  <a:srgbClr val="0000FF"/>
                </a:solidFill>
              </a:rPr>
              <a:t> objects</a:t>
            </a:r>
          </a:p>
          <a:p>
            <a:pPr marL="342900" indent="-342900">
              <a:spcAft>
                <a:spcPct val="50000"/>
              </a:spcAft>
              <a:buSzPct val="150000"/>
            </a:pPr>
            <a:r>
              <a:rPr lang="en-US"/>
              <a:t>     </a:t>
            </a:r>
            <a:r>
              <a:rPr lang="en-US" i="1">
                <a:solidFill>
                  <a:srgbClr val="009900"/>
                </a:solidFill>
              </a:rPr>
              <a:t>*Other Examples:</a:t>
            </a:r>
            <a:r>
              <a:rPr lang="en-US"/>
              <a:t> 1 pair = __ objects;         1 dozen = __ objects</a:t>
            </a:r>
          </a:p>
          <a:p>
            <a:pPr marL="342900" indent="-342900">
              <a:spcAft>
                <a:spcPct val="50000"/>
              </a:spcAft>
              <a:buSzPct val="150000"/>
            </a:pPr>
            <a:r>
              <a:rPr lang="en-US"/>
              <a:t>		           1 gross = ____ objects;   1 _______ = 24 objects</a:t>
            </a:r>
          </a:p>
          <a:p>
            <a:pPr marL="342900" indent="-342900">
              <a:spcAft>
                <a:spcPct val="50000"/>
              </a:spcAft>
              <a:buSzPct val="150000"/>
              <a:buFontTx/>
              <a:buChar char="•"/>
            </a:pPr>
            <a:r>
              <a:rPr lang="en-US"/>
              <a:t> Since this value is so huge, it is used to measure very small objects like ___________ and _______________.</a:t>
            </a:r>
          </a:p>
          <a:p>
            <a:pPr marL="342900" indent="-342900">
              <a:spcAft>
                <a:spcPct val="50000"/>
              </a:spcAft>
              <a:buSzPct val="150000"/>
            </a:pPr>
            <a:endParaRPr lang="en-US" sz="1200"/>
          </a:p>
          <a:p>
            <a:pPr marL="342900" indent="-342900" algn="ctr"/>
            <a:r>
              <a:rPr lang="en-US" u="sng">
                <a:solidFill>
                  <a:srgbClr val="990000"/>
                </a:solidFill>
              </a:rPr>
              <a:t>Gas Conversions Factors</a:t>
            </a:r>
          </a:p>
          <a:p>
            <a:pPr marL="342900" indent="-342900" algn="ctr"/>
            <a:r>
              <a:rPr lang="en-US" b="1" u="sng"/>
              <a:t> </a:t>
            </a:r>
            <a:endParaRPr lang="en-US"/>
          </a:p>
          <a:p>
            <a:pPr marL="342900" indent="-342900">
              <a:spcAft>
                <a:spcPct val="50000"/>
              </a:spcAft>
              <a:buSzPct val="150000"/>
              <a:buFontTx/>
              <a:buChar char="•"/>
            </a:pPr>
            <a:r>
              <a:rPr lang="en-US"/>
              <a:t> At STP conditions, 1 mole of any gas occupies 22.4 Liters of space.</a:t>
            </a:r>
          </a:p>
          <a:p>
            <a:pPr marL="342900" indent="-342900">
              <a:spcAft>
                <a:spcPct val="50000"/>
              </a:spcAft>
              <a:buSzPct val="150000"/>
            </a:pPr>
            <a:r>
              <a:rPr lang="en-US"/>
              <a:t>Here are the conversion factors:</a:t>
            </a:r>
          </a:p>
          <a:p>
            <a:pPr marL="342900" indent="-342900">
              <a:spcAft>
                <a:spcPct val="50000"/>
              </a:spcAft>
              <a:buSzPct val="150000"/>
            </a:pPr>
            <a:r>
              <a:rPr lang="en-US">
                <a:solidFill>
                  <a:srgbClr val="0000FF"/>
                </a:solidFill>
              </a:rPr>
              <a:t>1 mole= __________ particles= _____L (at STP)= gram-formula mass</a:t>
            </a:r>
            <a:endParaRPr lang="en-US" b="1" u="sng">
              <a:solidFill>
                <a:srgbClr val="0000FF"/>
              </a:solidFill>
            </a:endParaRPr>
          </a:p>
        </p:txBody>
      </p:sp>
      <p:sp>
        <p:nvSpPr>
          <p:cNvPr id="12292" name="Text Box 4"/>
          <p:cNvSpPr txBox="1">
            <a:spLocks noChangeArrowheads="1"/>
          </p:cNvSpPr>
          <p:nvPr/>
        </p:nvSpPr>
        <p:spPr bwMode="auto">
          <a:xfrm>
            <a:off x="1905000" y="0"/>
            <a:ext cx="5562600" cy="457200"/>
          </a:xfrm>
          <a:prstGeom prst="rect">
            <a:avLst/>
          </a:prstGeom>
          <a:noFill/>
          <a:ln w="9525">
            <a:noFill/>
            <a:miter lim="800000"/>
            <a:headEnd/>
            <a:tailEnd/>
          </a:ln>
        </p:spPr>
        <p:txBody>
          <a:bodyPr>
            <a:spAutoFit/>
          </a:bodyPr>
          <a:lstStyle/>
          <a:p>
            <a:pPr algn="ctr">
              <a:spcBef>
                <a:spcPct val="50000"/>
              </a:spcBef>
            </a:pPr>
            <a:r>
              <a:rPr lang="en-US" u="sng">
                <a:solidFill>
                  <a:srgbClr val="990000"/>
                </a:solidFill>
              </a:rPr>
              <a:t>The Mole Concept</a:t>
            </a:r>
            <a:endParaRPr lang="en-US" sz="2800">
              <a:solidFill>
                <a:srgbClr val="990000"/>
              </a:solidFill>
            </a:endParaRPr>
          </a:p>
        </p:txBody>
      </p:sp>
      <p:sp>
        <p:nvSpPr>
          <p:cNvPr id="15366" name="Rectangle 6"/>
          <p:cNvSpPr>
            <a:spLocks noChangeArrowheads="1"/>
          </p:cNvSpPr>
          <p:nvPr/>
        </p:nvSpPr>
        <p:spPr bwMode="auto">
          <a:xfrm>
            <a:off x="4648200" y="4572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number</a:t>
            </a:r>
          </a:p>
        </p:txBody>
      </p:sp>
      <p:sp>
        <p:nvSpPr>
          <p:cNvPr id="15367" name="Rectangle 7"/>
          <p:cNvSpPr>
            <a:spLocks noChangeArrowheads="1"/>
          </p:cNvSpPr>
          <p:nvPr/>
        </p:nvSpPr>
        <p:spPr bwMode="auto">
          <a:xfrm>
            <a:off x="3276600" y="15240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2</a:t>
            </a:r>
          </a:p>
        </p:txBody>
      </p:sp>
      <p:sp>
        <p:nvSpPr>
          <p:cNvPr id="15368" name="Rectangle 8"/>
          <p:cNvSpPr>
            <a:spLocks noChangeArrowheads="1"/>
          </p:cNvSpPr>
          <p:nvPr/>
        </p:nvSpPr>
        <p:spPr bwMode="auto">
          <a:xfrm>
            <a:off x="6629400" y="15240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12</a:t>
            </a:r>
          </a:p>
        </p:txBody>
      </p:sp>
      <p:sp>
        <p:nvSpPr>
          <p:cNvPr id="15369" name="Rectangle 9"/>
          <p:cNvSpPr>
            <a:spLocks noChangeArrowheads="1"/>
          </p:cNvSpPr>
          <p:nvPr/>
        </p:nvSpPr>
        <p:spPr bwMode="auto">
          <a:xfrm>
            <a:off x="2743200" y="21336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144</a:t>
            </a:r>
          </a:p>
        </p:txBody>
      </p:sp>
      <p:sp>
        <p:nvSpPr>
          <p:cNvPr id="15370" name="Rectangle 10"/>
          <p:cNvSpPr>
            <a:spLocks noChangeArrowheads="1"/>
          </p:cNvSpPr>
          <p:nvPr/>
        </p:nvSpPr>
        <p:spPr bwMode="auto">
          <a:xfrm>
            <a:off x="4953000" y="21336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case</a:t>
            </a:r>
          </a:p>
        </p:txBody>
      </p:sp>
      <p:sp>
        <p:nvSpPr>
          <p:cNvPr id="15371" name="Rectangle 11"/>
          <p:cNvSpPr>
            <a:spLocks noChangeArrowheads="1"/>
          </p:cNvSpPr>
          <p:nvPr/>
        </p:nvSpPr>
        <p:spPr bwMode="auto">
          <a:xfrm>
            <a:off x="1066800" y="30480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atoms</a:t>
            </a:r>
          </a:p>
        </p:txBody>
      </p:sp>
      <p:sp>
        <p:nvSpPr>
          <p:cNvPr id="15372" name="Rectangle 12"/>
          <p:cNvSpPr>
            <a:spLocks noChangeArrowheads="1"/>
          </p:cNvSpPr>
          <p:nvPr/>
        </p:nvSpPr>
        <p:spPr bwMode="auto">
          <a:xfrm>
            <a:off x="3733800" y="30480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molecules</a:t>
            </a:r>
          </a:p>
        </p:txBody>
      </p:sp>
      <p:sp>
        <p:nvSpPr>
          <p:cNvPr id="15373" name="Rectangle 13"/>
          <p:cNvSpPr>
            <a:spLocks noChangeArrowheads="1"/>
          </p:cNvSpPr>
          <p:nvPr/>
        </p:nvSpPr>
        <p:spPr bwMode="auto">
          <a:xfrm>
            <a:off x="1295400" y="5638800"/>
            <a:ext cx="16002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6.02 x 10</a:t>
            </a:r>
            <a:r>
              <a:rPr lang="en-US" baseline="30000">
                <a:solidFill>
                  <a:srgbClr val="6600CC"/>
                </a:solidFill>
              </a:rPr>
              <a:t>23</a:t>
            </a:r>
          </a:p>
        </p:txBody>
      </p:sp>
      <p:sp>
        <p:nvSpPr>
          <p:cNvPr id="15374" name="Rectangle 14"/>
          <p:cNvSpPr>
            <a:spLocks noChangeArrowheads="1"/>
          </p:cNvSpPr>
          <p:nvPr/>
        </p:nvSpPr>
        <p:spPr bwMode="auto">
          <a:xfrm>
            <a:off x="4235450" y="5638800"/>
            <a:ext cx="717550" cy="457200"/>
          </a:xfrm>
          <a:prstGeom prst="rect">
            <a:avLst/>
          </a:prstGeom>
          <a:noFill/>
          <a:ln w="9525">
            <a:noFill/>
            <a:miter lim="800000"/>
            <a:headEnd/>
            <a:tailEnd/>
          </a:ln>
        </p:spPr>
        <p:txBody>
          <a:bodyPr wrap="none">
            <a:spAutoFit/>
          </a:bodyPr>
          <a:lstStyle/>
          <a:p>
            <a:r>
              <a:rPr lang="en-US">
                <a:solidFill>
                  <a:srgbClr val="6600CC"/>
                </a:solidFill>
              </a:rPr>
              <a:t>22.4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366"/>
                                        </p:tgtEl>
                                        <p:attrNameLst>
                                          <p:attrName>style.visibility</p:attrName>
                                        </p:attrNameLst>
                                      </p:cBhvr>
                                      <p:to>
                                        <p:strVal val="visible"/>
                                      </p:to>
                                    </p:set>
                                    <p:anim calcmode="lin" valueType="num">
                                      <p:cBhvr>
                                        <p:cTn id="7" dur="500" fill="hold"/>
                                        <p:tgtEl>
                                          <p:spTgt spid="15366"/>
                                        </p:tgtEl>
                                        <p:attrNameLst>
                                          <p:attrName>ppt_w</p:attrName>
                                        </p:attrNameLst>
                                      </p:cBhvr>
                                      <p:tavLst>
                                        <p:tav tm="0">
                                          <p:val>
                                            <p:fltVal val="0"/>
                                          </p:val>
                                        </p:tav>
                                        <p:tav tm="100000">
                                          <p:val>
                                            <p:strVal val="#ppt_w"/>
                                          </p:val>
                                        </p:tav>
                                      </p:tavLst>
                                    </p:anim>
                                    <p:anim calcmode="lin" valueType="num">
                                      <p:cBhvr>
                                        <p:cTn id="8" dur="500" fill="hold"/>
                                        <p:tgtEl>
                                          <p:spTgt spid="15366"/>
                                        </p:tgtEl>
                                        <p:attrNameLst>
                                          <p:attrName>ppt_h</p:attrName>
                                        </p:attrNameLst>
                                      </p:cBhvr>
                                      <p:tavLst>
                                        <p:tav tm="0">
                                          <p:val>
                                            <p:fltVal val="0"/>
                                          </p:val>
                                        </p:tav>
                                        <p:tav tm="100000">
                                          <p:val>
                                            <p:strVal val="#ppt_h"/>
                                          </p:val>
                                        </p:tav>
                                      </p:tavLst>
                                    </p:anim>
                                    <p:animEffect transition="in" filter="fade">
                                      <p:cBhvr>
                                        <p:cTn id="9" dur="500"/>
                                        <p:tgtEl>
                                          <p:spTgt spid="1536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5367"/>
                                        </p:tgtEl>
                                        <p:attrNameLst>
                                          <p:attrName>style.visibility</p:attrName>
                                        </p:attrNameLst>
                                      </p:cBhvr>
                                      <p:to>
                                        <p:strVal val="visible"/>
                                      </p:to>
                                    </p:set>
                                    <p:anim calcmode="lin" valueType="num">
                                      <p:cBhvr>
                                        <p:cTn id="14" dur="500" fill="hold"/>
                                        <p:tgtEl>
                                          <p:spTgt spid="15367"/>
                                        </p:tgtEl>
                                        <p:attrNameLst>
                                          <p:attrName>ppt_w</p:attrName>
                                        </p:attrNameLst>
                                      </p:cBhvr>
                                      <p:tavLst>
                                        <p:tav tm="0">
                                          <p:val>
                                            <p:fltVal val="0"/>
                                          </p:val>
                                        </p:tav>
                                        <p:tav tm="100000">
                                          <p:val>
                                            <p:strVal val="#ppt_w"/>
                                          </p:val>
                                        </p:tav>
                                      </p:tavLst>
                                    </p:anim>
                                    <p:anim calcmode="lin" valueType="num">
                                      <p:cBhvr>
                                        <p:cTn id="15" dur="500" fill="hold"/>
                                        <p:tgtEl>
                                          <p:spTgt spid="15367"/>
                                        </p:tgtEl>
                                        <p:attrNameLst>
                                          <p:attrName>ppt_h</p:attrName>
                                        </p:attrNameLst>
                                      </p:cBhvr>
                                      <p:tavLst>
                                        <p:tav tm="0">
                                          <p:val>
                                            <p:fltVal val="0"/>
                                          </p:val>
                                        </p:tav>
                                        <p:tav tm="100000">
                                          <p:val>
                                            <p:strVal val="#ppt_h"/>
                                          </p:val>
                                        </p:tav>
                                      </p:tavLst>
                                    </p:anim>
                                    <p:animEffect transition="in" filter="fade">
                                      <p:cBhvr>
                                        <p:cTn id="16" dur="500"/>
                                        <p:tgtEl>
                                          <p:spTgt spid="1536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5368"/>
                                        </p:tgtEl>
                                        <p:attrNameLst>
                                          <p:attrName>style.visibility</p:attrName>
                                        </p:attrNameLst>
                                      </p:cBhvr>
                                      <p:to>
                                        <p:strVal val="visible"/>
                                      </p:to>
                                    </p:set>
                                    <p:anim calcmode="lin" valueType="num">
                                      <p:cBhvr>
                                        <p:cTn id="21" dur="500" fill="hold"/>
                                        <p:tgtEl>
                                          <p:spTgt spid="15368"/>
                                        </p:tgtEl>
                                        <p:attrNameLst>
                                          <p:attrName>ppt_w</p:attrName>
                                        </p:attrNameLst>
                                      </p:cBhvr>
                                      <p:tavLst>
                                        <p:tav tm="0">
                                          <p:val>
                                            <p:fltVal val="0"/>
                                          </p:val>
                                        </p:tav>
                                        <p:tav tm="100000">
                                          <p:val>
                                            <p:strVal val="#ppt_w"/>
                                          </p:val>
                                        </p:tav>
                                      </p:tavLst>
                                    </p:anim>
                                    <p:anim calcmode="lin" valueType="num">
                                      <p:cBhvr>
                                        <p:cTn id="22" dur="500" fill="hold"/>
                                        <p:tgtEl>
                                          <p:spTgt spid="15368"/>
                                        </p:tgtEl>
                                        <p:attrNameLst>
                                          <p:attrName>ppt_h</p:attrName>
                                        </p:attrNameLst>
                                      </p:cBhvr>
                                      <p:tavLst>
                                        <p:tav tm="0">
                                          <p:val>
                                            <p:fltVal val="0"/>
                                          </p:val>
                                        </p:tav>
                                        <p:tav tm="100000">
                                          <p:val>
                                            <p:strVal val="#ppt_h"/>
                                          </p:val>
                                        </p:tav>
                                      </p:tavLst>
                                    </p:anim>
                                    <p:animEffect transition="in" filter="fade">
                                      <p:cBhvr>
                                        <p:cTn id="23" dur="500"/>
                                        <p:tgtEl>
                                          <p:spTgt spid="1536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5369"/>
                                        </p:tgtEl>
                                        <p:attrNameLst>
                                          <p:attrName>style.visibility</p:attrName>
                                        </p:attrNameLst>
                                      </p:cBhvr>
                                      <p:to>
                                        <p:strVal val="visible"/>
                                      </p:to>
                                    </p:set>
                                    <p:anim calcmode="lin" valueType="num">
                                      <p:cBhvr>
                                        <p:cTn id="28" dur="500" fill="hold"/>
                                        <p:tgtEl>
                                          <p:spTgt spid="15369"/>
                                        </p:tgtEl>
                                        <p:attrNameLst>
                                          <p:attrName>ppt_w</p:attrName>
                                        </p:attrNameLst>
                                      </p:cBhvr>
                                      <p:tavLst>
                                        <p:tav tm="0">
                                          <p:val>
                                            <p:fltVal val="0"/>
                                          </p:val>
                                        </p:tav>
                                        <p:tav tm="100000">
                                          <p:val>
                                            <p:strVal val="#ppt_w"/>
                                          </p:val>
                                        </p:tav>
                                      </p:tavLst>
                                    </p:anim>
                                    <p:anim calcmode="lin" valueType="num">
                                      <p:cBhvr>
                                        <p:cTn id="29" dur="500" fill="hold"/>
                                        <p:tgtEl>
                                          <p:spTgt spid="15369"/>
                                        </p:tgtEl>
                                        <p:attrNameLst>
                                          <p:attrName>ppt_h</p:attrName>
                                        </p:attrNameLst>
                                      </p:cBhvr>
                                      <p:tavLst>
                                        <p:tav tm="0">
                                          <p:val>
                                            <p:fltVal val="0"/>
                                          </p:val>
                                        </p:tav>
                                        <p:tav tm="100000">
                                          <p:val>
                                            <p:strVal val="#ppt_h"/>
                                          </p:val>
                                        </p:tav>
                                      </p:tavLst>
                                    </p:anim>
                                    <p:animEffect transition="in" filter="fade">
                                      <p:cBhvr>
                                        <p:cTn id="30" dur="500"/>
                                        <p:tgtEl>
                                          <p:spTgt spid="1536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5370"/>
                                        </p:tgtEl>
                                        <p:attrNameLst>
                                          <p:attrName>style.visibility</p:attrName>
                                        </p:attrNameLst>
                                      </p:cBhvr>
                                      <p:to>
                                        <p:strVal val="visible"/>
                                      </p:to>
                                    </p:set>
                                    <p:anim calcmode="lin" valueType="num">
                                      <p:cBhvr>
                                        <p:cTn id="35" dur="500" fill="hold"/>
                                        <p:tgtEl>
                                          <p:spTgt spid="15370"/>
                                        </p:tgtEl>
                                        <p:attrNameLst>
                                          <p:attrName>ppt_w</p:attrName>
                                        </p:attrNameLst>
                                      </p:cBhvr>
                                      <p:tavLst>
                                        <p:tav tm="0">
                                          <p:val>
                                            <p:fltVal val="0"/>
                                          </p:val>
                                        </p:tav>
                                        <p:tav tm="100000">
                                          <p:val>
                                            <p:strVal val="#ppt_w"/>
                                          </p:val>
                                        </p:tav>
                                      </p:tavLst>
                                    </p:anim>
                                    <p:anim calcmode="lin" valueType="num">
                                      <p:cBhvr>
                                        <p:cTn id="36" dur="500" fill="hold"/>
                                        <p:tgtEl>
                                          <p:spTgt spid="15370"/>
                                        </p:tgtEl>
                                        <p:attrNameLst>
                                          <p:attrName>ppt_h</p:attrName>
                                        </p:attrNameLst>
                                      </p:cBhvr>
                                      <p:tavLst>
                                        <p:tav tm="0">
                                          <p:val>
                                            <p:fltVal val="0"/>
                                          </p:val>
                                        </p:tav>
                                        <p:tav tm="100000">
                                          <p:val>
                                            <p:strVal val="#ppt_h"/>
                                          </p:val>
                                        </p:tav>
                                      </p:tavLst>
                                    </p:anim>
                                    <p:animEffect transition="in" filter="fade">
                                      <p:cBhvr>
                                        <p:cTn id="37" dur="500"/>
                                        <p:tgtEl>
                                          <p:spTgt spid="1537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5371"/>
                                        </p:tgtEl>
                                        <p:attrNameLst>
                                          <p:attrName>style.visibility</p:attrName>
                                        </p:attrNameLst>
                                      </p:cBhvr>
                                      <p:to>
                                        <p:strVal val="visible"/>
                                      </p:to>
                                    </p:set>
                                    <p:anim calcmode="lin" valueType="num">
                                      <p:cBhvr>
                                        <p:cTn id="42" dur="500" fill="hold"/>
                                        <p:tgtEl>
                                          <p:spTgt spid="15371"/>
                                        </p:tgtEl>
                                        <p:attrNameLst>
                                          <p:attrName>ppt_w</p:attrName>
                                        </p:attrNameLst>
                                      </p:cBhvr>
                                      <p:tavLst>
                                        <p:tav tm="0">
                                          <p:val>
                                            <p:fltVal val="0"/>
                                          </p:val>
                                        </p:tav>
                                        <p:tav tm="100000">
                                          <p:val>
                                            <p:strVal val="#ppt_w"/>
                                          </p:val>
                                        </p:tav>
                                      </p:tavLst>
                                    </p:anim>
                                    <p:anim calcmode="lin" valueType="num">
                                      <p:cBhvr>
                                        <p:cTn id="43" dur="500" fill="hold"/>
                                        <p:tgtEl>
                                          <p:spTgt spid="15371"/>
                                        </p:tgtEl>
                                        <p:attrNameLst>
                                          <p:attrName>ppt_h</p:attrName>
                                        </p:attrNameLst>
                                      </p:cBhvr>
                                      <p:tavLst>
                                        <p:tav tm="0">
                                          <p:val>
                                            <p:fltVal val="0"/>
                                          </p:val>
                                        </p:tav>
                                        <p:tav tm="100000">
                                          <p:val>
                                            <p:strVal val="#ppt_h"/>
                                          </p:val>
                                        </p:tav>
                                      </p:tavLst>
                                    </p:anim>
                                    <p:animEffect transition="in" filter="fade">
                                      <p:cBhvr>
                                        <p:cTn id="44" dur="500"/>
                                        <p:tgtEl>
                                          <p:spTgt spid="15371"/>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5372"/>
                                        </p:tgtEl>
                                        <p:attrNameLst>
                                          <p:attrName>style.visibility</p:attrName>
                                        </p:attrNameLst>
                                      </p:cBhvr>
                                      <p:to>
                                        <p:strVal val="visible"/>
                                      </p:to>
                                    </p:set>
                                    <p:anim calcmode="lin" valueType="num">
                                      <p:cBhvr>
                                        <p:cTn id="49" dur="500" fill="hold"/>
                                        <p:tgtEl>
                                          <p:spTgt spid="15372"/>
                                        </p:tgtEl>
                                        <p:attrNameLst>
                                          <p:attrName>ppt_w</p:attrName>
                                        </p:attrNameLst>
                                      </p:cBhvr>
                                      <p:tavLst>
                                        <p:tav tm="0">
                                          <p:val>
                                            <p:fltVal val="0"/>
                                          </p:val>
                                        </p:tav>
                                        <p:tav tm="100000">
                                          <p:val>
                                            <p:strVal val="#ppt_w"/>
                                          </p:val>
                                        </p:tav>
                                      </p:tavLst>
                                    </p:anim>
                                    <p:anim calcmode="lin" valueType="num">
                                      <p:cBhvr>
                                        <p:cTn id="50" dur="500" fill="hold"/>
                                        <p:tgtEl>
                                          <p:spTgt spid="15372"/>
                                        </p:tgtEl>
                                        <p:attrNameLst>
                                          <p:attrName>ppt_h</p:attrName>
                                        </p:attrNameLst>
                                      </p:cBhvr>
                                      <p:tavLst>
                                        <p:tav tm="0">
                                          <p:val>
                                            <p:fltVal val="0"/>
                                          </p:val>
                                        </p:tav>
                                        <p:tav tm="100000">
                                          <p:val>
                                            <p:strVal val="#ppt_h"/>
                                          </p:val>
                                        </p:tav>
                                      </p:tavLst>
                                    </p:anim>
                                    <p:animEffect transition="in" filter="fade">
                                      <p:cBhvr>
                                        <p:cTn id="51" dur="500"/>
                                        <p:tgtEl>
                                          <p:spTgt spid="15372"/>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5373"/>
                                        </p:tgtEl>
                                        <p:attrNameLst>
                                          <p:attrName>style.visibility</p:attrName>
                                        </p:attrNameLst>
                                      </p:cBhvr>
                                      <p:to>
                                        <p:strVal val="visible"/>
                                      </p:to>
                                    </p:set>
                                    <p:anim calcmode="lin" valueType="num">
                                      <p:cBhvr>
                                        <p:cTn id="56" dur="500" fill="hold"/>
                                        <p:tgtEl>
                                          <p:spTgt spid="15373"/>
                                        </p:tgtEl>
                                        <p:attrNameLst>
                                          <p:attrName>ppt_w</p:attrName>
                                        </p:attrNameLst>
                                      </p:cBhvr>
                                      <p:tavLst>
                                        <p:tav tm="0">
                                          <p:val>
                                            <p:fltVal val="0"/>
                                          </p:val>
                                        </p:tav>
                                        <p:tav tm="100000">
                                          <p:val>
                                            <p:strVal val="#ppt_w"/>
                                          </p:val>
                                        </p:tav>
                                      </p:tavLst>
                                    </p:anim>
                                    <p:anim calcmode="lin" valueType="num">
                                      <p:cBhvr>
                                        <p:cTn id="57" dur="500" fill="hold"/>
                                        <p:tgtEl>
                                          <p:spTgt spid="15373"/>
                                        </p:tgtEl>
                                        <p:attrNameLst>
                                          <p:attrName>ppt_h</p:attrName>
                                        </p:attrNameLst>
                                      </p:cBhvr>
                                      <p:tavLst>
                                        <p:tav tm="0">
                                          <p:val>
                                            <p:fltVal val="0"/>
                                          </p:val>
                                        </p:tav>
                                        <p:tav tm="100000">
                                          <p:val>
                                            <p:strVal val="#ppt_h"/>
                                          </p:val>
                                        </p:tav>
                                      </p:tavLst>
                                    </p:anim>
                                    <p:animEffect transition="in" filter="fade">
                                      <p:cBhvr>
                                        <p:cTn id="58" dur="500"/>
                                        <p:tgtEl>
                                          <p:spTgt spid="15373"/>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15374"/>
                                        </p:tgtEl>
                                        <p:attrNameLst>
                                          <p:attrName>style.visibility</p:attrName>
                                        </p:attrNameLst>
                                      </p:cBhvr>
                                      <p:to>
                                        <p:strVal val="visible"/>
                                      </p:to>
                                    </p:set>
                                    <p:anim calcmode="lin" valueType="num">
                                      <p:cBhvr>
                                        <p:cTn id="63" dur="500" fill="hold"/>
                                        <p:tgtEl>
                                          <p:spTgt spid="15374"/>
                                        </p:tgtEl>
                                        <p:attrNameLst>
                                          <p:attrName>ppt_w</p:attrName>
                                        </p:attrNameLst>
                                      </p:cBhvr>
                                      <p:tavLst>
                                        <p:tav tm="0">
                                          <p:val>
                                            <p:fltVal val="0"/>
                                          </p:val>
                                        </p:tav>
                                        <p:tav tm="100000">
                                          <p:val>
                                            <p:strVal val="#ppt_w"/>
                                          </p:val>
                                        </p:tav>
                                      </p:tavLst>
                                    </p:anim>
                                    <p:anim calcmode="lin" valueType="num">
                                      <p:cBhvr>
                                        <p:cTn id="64" dur="500" fill="hold"/>
                                        <p:tgtEl>
                                          <p:spTgt spid="15374"/>
                                        </p:tgtEl>
                                        <p:attrNameLst>
                                          <p:attrName>ppt_h</p:attrName>
                                        </p:attrNameLst>
                                      </p:cBhvr>
                                      <p:tavLst>
                                        <p:tav tm="0">
                                          <p:val>
                                            <p:fltVal val="0"/>
                                          </p:val>
                                        </p:tav>
                                        <p:tav tm="100000">
                                          <p:val>
                                            <p:strVal val="#ppt_h"/>
                                          </p:val>
                                        </p:tav>
                                      </p:tavLst>
                                    </p:anim>
                                    <p:animEffect transition="in" filter="fade">
                                      <p:cBhvr>
                                        <p:cTn id="65" dur="500"/>
                                        <p:tgtEl>
                                          <p:spTgt spid="15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p:bldP spid="15367" grpId="0"/>
      <p:bldP spid="15368" grpId="0"/>
      <p:bldP spid="15369" grpId="0"/>
      <p:bldP spid="15370" grpId="0"/>
      <p:bldP spid="15371" grpId="0"/>
      <p:bldP spid="15372" grpId="0"/>
      <p:bldP spid="15373" grpId="0"/>
      <p:bldP spid="15374" grpId="0"/>
    </p:bld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28600" y="914400"/>
            <a:ext cx="8686800" cy="457200"/>
          </a:xfrm>
          <a:prstGeom prst="rect">
            <a:avLst/>
          </a:prstGeom>
          <a:noFill/>
          <a:ln w="9525">
            <a:noFill/>
            <a:miter lim="800000"/>
            <a:headEnd/>
            <a:tailEnd/>
          </a:ln>
        </p:spPr>
        <p:txBody>
          <a:bodyPr>
            <a:spAutoFit/>
          </a:bodyPr>
          <a:lstStyle/>
          <a:p>
            <a:pPr>
              <a:spcBef>
                <a:spcPct val="50000"/>
              </a:spcBef>
            </a:pPr>
            <a:endParaRPr lang="en-US"/>
          </a:p>
        </p:txBody>
      </p:sp>
      <p:sp>
        <p:nvSpPr>
          <p:cNvPr id="13315" name="Text Box 3"/>
          <p:cNvSpPr txBox="1">
            <a:spLocks noChangeArrowheads="1"/>
          </p:cNvSpPr>
          <p:nvPr/>
        </p:nvSpPr>
        <p:spPr bwMode="auto">
          <a:xfrm>
            <a:off x="152400" y="76200"/>
            <a:ext cx="8915400" cy="5934075"/>
          </a:xfrm>
          <a:prstGeom prst="rect">
            <a:avLst/>
          </a:prstGeom>
          <a:noFill/>
          <a:ln w="9525">
            <a:noFill/>
            <a:miter lim="800000"/>
            <a:headEnd/>
            <a:tailEnd/>
          </a:ln>
        </p:spPr>
        <p:txBody>
          <a:bodyPr>
            <a:spAutoFit/>
          </a:bodyPr>
          <a:lstStyle/>
          <a:p>
            <a:pPr marL="342900" indent="-342900" algn="ctr">
              <a:spcAft>
                <a:spcPct val="50000"/>
              </a:spcAft>
              <a:buSzPct val="150000"/>
            </a:pPr>
            <a:r>
              <a:rPr lang="en-US"/>
              <a:t> </a:t>
            </a:r>
            <a:r>
              <a:rPr lang="en-US" u="sng">
                <a:solidFill>
                  <a:srgbClr val="990000"/>
                </a:solidFill>
              </a:rPr>
              <a:t>Gram-Formula Mass</a:t>
            </a:r>
            <a:endParaRPr lang="en-US">
              <a:solidFill>
                <a:srgbClr val="990000"/>
              </a:solidFill>
            </a:endParaRPr>
          </a:p>
          <a:p>
            <a:pPr marL="342900" indent="-342900">
              <a:spcAft>
                <a:spcPct val="50000"/>
              </a:spcAft>
              <a:buSzPct val="150000"/>
              <a:buFontTx/>
              <a:buChar char="•"/>
            </a:pPr>
            <a:r>
              <a:rPr lang="en-US"/>
              <a:t> The # of grams that 6.02 x 10</a:t>
            </a:r>
            <a:r>
              <a:rPr lang="en-US" baseline="30000"/>
              <a:t>23</a:t>
            </a:r>
            <a:r>
              <a:rPr lang="en-US"/>
              <a:t> particles, (or ___ mole), weighs is called the </a:t>
            </a:r>
            <a:r>
              <a:rPr lang="en-US" b="1" i="1">
                <a:solidFill>
                  <a:srgbClr val="333399"/>
                </a:solidFill>
              </a:rPr>
              <a:t>gram formula mass</a:t>
            </a:r>
            <a:r>
              <a:rPr lang="en-US"/>
              <a:t>.  The mass is found from the weights of the elements on the ____________ __________.</a:t>
            </a:r>
          </a:p>
          <a:p>
            <a:pPr marL="342900" indent="-342900">
              <a:spcAft>
                <a:spcPct val="50000"/>
              </a:spcAft>
              <a:buSzPct val="150000"/>
            </a:pPr>
            <a:r>
              <a:rPr lang="en-US"/>
              <a:t>	</a:t>
            </a:r>
            <a:r>
              <a:rPr lang="en-US" i="1">
                <a:solidFill>
                  <a:srgbClr val="009900"/>
                </a:solidFill>
              </a:rPr>
              <a:t>*Examples:</a:t>
            </a:r>
            <a:r>
              <a:rPr lang="en-US"/>
              <a:t>  	He = ____ g/mole  	H</a:t>
            </a:r>
            <a:r>
              <a:rPr lang="en-US" baseline="-25000"/>
              <a:t>2</a:t>
            </a:r>
            <a:r>
              <a:rPr lang="en-US"/>
              <a:t> = ____ g/mole  </a:t>
            </a:r>
          </a:p>
          <a:p>
            <a:pPr marL="342900" indent="-342900">
              <a:spcAft>
                <a:spcPct val="50000"/>
              </a:spcAft>
              <a:buSzPct val="150000"/>
            </a:pPr>
            <a:r>
              <a:rPr lang="en-US"/>
              <a:t>			H</a:t>
            </a:r>
            <a:r>
              <a:rPr lang="en-US" baseline="-25000"/>
              <a:t>2</a:t>
            </a:r>
            <a:r>
              <a:rPr lang="en-US"/>
              <a:t>O= ____ g/mole   	CO</a:t>
            </a:r>
            <a:r>
              <a:rPr lang="en-US" baseline="-25000"/>
              <a:t>2</a:t>
            </a:r>
            <a:r>
              <a:rPr lang="en-US"/>
              <a:t>= _____ g/mole</a:t>
            </a:r>
          </a:p>
          <a:p>
            <a:pPr marL="342900" indent="-342900"/>
            <a:r>
              <a:rPr lang="en-US" b="1">
                <a:solidFill>
                  <a:srgbClr val="009900"/>
                </a:solidFill>
              </a:rPr>
              <a:t>Practice Problems:</a:t>
            </a:r>
            <a:r>
              <a:rPr lang="en-US" b="1"/>
              <a:t> </a:t>
            </a:r>
            <a:r>
              <a:rPr lang="en-US"/>
              <a:t> </a:t>
            </a:r>
          </a:p>
          <a:p>
            <a:pPr marL="342900" indent="-342900">
              <a:buFontTx/>
              <a:buAutoNum type="arabicParenBoth"/>
            </a:pPr>
            <a:r>
              <a:rPr lang="en-US"/>
              <a:t> Convert 3 moles of Helium to Liters (at STP).</a:t>
            </a:r>
          </a:p>
          <a:p>
            <a:pPr marL="342900" indent="-342900">
              <a:buFontTx/>
              <a:buAutoNum type="arabicParenBoth"/>
            </a:pPr>
            <a:endParaRPr lang="en-US"/>
          </a:p>
          <a:p>
            <a:pPr marL="342900" indent="-342900">
              <a:buFontTx/>
              <a:buAutoNum type="arabicParenBoth"/>
            </a:pPr>
            <a:endParaRPr lang="en-US"/>
          </a:p>
          <a:p>
            <a:pPr marL="342900" indent="-342900"/>
            <a:r>
              <a:rPr lang="en-US"/>
              <a:t>(2) Convert 50 grams of ammonia gas (NH</a:t>
            </a:r>
            <a:r>
              <a:rPr lang="en-US" baseline="-25000"/>
              <a:t>3</a:t>
            </a:r>
            <a:r>
              <a:rPr lang="en-US"/>
              <a:t>) to # of molecules.</a:t>
            </a:r>
          </a:p>
          <a:p>
            <a:pPr marL="342900" indent="-342900"/>
            <a:endParaRPr lang="en-US"/>
          </a:p>
          <a:p>
            <a:pPr marL="342900" indent="-342900"/>
            <a:endParaRPr lang="en-US"/>
          </a:p>
          <a:p>
            <a:pPr marL="342900" indent="-342900"/>
            <a:r>
              <a:rPr lang="en-US"/>
              <a:t>(3) Convert 3.01x10</a:t>
            </a:r>
            <a:r>
              <a:rPr lang="en-US" baseline="30000"/>
              <a:t>23</a:t>
            </a:r>
            <a:r>
              <a:rPr lang="en-US"/>
              <a:t> atoms of Neon to grams of Neon.</a:t>
            </a:r>
          </a:p>
        </p:txBody>
      </p:sp>
      <p:sp>
        <p:nvSpPr>
          <p:cNvPr id="16389" name="Rectangle 5"/>
          <p:cNvSpPr>
            <a:spLocks noChangeArrowheads="1"/>
          </p:cNvSpPr>
          <p:nvPr/>
        </p:nvSpPr>
        <p:spPr bwMode="auto">
          <a:xfrm>
            <a:off x="6248400" y="609600"/>
            <a:ext cx="336550" cy="457200"/>
          </a:xfrm>
          <a:prstGeom prst="rect">
            <a:avLst/>
          </a:prstGeom>
          <a:noFill/>
          <a:ln w="9525">
            <a:noFill/>
            <a:miter lim="800000"/>
            <a:headEnd/>
            <a:tailEnd/>
          </a:ln>
        </p:spPr>
        <p:txBody>
          <a:bodyPr wrap="none">
            <a:spAutoFit/>
          </a:bodyPr>
          <a:lstStyle/>
          <a:p>
            <a:r>
              <a:rPr lang="en-US">
                <a:solidFill>
                  <a:srgbClr val="6600CC"/>
                </a:solidFill>
              </a:rPr>
              <a:t>1</a:t>
            </a:r>
          </a:p>
        </p:txBody>
      </p:sp>
      <p:sp>
        <p:nvSpPr>
          <p:cNvPr id="16390" name="Rectangle 6"/>
          <p:cNvSpPr>
            <a:spLocks noChangeArrowheads="1"/>
          </p:cNvSpPr>
          <p:nvPr/>
        </p:nvSpPr>
        <p:spPr bwMode="auto">
          <a:xfrm>
            <a:off x="3429000" y="1371600"/>
            <a:ext cx="33528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periodic       table</a:t>
            </a:r>
          </a:p>
        </p:txBody>
      </p:sp>
      <p:sp>
        <p:nvSpPr>
          <p:cNvPr id="16391" name="Rectangle 7"/>
          <p:cNvSpPr>
            <a:spLocks noChangeArrowheads="1"/>
          </p:cNvSpPr>
          <p:nvPr/>
        </p:nvSpPr>
        <p:spPr bwMode="auto">
          <a:xfrm>
            <a:off x="3733800" y="1905000"/>
            <a:ext cx="565150" cy="457200"/>
          </a:xfrm>
          <a:prstGeom prst="rect">
            <a:avLst/>
          </a:prstGeom>
          <a:noFill/>
          <a:ln w="9525">
            <a:noFill/>
            <a:miter lim="800000"/>
            <a:headEnd/>
            <a:tailEnd/>
          </a:ln>
        </p:spPr>
        <p:txBody>
          <a:bodyPr wrap="none">
            <a:spAutoFit/>
          </a:bodyPr>
          <a:lstStyle/>
          <a:p>
            <a:r>
              <a:rPr lang="en-US">
                <a:solidFill>
                  <a:srgbClr val="6600CC"/>
                </a:solidFill>
              </a:rPr>
              <a:t>4.0</a:t>
            </a:r>
          </a:p>
        </p:txBody>
      </p:sp>
      <p:sp>
        <p:nvSpPr>
          <p:cNvPr id="16392" name="Rectangle 8"/>
          <p:cNvSpPr>
            <a:spLocks noChangeArrowheads="1"/>
          </p:cNvSpPr>
          <p:nvPr/>
        </p:nvSpPr>
        <p:spPr bwMode="auto">
          <a:xfrm>
            <a:off x="6477000" y="1905000"/>
            <a:ext cx="565150" cy="457200"/>
          </a:xfrm>
          <a:prstGeom prst="rect">
            <a:avLst/>
          </a:prstGeom>
          <a:noFill/>
          <a:ln w="9525">
            <a:noFill/>
            <a:miter lim="800000"/>
            <a:headEnd/>
            <a:tailEnd/>
          </a:ln>
        </p:spPr>
        <p:txBody>
          <a:bodyPr wrap="none">
            <a:spAutoFit/>
          </a:bodyPr>
          <a:lstStyle/>
          <a:p>
            <a:r>
              <a:rPr lang="en-US">
                <a:solidFill>
                  <a:srgbClr val="6600CC"/>
                </a:solidFill>
              </a:rPr>
              <a:t>2.0</a:t>
            </a:r>
          </a:p>
        </p:txBody>
      </p:sp>
      <p:sp>
        <p:nvSpPr>
          <p:cNvPr id="16393" name="Rectangle 9"/>
          <p:cNvSpPr>
            <a:spLocks noChangeArrowheads="1"/>
          </p:cNvSpPr>
          <p:nvPr/>
        </p:nvSpPr>
        <p:spPr bwMode="auto">
          <a:xfrm>
            <a:off x="2819400" y="2438400"/>
            <a:ext cx="717550" cy="457200"/>
          </a:xfrm>
          <a:prstGeom prst="rect">
            <a:avLst/>
          </a:prstGeom>
          <a:noFill/>
          <a:ln w="9525">
            <a:noFill/>
            <a:miter lim="800000"/>
            <a:headEnd/>
            <a:tailEnd/>
          </a:ln>
        </p:spPr>
        <p:txBody>
          <a:bodyPr wrap="none">
            <a:spAutoFit/>
          </a:bodyPr>
          <a:lstStyle/>
          <a:p>
            <a:r>
              <a:rPr lang="en-US">
                <a:solidFill>
                  <a:srgbClr val="6600CC"/>
                </a:solidFill>
              </a:rPr>
              <a:t>18.0</a:t>
            </a:r>
          </a:p>
        </p:txBody>
      </p:sp>
      <p:sp>
        <p:nvSpPr>
          <p:cNvPr id="16394" name="Rectangle 10"/>
          <p:cNvSpPr>
            <a:spLocks noChangeArrowheads="1"/>
          </p:cNvSpPr>
          <p:nvPr/>
        </p:nvSpPr>
        <p:spPr bwMode="auto">
          <a:xfrm>
            <a:off x="5715000" y="2438400"/>
            <a:ext cx="717550" cy="457200"/>
          </a:xfrm>
          <a:prstGeom prst="rect">
            <a:avLst/>
          </a:prstGeom>
          <a:noFill/>
          <a:ln w="9525">
            <a:noFill/>
            <a:miter lim="800000"/>
            <a:headEnd/>
            <a:tailEnd/>
          </a:ln>
        </p:spPr>
        <p:txBody>
          <a:bodyPr wrap="none">
            <a:spAutoFit/>
          </a:bodyPr>
          <a:lstStyle/>
          <a:p>
            <a:r>
              <a:rPr lang="en-US">
                <a:solidFill>
                  <a:srgbClr val="6600CC"/>
                </a:solidFill>
              </a:rPr>
              <a:t>44.0</a:t>
            </a:r>
          </a:p>
        </p:txBody>
      </p:sp>
      <p:sp>
        <p:nvSpPr>
          <p:cNvPr id="16395" name="Line 11"/>
          <p:cNvSpPr>
            <a:spLocks noChangeShapeType="1"/>
          </p:cNvSpPr>
          <p:nvPr/>
        </p:nvSpPr>
        <p:spPr bwMode="auto">
          <a:xfrm>
            <a:off x="2895600" y="4114800"/>
            <a:ext cx="1066800" cy="0"/>
          </a:xfrm>
          <a:prstGeom prst="line">
            <a:avLst/>
          </a:prstGeom>
          <a:noFill/>
          <a:ln w="9525">
            <a:solidFill>
              <a:schemeClr val="tx1"/>
            </a:solidFill>
            <a:round/>
            <a:headEnd/>
            <a:tailEnd/>
          </a:ln>
        </p:spPr>
        <p:txBody>
          <a:bodyPr/>
          <a:lstStyle/>
          <a:p>
            <a:endParaRPr lang="en-US"/>
          </a:p>
        </p:txBody>
      </p:sp>
      <p:sp>
        <p:nvSpPr>
          <p:cNvPr id="16396" name="Text Box 12"/>
          <p:cNvSpPr txBox="1">
            <a:spLocks noChangeArrowheads="1"/>
          </p:cNvSpPr>
          <p:nvPr/>
        </p:nvSpPr>
        <p:spPr bwMode="auto">
          <a:xfrm>
            <a:off x="2895600" y="3733800"/>
            <a:ext cx="1143000" cy="457200"/>
          </a:xfrm>
          <a:prstGeom prst="rect">
            <a:avLst/>
          </a:prstGeom>
          <a:noFill/>
          <a:ln w="9525">
            <a:noFill/>
            <a:miter lim="800000"/>
            <a:headEnd/>
            <a:tailEnd/>
          </a:ln>
        </p:spPr>
        <p:txBody>
          <a:bodyPr>
            <a:spAutoFit/>
          </a:bodyPr>
          <a:lstStyle/>
          <a:p>
            <a:pPr>
              <a:spcBef>
                <a:spcPct val="50000"/>
              </a:spcBef>
            </a:pPr>
            <a:r>
              <a:rPr lang="en-US">
                <a:solidFill>
                  <a:srgbClr val="6600CC"/>
                </a:solidFill>
              </a:rPr>
              <a:t>22.4 L</a:t>
            </a:r>
          </a:p>
        </p:txBody>
      </p:sp>
      <p:sp>
        <p:nvSpPr>
          <p:cNvPr id="16397" name="Text Box 13"/>
          <p:cNvSpPr txBox="1">
            <a:spLocks noChangeArrowheads="1"/>
          </p:cNvSpPr>
          <p:nvPr/>
        </p:nvSpPr>
        <p:spPr bwMode="auto">
          <a:xfrm>
            <a:off x="3048000" y="4114800"/>
            <a:ext cx="1143000" cy="457200"/>
          </a:xfrm>
          <a:prstGeom prst="rect">
            <a:avLst/>
          </a:prstGeom>
          <a:noFill/>
          <a:ln w="9525">
            <a:noFill/>
            <a:miter lim="800000"/>
            <a:headEnd/>
            <a:tailEnd/>
          </a:ln>
        </p:spPr>
        <p:txBody>
          <a:bodyPr>
            <a:spAutoFit/>
          </a:bodyPr>
          <a:lstStyle/>
          <a:p>
            <a:pPr>
              <a:spcBef>
                <a:spcPct val="50000"/>
              </a:spcBef>
            </a:pPr>
            <a:r>
              <a:rPr lang="en-US">
                <a:solidFill>
                  <a:srgbClr val="6600CC"/>
                </a:solidFill>
              </a:rPr>
              <a:t>1 mole </a:t>
            </a:r>
          </a:p>
        </p:txBody>
      </p:sp>
      <p:sp>
        <p:nvSpPr>
          <p:cNvPr id="16398" name="Text Box 14"/>
          <p:cNvSpPr txBox="1">
            <a:spLocks noChangeArrowheads="1"/>
          </p:cNvSpPr>
          <p:nvPr/>
        </p:nvSpPr>
        <p:spPr bwMode="auto">
          <a:xfrm>
            <a:off x="1295400" y="3810000"/>
            <a:ext cx="1447800" cy="457200"/>
          </a:xfrm>
          <a:prstGeom prst="rect">
            <a:avLst/>
          </a:prstGeom>
          <a:noFill/>
          <a:ln w="9525">
            <a:noFill/>
            <a:miter lim="800000"/>
            <a:headEnd/>
            <a:tailEnd/>
          </a:ln>
        </p:spPr>
        <p:txBody>
          <a:bodyPr>
            <a:spAutoFit/>
          </a:bodyPr>
          <a:lstStyle/>
          <a:p>
            <a:pPr>
              <a:spcBef>
                <a:spcPct val="50000"/>
              </a:spcBef>
            </a:pPr>
            <a:r>
              <a:rPr lang="en-US">
                <a:solidFill>
                  <a:srgbClr val="6600CC"/>
                </a:solidFill>
              </a:rPr>
              <a:t>3 moles   </a:t>
            </a:r>
          </a:p>
        </p:txBody>
      </p:sp>
      <p:sp>
        <p:nvSpPr>
          <p:cNvPr id="16399" name="Text Box 15"/>
          <p:cNvSpPr txBox="1">
            <a:spLocks noChangeArrowheads="1"/>
          </p:cNvSpPr>
          <p:nvPr/>
        </p:nvSpPr>
        <p:spPr bwMode="auto">
          <a:xfrm>
            <a:off x="2514600" y="3886200"/>
            <a:ext cx="304800" cy="396875"/>
          </a:xfrm>
          <a:prstGeom prst="rect">
            <a:avLst/>
          </a:prstGeom>
          <a:noFill/>
          <a:ln w="9525">
            <a:noFill/>
            <a:miter lim="800000"/>
            <a:headEnd/>
            <a:tailEnd/>
          </a:ln>
        </p:spPr>
        <p:txBody>
          <a:bodyPr>
            <a:spAutoFit/>
          </a:bodyPr>
          <a:lstStyle/>
          <a:p>
            <a:pPr>
              <a:spcBef>
                <a:spcPct val="50000"/>
              </a:spcBef>
            </a:pPr>
            <a:r>
              <a:rPr lang="en-US" sz="2000">
                <a:solidFill>
                  <a:srgbClr val="6600CC"/>
                </a:solidFill>
              </a:rPr>
              <a:t>x</a:t>
            </a:r>
          </a:p>
        </p:txBody>
      </p:sp>
      <p:sp>
        <p:nvSpPr>
          <p:cNvPr id="16400" name="Text Box 16"/>
          <p:cNvSpPr txBox="1">
            <a:spLocks noChangeArrowheads="1"/>
          </p:cNvSpPr>
          <p:nvPr/>
        </p:nvSpPr>
        <p:spPr bwMode="auto">
          <a:xfrm>
            <a:off x="3962400" y="3870325"/>
            <a:ext cx="304800" cy="396875"/>
          </a:xfrm>
          <a:prstGeom prst="rect">
            <a:avLst/>
          </a:prstGeom>
          <a:noFill/>
          <a:ln w="9525">
            <a:noFill/>
            <a:miter lim="800000"/>
            <a:headEnd/>
            <a:tailEnd/>
          </a:ln>
        </p:spPr>
        <p:txBody>
          <a:bodyPr>
            <a:spAutoFit/>
          </a:bodyPr>
          <a:lstStyle/>
          <a:p>
            <a:pPr>
              <a:spcBef>
                <a:spcPct val="50000"/>
              </a:spcBef>
            </a:pPr>
            <a:r>
              <a:rPr lang="en-US" sz="2000">
                <a:solidFill>
                  <a:srgbClr val="6600CC"/>
                </a:solidFill>
              </a:rPr>
              <a:t>=</a:t>
            </a:r>
          </a:p>
        </p:txBody>
      </p:sp>
      <p:sp>
        <p:nvSpPr>
          <p:cNvPr id="16401" name="Text Box 17"/>
          <p:cNvSpPr txBox="1">
            <a:spLocks noChangeArrowheads="1"/>
          </p:cNvSpPr>
          <p:nvPr/>
        </p:nvSpPr>
        <p:spPr bwMode="auto">
          <a:xfrm>
            <a:off x="4267200" y="3810000"/>
            <a:ext cx="990600" cy="457200"/>
          </a:xfrm>
          <a:prstGeom prst="rect">
            <a:avLst/>
          </a:prstGeom>
          <a:solidFill>
            <a:srgbClr val="FFFF00"/>
          </a:solidFill>
          <a:ln w="9525">
            <a:noFill/>
            <a:miter lim="800000"/>
            <a:headEnd/>
            <a:tailEnd/>
          </a:ln>
        </p:spPr>
        <p:txBody>
          <a:bodyPr>
            <a:spAutoFit/>
          </a:bodyPr>
          <a:lstStyle/>
          <a:p>
            <a:pPr algn="ctr">
              <a:spcBef>
                <a:spcPct val="50000"/>
              </a:spcBef>
            </a:pPr>
            <a:r>
              <a:rPr lang="en-US">
                <a:solidFill>
                  <a:srgbClr val="6600CC"/>
                </a:solidFill>
              </a:rPr>
              <a:t>67.2 L</a:t>
            </a:r>
          </a:p>
        </p:txBody>
      </p:sp>
      <p:sp>
        <p:nvSpPr>
          <p:cNvPr id="16402" name="Line 18"/>
          <p:cNvSpPr>
            <a:spLocks noChangeShapeType="1"/>
          </p:cNvSpPr>
          <p:nvPr/>
        </p:nvSpPr>
        <p:spPr bwMode="auto">
          <a:xfrm flipV="1">
            <a:off x="3429000" y="4267200"/>
            <a:ext cx="381000" cy="228600"/>
          </a:xfrm>
          <a:prstGeom prst="line">
            <a:avLst/>
          </a:prstGeom>
          <a:noFill/>
          <a:ln w="9525">
            <a:solidFill>
              <a:schemeClr val="tx1"/>
            </a:solidFill>
            <a:round/>
            <a:headEnd/>
            <a:tailEnd/>
          </a:ln>
        </p:spPr>
        <p:txBody>
          <a:bodyPr/>
          <a:lstStyle/>
          <a:p>
            <a:endParaRPr lang="en-US"/>
          </a:p>
        </p:txBody>
      </p:sp>
      <p:sp>
        <p:nvSpPr>
          <p:cNvPr id="16403" name="Line 19"/>
          <p:cNvSpPr>
            <a:spLocks noChangeShapeType="1"/>
          </p:cNvSpPr>
          <p:nvPr/>
        </p:nvSpPr>
        <p:spPr bwMode="auto">
          <a:xfrm flipV="1">
            <a:off x="1828800" y="3962400"/>
            <a:ext cx="381000" cy="228600"/>
          </a:xfrm>
          <a:prstGeom prst="line">
            <a:avLst/>
          </a:prstGeom>
          <a:noFill/>
          <a:ln w="9525">
            <a:solidFill>
              <a:schemeClr val="tx1"/>
            </a:solidFill>
            <a:round/>
            <a:headEnd/>
            <a:tailEnd/>
          </a:ln>
        </p:spPr>
        <p:txBody>
          <a:bodyPr/>
          <a:lstStyle/>
          <a:p>
            <a:endParaRPr lang="en-US"/>
          </a:p>
        </p:txBody>
      </p:sp>
      <p:sp>
        <p:nvSpPr>
          <p:cNvPr id="16404" name="Line 20"/>
          <p:cNvSpPr>
            <a:spLocks noChangeShapeType="1"/>
          </p:cNvSpPr>
          <p:nvPr/>
        </p:nvSpPr>
        <p:spPr bwMode="auto">
          <a:xfrm>
            <a:off x="2743200" y="5257800"/>
            <a:ext cx="2819400" cy="0"/>
          </a:xfrm>
          <a:prstGeom prst="line">
            <a:avLst/>
          </a:prstGeom>
          <a:noFill/>
          <a:ln w="9525">
            <a:solidFill>
              <a:schemeClr val="tx1"/>
            </a:solidFill>
            <a:round/>
            <a:headEnd/>
            <a:tailEnd/>
          </a:ln>
        </p:spPr>
        <p:txBody>
          <a:bodyPr/>
          <a:lstStyle/>
          <a:p>
            <a:endParaRPr lang="en-US"/>
          </a:p>
        </p:txBody>
      </p:sp>
      <p:sp>
        <p:nvSpPr>
          <p:cNvPr id="16405" name="Text Box 21"/>
          <p:cNvSpPr txBox="1">
            <a:spLocks noChangeArrowheads="1"/>
          </p:cNvSpPr>
          <p:nvPr/>
        </p:nvSpPr>
        <p:spPr bwMode="auto">
          <a:xfrm>
            <a:off x="2819400" y="4876800"/>
            <a:ext cx="3048000" cy="457200"/>
          </a:xfrm>
          <a:prstGeom prst="rect">
            <a:avLst/>
          </a:prstGeom>
          <a:noFill/>
          <a:ln w="9525">
            <a:noFill/>
            <a:miter lim="800000"/>
            <a:headEnd/>
            <a:tailEnd/>
          </a:ln>
        </p:spPr>
        <p:txBody>
          <a:bodyPr>
            <a:spAutoFit/>
          </a:bodyPr>
          <a:lstStyle/>
          <a:p>
            <a:pPr>
              <a:spcBef>
                <a:spcPct val="50000"/>
              </a:spcBef>
            </a:pPr>
            <a:r>
              <a:rPr lang="en-US">
                <a:solidFill>
                  <a:srgbClr val="6600CC"/>
                </a:solidFill>
              </a:rPr>
              <a:t>6.02 x 10</a:t>
            </a:r>
            <a:r>
              <a:rPr lang="en-US" baseline="30000">
                <a:solidFill>
                  <a:srgbClr val="6600CC"/>
                </a:solidFill>
              </a:rPr>
              <a:t>23 </a:t>
            </a:r>
            <a:r>
              <a:rPr lang="en-US">
                <a:solidFill>
                  <a:srgbClr val="6600CC"/>
                </a:solidFill>
              </a:rPr>
              <a:t>molecules</a:t>
            </a:r>
          </a:p>
        </p:txBody>
      </p:sp>
      <p:sp>
        <p:nvSpPr>
          <p:cNvPr id="16406" name="Text Box 22"/>
          <p:cNvSpPr txBox="1">
            <a:spLocks noChangeArrowheads="1"/>
          </p:cNvSpPr>
          <p:nvPr/>
        </p:nvSpPr>
        <p:spPr bwMode="auto">
          <a:xfrm>
            <a:off x="2895600" y="5257800"/>
            <a:ext cx="1143000" cy="457200"/>
          </a:xfrm>
          <a:prstGeom prst="rect">
            <a:avLst/>
          </a:prstGeom>
          <a:noFill/>
          <a:ln w="9525">
            <a:noFill/>
            <a:miter lim="800000"/>
            <a:headEnd/>
            <a:tailEnd/>
          </a:ln>
        </p:spPr>
        <p:txBody>
          <a:bodyPr>
            <a:spAutoFit/>
          </a:bodyPr>
          <a:lstStyle/>
          <a:p>
            <a:pPr>
              <a:spcBef>
                <a:spcPct val="50000"/>
              </a:spcBef>
            </a:pPr>
            <a:r>
              <a:rPr lang="en-US">
                <a:solidFill>
                  <a:srgbClr val="6600CC"/>
                </a:solidFill>
              </a:rPr>
              <a:t>17.0 g </a:t>
            </a:r>
          </a:p>
        </p:txBody>
      </p:sp>
      <p:sp>
        <p:nvSpPr>
          <p:cNvPr id="16407" name="Text Box 23"/>
          <p:cNvSpPr txBox="1">
            <a:spLocks noChangeArrowheads="1"/>
          </p:cNvSpPr>
          <p:nvPr/>
        </p:nvSpPr>
        <p:spPr bwMode="auto">
          <a:xfrm>
            <a:off x="1676400" y="4953000"/>
            <a:ext cx="1447800" cy="457200"/>
          </a:xfrm>
          <a:prstGeom prst="rect">
            <a:avLst/>
          </a:prstGeom>
          <a:noFill/>
          <a:ln w="9525">
            <a:noFill/>
            <a:miter lim="800000"/>
            <a:headEnd/>
            <a:tailEnd/>
          </a:ln>
        </p:spPr>
        <p:txBody>
          <a:bodyPr>
            <a:spAutoFit/>
          </a:bodyPr>
          <a:lstStyle/>
          <a:p>
            <a:pPr>
              <a:spcBef>
                <a:spcPct val="50000"/>
              </a:spcBef>
            </a:pPr>
            <a:r>
              <a:rPr lang="en-US">
                <a:solidFill>
                  <a:srgbClr val="6600CC"/>
                </a:solidFill>
              </a:rPr>
              <a:t>50 g   </a:t>
            </a:r>
          </a:p>
        </p:txBody>
      </p:sp>
      <p:sp>
        <p:nvSpPr>
          <p:cNvPr id="16408" name="Text Box 24"/>
          <p:cNvSpPr txBox="1">
            <a:spLocks noChangeArrowheads="1"/>
          </p:cNvSpPr>
          <p:nvPr/>
        </p:nvSpPr>
        <p:spPr bwMode="auto">
          <a:xfrm>
            <a:off x="2514600" y="5029200"/>
            <a:ext cx="304800" cy="396875"/>
          </a:xfrm>
          <a:prstGeom prst="rect">
            <a:avLst/>
          </a:prstGeom>
          <a:noFill/>
          <a:ln w="9525">
            <a:noFill/>
            <a:miter lim="800000"/>
            <a:headEnd/>
            <a:tailEnd/>
          </a:ln>
        </p:spPr>
        <p:txBody>
          <a:bodyPr>
            <a:spAutoFit/>
          </a:bodyPr>
          <a:lstStyle/>
          <a:p>
            <a:pPr>
              <a:spcBef>
                <a:spcPct val="50000"/>
              </a:spcBef>
            </a:pPr>
            <a:r>
              <a:rPr lang="en-US" sz="2000">
                <a:solidFill>
                  <a:srgbClr val="6600CC"/>
                </a:solidFill>
              </a:rPr>
              <a:t>x</a:t>
            </a:r>
          </a:p>
        </p:txBody>
      </p:sp>
      <p:sp>
        <p:nvSpPr>
          <p:cNvPr id="16409" name="Text Box 25"/>
          <p:cNvSpPr txBox="1">
            <a:spLocks noChangeArrowheads="1"/>
          </p:cNvSpPr>
          <p:nvPr/>
        </p:nvSpPr>
        <p:spPr bwMode="auto">
          <a:xfrm>
            <a:off x="5715000" y="5013325"/>
            <a:ext cx="304800" cy="396875"/>
          </a:xfrm>
          <a:prstGeom prst="rect">
            <a:avLst/>
          </a:prstGeom>
          <a:noFill/>
          <a:ln w="9525">
            <a:noFill/>
            <a:miter lim="800000"/>
            <a:headEnd/>
            <a:tailEnd/>
          </a:ln>
        </p:spPr>
        <p:txBody>
          <a:bodyPr>
            <a:spAutoFit/>
          </a:bodyPr>
          <a:lstStyle/>
          <a:p>
            <a:pPr>
              <a:spcBef>
                <a:spcPct val="50000"/>
              </a:spcBef>
            </a:pPr>
            <a:r>
              <a:rPr lang="en-US" sz="2000">
                <a:solidFill>
                  <a:srgbClr val="6600CC"/>
                </a:solidFill>
              </a:rPr>
              <a:t>=</a:t>
            </a:r>
          </a:p>
        </p:txBody>
      </p:sp>
      <p:sp>
        <p:nvSpPr>
          <p:cNvPr id="16410" name="Text Box 26"/>
          <p:cNvSpPr txBox="1">
            <a:spLocks noChangeArrowheads="1"/>
          </p:cNvSpPr>
          <p:nvPr/>
        </p:nvSpPr>
        <p:spPr bwMode="auto">
          <a:xfrm>
            <a:off x="6096000" y="4953000"/>
            <a:ext cx="2971800" cy="457200"/>
          </a:xfrm>
          <a:prstGeom prst="rect">
            <a:avLst/>
          </a:prstGeom>
          <a:solidFill>
            <a:srgbClr val="FFFF00"/>
          </a:solidFill>
          <a:ln w="9525">
            <a:noFill/>
            <a:miter lim="800000"/>
            <a:headEnd/>
            <a:tailEnd/>
          </a:ln>
        </p:spPr>
        <p:txBody>
          <a:bodyPr>
            <a:spAutoFit/>
          </a:bodyPr>
          <a:lstStyle/>
          <a:p>
            <a:pPr algn="ctr">
              <a:spcBef>
                <a:spcPct val="50000"/>
              </a:spcBef>
            </a:pPr>
            <a:r>
              <a:rPr lang="en-US">
                <a:solidFill>
                  <a:srgbClr val="6600CC"/>
                </a:solidFill>
              </a:rPr>
              <a:t>17.7 x 10</a:t>
            </a:r>
            <a:r>
              <a:rPr lang="en-US" baseline="30000">
                <a:solidFill>
                  <a:srgbClr val="6600CC"/>
                </a:solidFill>
              </a:rPr>
              <a:t>23 </a:t>
            </a:r>
            <a:r>
              <a:rPr lang="en-US">
                <a:solidFill>
                  <a:srgbClr val="6600CC"/>
                </a:solidFill>
              </a:rPr>
              <a:t>molecules</a:t>
            </a:r>
          </a:p>
        </p:txBody>
      </p:sp>
      <p:sp>
        <p:nvSpPr>
          <p:cNvPr id="16411" name="Line 27"/>
          <p:cNvSpPr>
            <a:spLocks noChangeShapeType="1"/>
          </p:cNvSpPr>
          <p:nvPr/>
        </p:nvSpPr>
        <p:spPr bwMode="auto">
          <a:xfrm flipV="1">
            <a:off x="3505200" y="5410200"/>
            <a:ext cx="381000" cy="228600"/>
          </a:xfrm>
          <a:prstGeom prst="line">
            <a:avLst/>
          </a:prstGeom>
          <a:noFill/>
          <a:ln w="9525">
            <a:solidFill>
              <a:schemeClr val="tx1"/>
            </a:solidFill>
            <a:round/>
            <a:headEnd/>
            <a:tailEnd/>
          </a:ln>
        </p:spPr>
        <p:txBody>
          <a:bodyPr/>
          <a:lstStyle/>
          <a:p>
            <a:endParaRPr lang="en-US"/>
          </a:p>
        </p:txBody>
      </p:sp>
      <p:sp>
        <p:nvSpPr>
          <p:cNvPr id="16412" name="Line 28"/>
          <p:cNvSpPr>
            <a:spLocks noChangeShapeType="1"/>
          </p:cNvSpPr>
          <p:nvPr/>
        </p:nvSpPr>
        <p:spPr bwMode="auto">
          <a:xfrm flipV="1">
            <a:off x="2057400" y="5105400"/>
            <a:ext cx="381000" cy="228600"/>
          </a:xfrm>
          <a:prstGeom prst="line">
            <a:avLst/>
          </a:prstGeom>
          <a:noFill/>
          <a:ln w="9525">
            <a:solidFill>
              <a:schemeClr val="tx1"/>
            </a:solidFill>
            <a:round/>
            <a:headEnd/>
            <a:tailEnd/>
          </a:ln>
        </p:spPr>
        <p:txBody>
          <a:bodyPr/>
          <a:lstStyle/>
          <a:p>
            <a:endParaRPr lang="en-US"/>
          </a:p>
        </p:txBody>
      </p:sp>
      <p:sp>
        <p:nvSpPr>
          <p:cNvPr id="16413" name="Line 29"/>
          <p:cNvSpPr>
            <a:spLocks noChangeShapeType="1"/>
          </p:cNvSpPr>
          <p:nvPr/>
        </p:nvSpPr>
        <p:spPr bwMode="auto">
          <a:xfrm>
            <a:off x="3200400" y="6248400"/>
            <a:ext cx="2286000" cy="0"/>
          </a:xfrm>
          <a:prstGeom prst="line">
            <a:avLst/>
          </a:prstGeom>
          <a:noFill/>
          <a:ln w="9525">
            <a:solidFill>
              <a:schemeClr val="tx1"/>
            </a:solidFill>
            <a:round/>
            <a:headEnd/>
            <a:tailEnd/>
          </a:ln>
        </p:spPr>
        <p:txBody>
          <a:bodyPr/>
          <a:lstStyle/>
          <a:p>
            <a:endParaRPr lang="en-US"/>
          </a:p>
        </p:txBody>
      </p:sp>
      <p:sp>
        <p:nvSpPr>
          <p:cNvPr id="16414" name="Text Box 30"/>
          <p:cNvSpPr txBox="1">
            <a:spLocks noChangeArrowheads="1"/>
          </p:cNvSpPr>
          <p:nvPr/>
        </p:nvSpPr>
        <p:spPr bwMode="auto">
          <a:xfrm>
            <a:off x="3429000" y="5867400"/>
            <a:ext cx="1828800" cy="457200"/>
          </a:xfrm>
          <a:prstGeom prst="rect">
            <a:avLst/>
          </a:prstGeom>
          <a:noFill/>
          <a:ln w="9525">
            <a:noFill/>
            <a:miter lim="800000"/>
            <a:headEnd/>
            <a:tailEnd/>
          </a:ln>
        </p:spPr>
        <p:txBody>
          <a:bodyPr>
            <a:spAutoFit/>
          </a:bodyPr>
          <a:lstStyle/>
          <a:p>
            <a:pPr>
              <a:spcBef>
                <a:spcPct val="50000"/>
              </a:spcBef>
            </a:pPr>
            <a:r>
              <a:rPr lang="en-US">
                <a:solidFill>
                  <a:srgbClr val="6600CC"/>
                </a:solidFill>
              </a:rPr>
              <a:t>20.2 grams</a:t>
            </a:r>
          </a:p>
        </p:txBody>
      </p:sp>
      <p:sp>
        <p:nvSpPr>
          <p:cNvPr id="16416" name="Text Box 32"/>
          <p:cNvSpPr txBox="1">
            <a:spLocks noChangeArrowheads="1"/>
          </p:cNvSpPr>
          <p:nvPr/>
        </p:nvSpPr>
        <p:spPr bwMode="auto">
          <a:xfrm>
            <a:off x="533400" y="5943600"/>
            <a:ext cx="2514600" cy="457200"/>
          </a:xfrm>
          <a:prstGeom prst="rect">
            <a:avLst/>
          </a:prstGeom>
          <a:noFill/>
          <a:ln w="9525">
            <a:noFill/>
            <a:miter lim="800000"/>
            <a:headEnd/>
            <a:tailEnd/>
          </a:ln>
        </p:spPr>
        <p:txBody>
          <a:bodyPr>
            <a:spAutoFit/>
          </a:bodyPr>
          <a:lstStyle/>
          <a:p>
            <a:pPr>
              <a:spcBef>
                <a:spcPct val="50000"/>
              </a:spcBef>
            </a:pPr>
            <a:r>
              <a:rPr lang="en-US">
                <a:solidFill>
                  <a:srgbClr val="6600CC"/>
                </a:solidFill>
              </a:rPr>
              <a:t>3.01x 10</a:t>
            </a:r>
            <a:r>
              <a:rPr lang="en-US" baseline="30000">
                <a:solidFill>
                  <a:srgbClr val="6600CC"/>
                </a:solidFill>
              </a:rPr>
              <a:t>23</a:t>
            </a:r>
            <a:r>
              <a:rPr lang="en-US">
                <a:solidFill>
                  <a:srgbClr val="6600CC"/>
                </a:solidFill>
              </a:rPr>
              <a:t> atoms</a:t>
            </a:r>
            <a:endParaRPr lang="en-US" baseline="30000">
              <a:solidFill>
                <a:srgbClr val="6600CC"/>
              </a:solidFill>
            </a:endParaRPr>
          </a:p>
        </p:txBody>
      </p:sp>
      <p:sp>
        <p:nvSpPr>
          <p:cNvPr id="16417" name="Text Box 33"/>
          <p:cNvSpPr txBox="1">
            <a:spLocks noChangeArrowheads="1"/>
          </p:cNvSpPr>
          <p:nvPr/>
        </p:nvSpPr>
        <p:spPr bwMode="auto">
          <a:xfrm>
            <a:off x="2895600" y="6019800"/>
            <a:ext cx="304800" cy="396875"/>
          </a:xfrm>
          <a:prstGeom prst="rect">
            <a:avLst/>
          </a:prstGeom>
          <a:noFill/>
          <a:ln w="9525">
            <a:noFill/>
            <a:miter lim="800000"/>
            <a:headEnd/>
            <a:tailEnd/>
          </a:ln>
        </p:spPr>
        <p:txBody>
          <a:bodyPr>
            <a:spAutoFit/>
          </a:bodyPr>
          <a:lstStyle/>
          <a:p>
            <a:pPr>
              <a:spcBef>
                <a:spcPct val="50000"/>
              </a:spcBef>
            </a:pPr>
            <a:r>
              <a:rPr lang="en-US" sz="2000">
                <a:solidFill>
                  <a:srgbClr val="6600CC"/>
                </a:solidFill>
              </a:rPr>
              <a:t>x</a:t>
            </a:r>
          </a:p>
        </p:txBody>
      </p:sp>
      <p:sp>
        <p:nvSpPr>
          <p:cNvPr id="16418" name="Text Box 34"/>
          <p:cNvSpPr txBox="1">
            <a:spLocks noChangeArrowheads="1"/>
          </p:cNvSpPr>
          <p:nvPr/>
        </p:nvSpPr>
        <p:spPr bwMode="auto">
          <a:xfrm>
            <a:off x="5486400" y="6003925"/>
            <a:ext cx="304800" cy="396875"/>
          </a:xfrm>
          <a:prstGeom prst="rect">
            <a:avLst/>
          </a:prstGeom>
          <a:noFill/>
          <a:ln w="9525">
            <a:noFill/>
            <a:miter lim="800000"/>
            <a:headEnd/>
            <a:tailEnd/>
          </a:ln>
        </p:spPr>
        <p:txBody>
          <a:bodyPr>
            <a:spAutoFit/>
          </a:bodyPr>
          <a:lstStyle/>
          <a:p>
            <a:pPr>
              <a:spcBef>
                <a:spcPct val="50000"/>
              </a:spcBef>
            </a:pPr>
            <a:r>
              <a:rPr lang="en-US" sz="2000">
                <a:solidFill>
                  <a:srgbClr val="6600CC"/>
                </a:solidFill>
              </a:rPr>
              <a:t>=</a:t>
            </a:r>
          </a:p>
        </p:txBody>
      </p:sp>
      <p:sp>
        <p:nvSpPr>
          <p:cNvPr id="16419" name="Text Box 35"/>
          <p:cNvSpPr txBox="1">
            <a:spLocks noChangeArrowheads="1"/>
          </p:cNvSpPr>
          <p:nvPr/>
        </p:nvSpPr>
        <p:spPr bwMode="auto">
          <a:xfrm>
            <a:off x="5943600" y="5943600"/>
            <a:ext cx="1828800" cy="457200"/>
          </a:xfrm>
          <a:prstGeom prst="rect">
            <a:avLst/>
          </a:prstGeom>
          <a:solidFill>
            <a:srgbClr val="FFFF00"/>
          </a:solidFill>
          <a:ln w="9525">
            <a:noFill/>
            <a:miter lim="800000"/>
            <a:headEnd/>
            <a:tailEnd/>
          </a:ln>
        </p:spPr>
        <p:txBody>
          <a:bodyPr>
            <a:spAutoFit/>
          </a:bodyPr>
          <a:lstStyle/>
          <a:p>
            <a:pPr algn="ctr">
              <a:spcBef>
                <a:spcPct val="50000"/>
              </a:spcBef>
            </a:pPr>
            <a:r>
              <a:rPr lang="en-US">
                <a:solidFill>
                  <a:srgbClr val="6600CC"/>
                </a:solidFill>
              </a:rPr>
              <a:t>10.1 grams</a:t>
            </a:r>
          </a:p>
        </p:txBody>
      </p:sp>
      <p:sp>
        <p:nvSpPr>
          <p:cNvPr id="16420" name="Line 36"/>
          <p:cNvSpPr>
            <a:spLocks noChangeShapeType="1"/>
          </p:cNvSpPr>
          <p:nvPr/>
        </p:nvSpPr>
        <p:spPr bwMode="auto">
          <a:xfrm flipV="1">
            <a:off x="4876800" y="6400800"/>
            <a:ext cx="381000" cy="228600"/>
          </a:xfrm>
          <a:prstGeom prst="line">
            <a:avLst/>
          </a:prstGeom>
          <a:noFill/>
          <a:ln w="9525">
            <a:solidFill>
              <a:schemeClr val="tx1"/>
            </a:solidFill>
            <a:round/>
            <a:headEnd/>
            <a:tailEnd/>
          </a:ln>
        </p:spPr>
        <p:txBody>
          <a:bodyPr/>
          <a:lstStyle/>
          <a:p>
            <a:endParaRPr lang="en-US"/>
          </a:p>
        </p:txBody>
      </p:sp>
      <p:sp>
        <p:nvSpPr>
          <p:cNvPr id="16421" name="Line 37"/>
          <p:cNvSpPr>
            <a:spLocks noChangeShapeType="1"/>
          </p:cNvSpPr>
          <p:nvPr/>
        </p:nvSpPr>
        <p:spPr bwMode="auto">
          <a:xfrm flipV="1">
            <a:off x="2438400" y="6096000"/>
            <a:ext cx="381000" cy="228600"/>
          </a:xfrm>
          <a:prstGeom prst="line">
            <a:avLst/>
          </a:prstGeom>
          <a:noFill/>
          <a:ln w="9525">
            <a:solidFill>
              <a:schemeClr val="tx1"/>
            </a:solidFill>
            <a:round/>
            <a:headEnd/>
            <a:tailEnd/>
          </a:ln>
        </p:spPr>
        <p:txBody>
          <a:bodyPr/>
          <a:lstStyle/>
          <a:p>
            <a:endParaRPr lang="en-US"/>
          </a:p>
        </p:txBody>
      </p:sp>
      <p:sp>
        <p:nvSpPr>
          <p:cNvPr id="16422" name="Text Box 38"/>
          <p:cNvSpPr txBox="1">
            <a:spLocks noChangeArrowheads="1"/>
          </p:cNvSpPr>
          <p:nvPr/>
        </p:nvSpPr>
        <p:spPr bwMode="auto">
          <a:xfrm>
            <a:off x="3200400" y="6248400"/>
            <a:ext cx="3048000" cy="457200"/>
          </a:xfrm>
          <a:prstGeom prst="rect">
            <a:avLst/>
          </a:prstGeom>
          <a:noFill/>
          <a:ln w="9525">
            <a:noFill/>
            <a:miter lim="800000"/>
            <a:headEnd/>
            <a:tailEnd/>
          </a:ln>
        </p:spPr>
        <p:txBody>
          <a:bodyPr>
            <a:spAutoFit/>
          </a:bodyPr>
          <a:lstStyle/>
          <a:p>
            <a:pPr>
              <a:spcBef>
                <a:spcPct val="50000"/>
              </a:spcBef>
            </a:pPr>
            <a:r>
              <a:rPr lang="en-US">
                <a:solidFill>
                  <a:srgbClr val="6600CC"/>
                </a:solidFill>
              </a:rPr>
              <a:t>6.02 x 10</a:t>
            </a:r>
            <a:r>
              <a:rPr lang="en-US" baseline="30000">
                <a:solidFill>
                  <a:srgbClr val="6600CC"/>
                </a:solidFill>
              </a:rPr>
              <a:t>23 </a:t>
            </a:r>
            <a:r>
              <a:rPr lang="en-US">
                <a:solidFill>
                  <a:srgbClr val="6600CC"/>
                </a:solidFill>
              </a:rPr>
              <a:t>atoms</a:t>
            </a:r>
          </a:p>
        </p:txBody>
      </p:sp>
      <p:sp>
        <p:nvSpPr>
          <p:cNvPr id="16423" name="Line 39"/>
          <p:cNvSpPr>
            <a:spLocks noChangeShapeType="1"/>
          </p:cNvSpPr>
          <p:nvPr/>
        </p:nvSpPr>
        <p:spPr bwMode="auto">
          <a:xfrm flipV="1">
            <a:off x="1447800" y="6096000"/>
            <a:ext cx="381000" cy="228600"/>
          </a:xfrm>
          <a:prstGeom prst="line">
            <a:avLst/>
          </a:prstGeom>
          <a:noFill/>
          <a:ln w="9525">
            <a:solidFill>
              <a:schemeClr val="tx1"/>
            </a:solidFill>
            <a:round/>
            <a:headEnd/>
            <a:tailEnd/>
          </a:ln>
        </p:spPr>
        <p:txBody>
          <a:bodyPr/>
          <a:lstStyle/>
          <a:p>
            <a:endParaRPr lang="en-US"/>
          </a:p>
        </p:txBody>
      </p:sp>
      <p:sp>
        <p:nvSpPr>
          <p:cNvPr id="16424" name="Line 40"/>
          <p:cNvSpPr>
            <a:spLocks noChangeShapeType="1"/>
          </p:cNvSpPr>
          <p:nvPr/>
        </p:nvSpPr>
        <p:spPr bwMode="auto">
          <a:xfrm flipV="1">
            <a:off x="4191000" y="6400800"/>
            <a:ext cx="381000" cy="228600"/>
          </a:xfrm>
          <a:prstGeom prst="line">
            <a:avLst/>
          </a:prstGeom>
          <a:noFill/>
          <a:ln w="95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anim calcmode="lin" valueType="num">
                                      <p:cBhvr>
                                        <p:cTn id="7" dur="500" fill="hold"/>
                                        <p:tgtEl>
                                          <p:spTgt spid="16389"/>
                                        </p:tgtEl>
                                        <p:attrNameLst>
                                          <p:attrName>ppt_w</p:attrName>
                                        </p:attrNameLst>
                                      </p:cBhvr>
                                      <p:tavLst>
                                        <p:tav tm="0">
                                          <p:val>
                                            <p:fltVal val="0"/>
                                          </p:val>
                                        </p:tav>
                                        <p:tav tm="100000">
                                          <p:val>
                                            <p:strVal val="#ppt_w"/>
                                          </p:val>
                                        </p:tav>
                                      </p:tavLst>
                                    </p:anim>
                                    <p:anim calcmode="lin" valueType="num">
                                      <p:cBhvr>
                                        <p:cTn id="8" dur="500" fill="hold"/>
                                        <p:tgtEl>
                                          <p:spTgt spid="16389"/>
                                        </p:tgtEl>
                                        <p:attrNameLst>
                                          <p:attrName>ppt_h</p:attrName>
                                        </p:attrNameLst>
                                      </p:cBhvr>
                                      <p:tavLst>
                                        <p:tav tm="0">
                                          <p:val>
                                            <p:fltVal val="0"/>
                                          </p:val>
                                        </p:tav>
                                        <p:tav tm="100000">
                                          <p:val>
                                            <p:strVal val="#ppt_h"/>
                                          </p:val>
                                        </p:tav>
                                      </p:tavLst>
                                    </p:anim>
                                    <p:animEffect transition="in" filter="fade">
                                      <p:cBhvr>
                                        <p:cTn id="9" dur="500"/>
                                        <p:tgtEl>
                                          <p:spTgt spid="1638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6390"/>
                                        </p:tgtEl>
                                        <p:attrNameLst>
                                          <p:attrName>style.visibility</p:attrName>
                                        </p:attrNameLst>
                                      </p:cBhvr>
                                      <p:to>
                                        <p:strVal val="visible"/>
                                      </p:to>
                                    </p:set>
                                    <p:anim calcmode="lin" valueType="num">
                                      <p:cBhvr>
                                        <p:cTn id="14" dur="500" fill="hold"/>
                                        <p:tgtEl>
                                          <p:spTgt spid="16390"/>
                                        </p:tgtEl>
                                        <p:attrNameLst>
                                          <p:attrName>ppt_w</p:attrName>
                                        </p:attrNameLst>
                                      </p:cBhvr>
                                      <p:tavLst>
                                        <p:tav tm="0">
                                          <p:val>
                                            <p:fltVal val="0"/>
                                          </p:val>
                                        </p:tav>
                                        <p:tav tm="100000">
                                          <p:val>
                                            <p:strVal val="#ppt_w"/>
                                          </p:val>
                                        </p:tav>
                                      </p:tavLst>
                                    </p:anim>
                                    <p:anim calcmode="lin" valueType="num">
                                      <p:cBhvr>
                                        <p:cTn id="15" dur="500" fill="hold"/>
                                        <p:tgtEl>
                                          <p:spTgt spid="16390"/>
                                        </p:tgtEl>
                                        <p:attrNameLst>
                                          <p:attrName>ppt_h</p:attrName>
                                        </p:attrNameLst>
                                      </p:cBhvr>
                                      <p:tavLst>
                                        <p:tav tm="0">
                                          <p:val>
                                            <p:fltVal val="0"/>
                                          </p:val>
                                        </p:tav>
                                        <p:tav tm="100000">
                                          <p:val>
                                            <p:strVal val="#ppt_h"/>
                                          </p:val>
                                        </p:tav>
                                      </p:tavLst>
                                    </p:anim>
                                    <p:animEffect transition="in" filter="fade">
                                      <p:cBhvr>
                                        <p:cTn id="16" dur="500"/>
                                        <p:tgtEl>
                                          <p:spTgt spid="1639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6391"/>
                                        </p:tgtEl>
                                        <p:attrNameLst>
                                          <p:attrName>style.visibility</p:attrName>
                                        </p:attrNameLst>
                                      </p:cBhvr>
                                      <p:to>
                                        <p:strVal val="visible"/>
                                      </p:to>
                                    </p:set>
                                    <p:anim calcmode="lin" valueType="num">
                                      <p:cBhvr>
                                        <p:cTn id="21" dur="500" fill="hold"/>
                                        <p:tgtEl>
                                          <p:spTgt spid="16391"/>
                                        </p:tgtEl>
                                        <p:attrNameLst>
                                          <p:attrName>ppt_w</p:attrName>
                                        </p:attrNameLst>
                                      </p:cBhvr>
                                      <p:tavLst>
                                        <p:tav tm="0">
                                          <p:val>
                                            <p:fltVal val="0"/>
                                          </p:val>
                                        </p:tav>
                                        <p:tav tm="100000">
                                          <p:val>
                                            <p:strVal val="#ppt_w"/>
                                          </p:val>
                                        </p:tav>
                                      </p:tavLst>
                                    </p:anim>
                                    <p:anim calcmode="lin" valueType="num">
                                      <p:cBhvr>
                                        <p:cTn id="22" dur="500" fill="hold"/>
                                        <p:tgtEl>
                                          <p:spTgt spid="16391"/>
                                        </p:tgtEl>
                                        <p:attrNameLst>
                                          <p:attrName>ppt_h</p:attrName>
                                        </p:attrNameLst>
                                      </p:cBhvr>
                                      <p:tavLst>
                                        <p:tav tm="0">
                                          <p:val>
                                            <p:fltVal val="0"/>
                                          </p:val>
                                        </p:tav>
                                        <p:tav tm="100000">
                                          <p:val>
                                            <p:strVal val="#ppt_h"/>
                                          </p:val>
                                        </p:tav>
                                      </p:tavLst>
                                    </p:anim>
                                    <p:animEffect transition="in" filter="fade">
                                      <p:cBhvr>
                                        <p:cTn id="23" dur="500"/>
                                        <p:tgtEl>
                                          <p:spTgt spid="1639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6392"/>
                                        </p:tgtEl>
                                        <p:attrNameLst>
                                          <p:attrName>style.visibility</p:attrName>
                                        </p:attrNameLst>
                                      </p:cBhvr>
                                      <p:to>
                                        <p:strVal val="visible"/>
                                      </p:to>
                                    </p:set>
                                    <p:anim calcmode="lin" valueType="num">
                                      <p:cBhvr>
                                        <p:cTn id="28" dur="500" fill="hold"/>
                                        <p:tgtEl>
                                          <p:spTgt spid="16392"/>
                                        </p:tgtEl>
                                        <p:attrNameLst>
                                          <p:attrName>ppt_w</p:attrName>
                                        </p:attrNameLst>
                                      </p:cBhvr>
                                      <p:tavLst>
                                        <p:tav tm="0">
                                          <p:val>
                                            <p:fltVal val="0"/>
                                          </p:val>
                                        </p:tav>
                                        <p:tav tm="100000">
                                          <p:val>
                                            <p:strVal val="#ppt_w"/>
                                          </p:val>
                                        </p:tav>
                                      </p:tavLst>
                                    </p:anim>
                                    <p:anim calcmode="lin" valueType="num">
                                      <p:cBhvr>
                                        <p:cTn id="29" dur="500" fill="hold"/>
                                        <p:tgtEl>
                                          <p:spTgt spid="16392"/>
                                        </p:tgtEl>
                                        <p:attrNameLst>
                                          <p:attrName>ppt_h</p:attrName>
                                        </p:attrNameLst>
                                      </p:cBhvr>
                                      <p:tavLst>
                                        <p:tav tm="0">
                                          <p:val>
                                            <p:fltVal val="0"/>
                                          </p:val>
                                        </p:tav>
                                        <p:tav tm="100000">
                                          <p:val>
                                            <p:strVal val="#ppt_h"/>
                                          </p:val>
                                        </p:tav>
                                      </p:tavLst>
                                    </p:anim>
                                    <p:animEffect transition="in" filter="fade">
                                      <p:cBhvr>
                                        <p:cTn id="30" dur="500"/>
                                        <p:tgtEl>
                                          <p:spTgt spid="1639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6393"/>
                                        </p:tgtEl>
                                        <p:attrNameLst>
                                          <p:attrName>style.visibility</p:attrName>
                                        </p:attrNameLst>
                                      </p:cBhvr>
                                      <p:to>
                                        <p:strVal val="visible"/>
                                      </p:to>
                                    </p:set>
                                    <p:anim calcmode="lin" valueType="num">
                                      <p:cBhvr>
                                        <p:cTn id="35" dur="500" fill="hold"/>
                                        <p:tgtEl>
                                          <p:spTgt spid="16393"/>
                                        </p:tgtEl>
                                        <p:attrNameLst>
                                          <p:attrName>ppt_w</p:attrName>
                                        </p:attrNameLst>
                                      </p:cBhvr>
                                      <p:tavLst>
                                        <p:tav tm="0">
                                          <p:val>
                                            <p:fltVal val="0"/>
                                          </p:val>
                                        </p:tav>
                                        <p:tav tm="100000">
                                          <p:val>
                                            <p:strVal val="#ppt_w"/>
                                          </p:val>
                                        </p:tav>
                                      </p:tavLst>
                                    </p:anim>
                                    <p:anim calcmode="lin" valueType="num">
                                      <p:cBhvr>
                                        <p:cTn id="36" dur="500" fill="hold"/>
                                        <p:tgtEl>
                                          <p:spTgt spid="16393"/>
                                        </p:tgtEl>
                                        <p:attrNameLst>
                                          <p:attrName>ppt_h</p:attrName>
                                        </p:attrNameLst>
                                      </p:cBhvr>
                                      <p:tavLst>
                                        <p:tav tm="0">
                                          <p:val>
                                            <p:fltVal val="0"/>
                                          </p:val>
                                        </p:tav>
                                        <p:tav tm="100000">
                                          <p:val>
                                            <p:strVal val="#ppt_h"/>
                                          </p:val>
                                        </p:tav>
                                      </p:tavLst>
                                    </p:anim>
                                    <p:animEffect transition="in" filter="fade">
                                      <p:cBhvr>
                                        <p:cTn id="37" dur="500"/>
                                        <p:tgtEl>
                                          <p:spTgt spid="1639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6394"/>
                                        </p:tgtEl>
                                        <p:attrNameLst>
                                          <p:attrName>style.visibility</p:attrName>
                                        </p:attrNameLst>
                                      </p:cBhvr>
                                      <p:to>
                                        <p:strVal val="visible"/>
                                      </p:to>
                                    </p:set>
                                    <p:anim calcmode="lin" valueType="num">
                                      <p:cBhvr>
                                        <p:cTn id="42" dur="500" fill="hold"/>
                                        <p:tgtEl>
                                          <p:spTgt spid="16394"/>
                                        </p:tgtEl>
                                        <p:attrNameLst>
                                          <p:attrName>ppt_w</p:attrName>
                                        </p:attrNameLst>
                                      </p:cBhvr>
                                      <p:tavLst>
                                        <p:tav tm="0">
                                          <p:val>
                                            <p:fltVal val="0"/>
                                          </p:val>
                                        </p:tav>
                                        <p:tav tm="100000">
                                          <p:val>
                                            <p:strVal val="#ppt_w"/>
                                          </p:val>
                                        </p:tav>
                                      </p:tavLst>
                                    </p:anim>
                                    <p:anim calcmode="lin" valueType="num">
                                      <p:cBhvr>
                                        <p:cTn id="43" dur="500" fill="hold"/>
                                        <p:tgtEl>
                                          <p:spTgt spid="16394"/>
                                        </p:tgtEl>
                                        <p:attrNameLst>
                                          <p:attrName>ppt_h</p:attrName>
                                        </p:attrNameLst>
                                      </p:cBhvr>
                                      <p:tavLst>
                                        <p:tav tm="0">
                                          <p:val>
                                            <p:fltVal val="0"/>
                                          </p:val>
                                        </p:tav>
                                        <p:tav tm="100000">
                                          <p:val>
                                            <p:strVal val="#ppt_h"/>
                                          </p:val>
                                        </p:tav>
                                      </p:tavLst>
                                    </p:anim>
                                    <p:animEffect transition="in" filter="fade">
                                      <p:cBhvr>
                                        <p:cTn id="44" dur="500"/>
                                        <p:tgtEl>
                                          <p:spTgt spid="16394"/>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6398"/>
                                        </p:tgtEl>
                                        <p:attrNameLst>
                                          <p:attrName>style.visibility</p:attrName>
                                        </p:attrNameLst>
                                      </p:cBhvr>
                                      <p:to>
                                        <p:strVal val="visible"/>
                                      </p:to>
                                    </p:set>
                                    <p:anim calcmode="lin" valueType="num">
                                      <p:cBhvr>
                                        <p:cTn id="49" dur="500" fill="hold"/>
                                        <p:tgtEl>
                                          <p:spTgt spid="16398"/>
                                        </p:tgtEl>
                                        <p:attrNameLst>
                                          <p:attrName>ppt_w</p:attrName>
                                        </p:attrNameLst>
                                      </p:cBhvr>
                                      <p:tavLst>
                                        <p:tav tm="0">
                                          <p:val>
                                            <p:fltVal val="0"/>
                                          </p:val>
                                        </p:tav>
                                        <p:tav tm="100000">
                                          <p:val>
                                            <p:strVal val="#ppt_w"/>
                                          </p:val>
                                        </p:tav>
                                      </p:tavLst>
                                    </p:anim>
                                    <p:anim calcmode="lin" valueType="num">
                                      <p:cBhvr>
                                        <p:cTn id="50" dur="500" fill="hold"/>
                                        <p:tgtEl>
                                          <p:spTgt spid="16398"/>
                                        </p:tgtEl>
                                        <p:attrNameLst>
                                          <p:attrName>ppt_h</p:attrName>
                                        </p:attrNameLst>
                                      </p:cBhvr>
                                      <p:tavLst>
                                        <p:tav tm="0">
                                          <p:val>
                                            <p:fltVal val="0"/>
                                          </p:val>
                                        </p:tav>
                                        <p:tav tm="100000">
                                          <p:val>
                                            <p:strVal val="#ppt_h"/>
                                          </p:val>
                                        </p:tav>
                                      </p:tavLst>
                                    </p:anim>
                                    <p:animEffect transition="in" filter="fade">
                                      <p:cBhvr>
                                        <p:cTn id="51" dur="500"/>
                                        <p:tgtEl>
                                          <p:spTgt spid="1639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6399"/>
                                        </p:tgtEl>
                                        <p:attrNameLst>
                                          <p:attrName>style.visibility</p:attrName>
                                        </p:attrNameLst>
                                      </p:cBhvr>
                                      <p:to>
                                        <p:strVal val="visible"/>
                                      </p:to>
                                    </p:set>
                                    <p:anim calcmode="lin" valueType="num">
                                      <p:cBhvr>
                                        <p:cTn id="56" dur="500" fill="hold"/>
                                        <p:tgtEl>
                                          <p:spTgt spid="16399"/>
                                        </p:tgtEl>
                                        <p:attrNameLst>
                                          <p:attrName>ppt_w</p:attrName>
                                        </p:attrNameLst>
                                      </p:cBhvr>
                                      <p:tavLst>
                                        <p:tav tm="0">
                                          <p:val>
                                            <p:fltVal val="0"/>
                                          </p:val>
                                        </p:tav>
                                        <p:tav tm="100000">
                                          <p:val>
                                            <p:strVal val="#ppt_w"/>
                                          </p:val>
                                        </p:tav>
                                      </p:tavLst>
                                    </p:anim>
                                    <p:anim calcmode="lin" valueType="num">
                                      <p:cBhvr>
                                        <p:cTn id="57" dur="500" fill="hold"/>
                                        <p:tgtEl>
                                          <p:spTgt spid="16399"/>
                                        </p:tgtEl>
                                        <p:attrNameLst>
                                          <p:attrName>ppt_h</p:attrName>
                                        </p:attrNameLst>
                                      </p:cBhvr>
                                      <p:tavLst>
                                        <p:tav tm="0">
                                          <p:val>
                                            <p:fltVal val="0"/>
                                          </p:val>
                                        </p:tav>
                                        <p:tav tm="100000">
                                          <p:val>
                                            <p:strVal val="#ppt_h"/>
                                          </p:val>
                                        </p:tav>
                                      </p:tavLst>
                                    </p:anim>
                                    <p:animEffect transition="in" filter="fade">
                                      <p:cBhvr>
                                        <p:cTn id="58" dur="500"/>
                                        <p:tgtEl>
                                          <p:spTgt spid="16399"/>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16395"/>
                                        </p:tgtEl>
                                        <p:attrNameLst>
                                          <p:attrName>style.visibility</p:attrName>
                                        </p:attrNameLst>
                                      </p:cBhvr>
                                      <p:to>
                                        <p:strVal val="visible"/>
                                      </p:to>
                                    </p:set>
                                    <p:anim calcmode="lin" valueType="num">
                                      <p:cBhvr>
                                        <p:cTn id="63" dur="500" fill="hold"/>
                                        <p:tgtEl>
                                          <p:spTgt spid="16395"/>
                                        </p:tgtEl>
                                        <p:attrNameLst>
                                          <p:attrName>ppt_w</p:attrName>
                                        </p:attrNameLst>
                                      </p:cBhvr>
                                      <p:tavLst>
                                        <p:tav tm="0">
                                          <p:val>
                                            <p:fltVal val="0"/>
                                          </p:val>
                                        </p:tav>
                                        <p:tav tm="100000">
                                          <p:val>
                                            <p:strVal val="#ppt_w"/>
                                          </p:val>
                                        </p:tav>
                                      </p:tavLst>
                                    </p:anim>
                                    <p:anim calcmode="lin" valueType="num">
                                      <p:cBhvr>
                                        <p:cTn id="64" dur="500" fill="hold"/>
                                        <p:tgtEl>
                                          <p:spTgt spid="16395"/>
                                        </p:tgtEl>
                                        <p:attrNameLst>
                                          <p:attrName>ppt_h</p:attrName>
                                        </p:attrNameLst>
                                      </p:cBhvr>
                                      <p:tavLst>
                                        <p:tav tm="0">
                                          <p:val>
                                            <p:fltVal val="0"/>
                                          </p:val>
                                        </p:tav>
                                        <p:tav tm="100000">
                                          <p:val>
                                            <p:strVal val="#ppt_h"/>
                                          </p:val>
                                        </p:tav>
                                      </p:tavLst>
                                    </p:anim>
                                    <p:animEffect transition="in" filter="fade">
                                      <p:cBhvr>
                                        <p:cTn id="65" dur="500"/>
                                        <p:tgtEl>
                                          <p:spTgt spid="16395"/>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16397"/>
                                        </p:tgtEl>
                                        <p:attrNameLst>
                                          <p:attrName>style.visibility</p:attrName>
                                        </p:attrNameLst>
                                      </p:cBhvr>
                                      <p:to>
                                        <p:strVal val="visible"/>
                                      </p:to>
                                    </p:set>
                                    <p:anim calcmode="lin" valueType="num">
                                      <p:cBhvr>
                                        <p:cTn id="70" dur="500" fill="hold"/>
                                        <p:tgtEl>
                                          <p:spTgt spid="16397"/>
                                        </p:tgtEl>
                                        <p:attrNameLst>
                                          <p:attrName>ppt_w</p:attrName>
                                        </p:attrNameLst>
                                      </p:cBhvr>
                                      <p:tavLst>
                                        <p:tav tm="0">
                                          <p:val>
                                            <p:fltVal val="0"/>
                                          </p:val>
                                        </p:tav>
                                        <p:tav tm="100000">
                                          <p:val>
                                            <p:strVal val="#ppt_w"/>
                                          </p:val>
                                        </p:tav>
                                      </p:tavLst>
                                    </p:anim>
                                    <p:anim calcmode="lin" valueType="num">
                                      <p:cBhvr>
                                        <p:cTn id="71" dur="500" fill="hold"/>
                                        <p:tgtEl>
                                          <p:spTgt spid="16397"/>
                                        </p:tgtEl>
                                        <p:attrNameLst>
                                          <p:attrName>ppt_h</p:attrName>
                                        </p:attrNameLst>
                                      </p:cBhvr>
                                      <p:tavLst>
                                        <p:tav tm="0">
                                          <p:val>
                                            <p:fltVal val="0"/>
                                          </p:val>
                                        </p:tav>
                                        <p:tav tm="100000">
                                          <p:val>
                                            <p:strVal val="#ppt_h"/>
                                          </p:val>
                                        </p:tav>
                                      </p:tavLst>
                                    </p:anim>
                                    <p:animEffect transition="in" filter="fade">
                                      <p:cBhvr>
                                        <p:cTn id="72" dur="500"/>
                                        <p:tgtEl>
                                          <p:spTgt spid="16397"/>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16396"/>
                                        </p:tgtEl>
                                        <p:attrNameLst>
                                          <p:attrName>style.visibility</p:attrName>
                                        </p:attrNameLst>
                                      </p:cBhvr>
                                      <p:to>
                                        <p:strVal val="visible"/>
                                      </p:to>
                                    </p:set>
                                    <p:anim calcmode="lin" valueType="num">
                                      <p:cBhvr>
                                        <p:cTn id="77" dur="500" fill="hold"/>
                                        <p:tgtEl>
                                          <p:spTgt spid="16396"/>
                                        </p:tgtEl>
                                        <p:attrNameLst>
                                          <p:attrName>ppt_w</p:attrName>
                                        </p:attrNameLst>
                                      </p:cBhvr>
                                      <p:tavLst>
                                        <p:tav tm="0">
                                          <p:val>
                                            <p:fltVal val="0"/>
                                          </p:val>
                                        </p:tav>
                                        <p:tav tm="100000">
                                          <p:val>
                                            <p:strVal val="#ppt_w"/>
                                          </p:val>
                                        </p:tav>
                                      </p:tavLst>
                                    </p:anim>
                                    <p:anim calcmode="lin" valueType="num">
                                      <p:cBhvr>
                                        <p:cTn id="78" dur="500" fill="hold"/>
                                        <p:tgtEl>
                                          <p:spTgt spid="16396"/>
                                        </p:tgtEl>
                                        <p:attrNameLst>
                                          <p:attrName>ppt_h</p:attrName>
                                        </p:attrNameLst>
                                      </p:cBhvr>
                                      <p:tavLst>
                                        <p:tav tm="0">
                                          <p:val>
                                            <p:fltVal val="0"/>
                                          </p:val>
                                        </p:tav>
                                        <p:tav tm="100000">
                                          <p:val>
                                            <p:strVal val="#ppt_h"/>
                                          </p:val>
                                        </p:tav>
                                      </p:tavLst>
                                    </p:anim>
                                    <p:animEffect transition="in" filter="fade">
                                      <p:cBhvr>
                                        <p:cTn id="79" dur="500"/>
                                        <p:tgtEl>
                                          <p:spTgt spid="16396"/>
                                        </p:tgtEl>
                                      </p:cBhvr>
                                    </p:animEffect>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6403"/>
                                        </p:tgtEl>
                                        <p:attrNameLst>
                                          <p:attrName>style.visibility</p:attrName>
                                        </p:attrNameLst>
                                      </p:cBhvr>
                                      <p:to>
                                        <p:strVal val="visible"/>
                                      </p:to>
                                    </p:set>
                                    <p:anim calcmode="lin" valueType="num">
                                      <p:cBhvr additive="base">
                                        <p:cTn id="84" dur="500" fill="hold"/>
                                        <p:tgtEl>
                                          <p:spTgt spid="16403"/>
                                        </p:tgtEl>
                                        <p:attrNameLst>
                                          <p:attrName>ppt_x</p:attrName>
                                        </p:attrNameLst>
                                      </p:cBhvr>
                                      <p:tavLst>
                                        <p:tav tm="0">
                                          <p:val>
                                            <p:strVal val="#ppt_x"/>
                                          </p:val>
                                        </p:tav>
                                        <p:tav tm="100000">
                                          <p:val>
                                            <p:strVal val="#ppt_x"/>
                                          </p:val>
                                        </p:tav>
                                      </p:tavLst>
                                    </p:anim>
                                    <p:anim calcmode="lin" valueType="num">
                                      <p:cBhvr additive="base">
                                        <p:cTn id="85" dur="500" fill="hold"/>
                                        <p:tgtEl>
                                          <p:spTgt spid="16403"/>
                                        </p:tgtEl>
                                        <p:attrNameLst>
                                          <p:attrName>ppt_y</p:attrName>
                                        </p:attrNameLst>
                                      </p:cBhvr>
                                      <p:tavLst>
                                        <p:tav tm="0">
                                          <p:val>
                                            <p:strVal val="1+#ppt_h/2"/>
                                          </p:val>
                                        </p:tav>
                                        <p:tav tm="100000">
                                          <p:val>
                                            <p:strVal val="#ppt_y"/>
                                          </p:val>
                                        </p:tav>
                                      </p:tavLst>
                                    </p:anim>
                                  </p:childTnLst>
                                </p:cTn>
                              </p:par>
                              <p:par>
                                <p:cTn id="86" presetID="2" presetClass="entr" presetSubtype="4" fill="hold" grpId="0" nodeType="withEffect">
                                  <p:stCondLst>
                                    <p:cond delay="0"/>
                                  </p:stCondLst>
                                  <p:childTnLst>
                                    <p:set>
                                      <p:cBhvr>
                                        <p:cTn id="87" dur="1" fill="hold">
                                          <p:stCondLst>
                                            <p:cond delay="0"/>
                                          </p:stCondLst>
                                        </p:cTn>
                                        <p:tgtEl>
                                          <p:spTgt spid="16402"/>
                                        </p:tgtEl>
                                        <p:attrNameLst>
                                          <p:attrName>style.visibility</p:attrName>
                                        </p:attrNameLst>
                                      </p:cBhvr>
                                      <p:to>
                                        <p:strVal val="visible"/>
                                      </p:to>
                                    </p:set>
                                    <p:anim calcmode="lin" valueType="num">
                                      <p:cBhvr additive="base">
                                        <p:cTn id="88" dur="500" fill="hold"/>
                                        <p:tgtEl>
                                          <p:spTgt spid="16402"/>
                                        </p:tgtEl>
                                        <p:attrNameLst>
                                          <p:attrName>ppt_x</p:attrName>
                                        </p:attrNameLst>
                                      </p:cBhvr>
                                      <p:tavLst>
                                        <p:tav tm="0">
                                          <p:val>
                                            <p:strVal val="#ppt_x"/>
                                          </p:val>
                                        </p:tav>
                                        <p:tav tm="100000">
                                          <p:val>
                                            <p:strVal val="#ppt_x"/>
                                          </p:val>
                                        </p:tav>
                                      </p:tavLst>
                                    </p:anim>
                                    <p:anim calcmode="lin" valueType="num">
                                      <p:cBhvr additive="base">
                                        <p:cTn id="89" dur="500" fill="hold"/>
                                        <p:tgtEl>
                                          <p:spTgt spid="16402"/>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53" presetClass="entr" presetSubtype="0" fill="hold" grpId="0" nodeType="clickEffect">
                                  <p:stCondLst>
                                    <p:cond delay="0"/>
                                  </p:stCondLst>
                                  <p:childTnLst>
                                    <p:set>
                                      <p:cBhvr>
                                        <p:cTn id="93" dur="1" fill="hold">
                                          <p:stCondLst>
                                            <p:cond delay="0"/>
                                          </p:stCondLst>
                                        </p:cTn>
                                        <p:tgtEl>
                                          <p:spTgt spid="16400"/>
                                        </p:tgtEl>
                                        <p:attrNameLst>
                                          <p:attrName>style.visibility</p:attrName>
                                        </p:attrNameLst>
                                      </p:cBhvr>
                                      <p:to>
                                        <p:strVal val="visible"/>
                                      </p:to>
                                    </p:set>
                                    <p:anim calcmode="lin" valueType="num">
                                      <p:cBhvr>
                                        <p:cTn id="94" dur="500" fill="hold"/>
                                        <p:tgtEl>
                                          <p:spTgt spid="16400"/>
                                        </p:tgtEl>
                                        <p:attrNameLst>
                                          <p:attrName>ppt_w</p:attrName>
                                        </p:attrNameLst>
                                      </p:cBhvr>
                                      <p:tavLst>
                                        <p:tav tm="0">
                                          <p:val>
                                            <p:fltVal val="0"/>
                                          </p:val>
                                        </p:tav>
                                        <p:tav tm="100000">
                                          <p:val>
                                            <p:strVal val="#ppt_w"/>
                                          </p:val>
                                        </p:tav>
                                      </p:tavLst>
                                    </p:anim>
                                    <p:anim calcmode="lin" valueType="num">
                                      <p:cBhvr>
                                        <p:cTn id="95" dur="500" fill="hold"/>
                                        <p:tgtEl>
                                          <p:spTgt spid="16400"/>
                                        </p:tgtEl>
                                        <p:attrNameLst>
                                          <p:attrName>ppt_h</p:attrName>
                                        </p:attrNameLst>
                                      </p:cBhvr>
                                      <p:tavLst>
                                        <p:tav tm="0">
                                          <p:val>
                                            <p:fltVal val="0"/>
                                          </p:val>
                                        </p:tav>
                                        <p:tav tm="100000">
                                          <p:val>
                                            <p:strVal val="#ppt_h"/>
                                          </p:val>
                                        </p:tav>
                                      </p:tavLst>
                                    </p:anim>
                                    <p:animEffect transition="in" filter="fade">
                                      <p:cBhvr>
                                        <p:cTn id="96" dur="500"/>
                                        <p:tgtEl>
                                          <p:spTgt spid="16400"/>
                                        </p:tgtEl>
                                      </p:cBhvr>
                                    </p:animEffect>
                                  </p:childTnLst>
                                </p:cTn>
                              </p:par>
                              <p:par>
                                <p:cTn id="97" presetID="53" presetClass="entr" presetSubtype="0" fill="hold" grpId="0" nodeType="withEffect">
                                  <p:stCondLst>
                                    <p:cond delay="0"/>
                                  </p:stCondLst>
                                  <p:childTnLst>
                                    <p:set>
                                      <p:cBhvr>
                                        <p:cTn id="98" dur="1" fill="hold">
                                          <p:stCondLst>
                                            <p:cond delay="0"/>
                                          </p:stCondLst>
                                        </p:cTn>
                                        <p:tgtEl>
                                          <p:spTgt spid="16401"/>
                                        </p:tgtEl>
                                        <p:attrNameLst>
                                          <p:attrName>style.visibility</p:attrName>
                                        </p:attrNameLst>
                                      </p:cBhvr>
                                      <p:to>
                                        <p:strVal val="visible"/>
                                      </p:to>
                                    </p:set>
                                    <p:anim calcmode="lin" valueType="num">
                                      <p:cBhvr>
                                        <p:cTn id="99" dur="500" fill="hold"/>
                                        <p:tgtEl>
                                          <p:spTgt spid="16401"/>
                                        </p:tgtEl>
                                        <p:attrNameLst>
                                          <p:attrName>ppt_w</p:attrName>
                                        </p:attrNameLst>
                                      </p:cBhvr>
                                      <p:tavLst>
                                        <p:tav tm="0">
                                          <p:val>
                                            <p:fltVal val="0"/>
                                          </p:val>
                                        </p:tav>
                                        <p:tav tm="100000">
                                          <p:val>
                                            <p:strVal val="#ppt_w"/>
                                          </p:val>
                                        </p:tav>
                                      </p:tavLst>
                                    </p:anim>
                                    <p:anim calcmode="lin" valueType="num">
                                      <p:cBhvr>
                                        <p:cTn id="100" dur="500" fill="hold"/>
                                        <p:tgtEl>
                                          <p:spTgt spid="16401"/>
                                        </p:tgtEl>
                                        <p:attrNameLst>
                                          <p:attrName>ppt_h</p:attrName>
                                        </p:attrNameLst>
                                      </p:cBhvr>
                                      <p:tavLst>
                                        <p:tav tm="0">
                                          <p:val>
                                            <p:fltVal val="0"/>
                                          </p:val>
                                        </p:tav>
                                        <p:tav tm="100000">
                                          <p:val>
                                            <p:strVal val="#ppt_h"/>
                                          </p:val>
                                        </p:tav>
                                      </p:tavLst>
                                    </p:anim>
                                    <p:animEffect transition="in" filter="fade">
                                      <p:cBhvr>
                                        <p:cTn id="101" dur="500"/>
                                        <p:tgtEl>
                                          <p:spTgt spid="16401"/>
                                        </p:tgtEl>
                                      </p:cBhvr>
                                    </p:animEffect>
                                  </p:childTnLst>
                                </p:cTn>
                              </p:par>
                            </p:childTnLst>
                          </p:cTn>
                        </p:par>
                      </p:childTnLst>
                    </p:cTn>
                  </p:par>
                  <p:par>
                    <p:cTn id="102" fill="hold">
                      <p:stCondLst>
                        <p:cond delay="indefinite"/>
                      </p:stCondLst>
                      <p:childTnLst>
                        <p:par>
                          <p:cTn id="103" fill="hold">
                            <p:stCondLst>
                              <p:cond delay="0"/>
                            </p:stCondLst>
                            <p:childTnLst>
                              <p:par>
                                <p:cTn id="104" presetID="53" presetClass="entr" presetSubtype="0" fill="hold" grpId="0" nodeType="clickEffect">
                                  <p:stCondLst>
                                    <p:cond delay="0"/>
                                  </p:stCondLst>
                                  <p:childTnLst>
                                    <p:set>
                                      <p:cBhvr>
                                        <p:cTn id="105" dur="1" fill="hold">
                                          <p:stCondLst>
                                            <p:cond delay="0"/>
                                          </p:stCondLst>
                                        </p:cTn>
                                        <p:tgtEl>
                                          <p:spTgt spid="16407"/>
                                        </p:tgtEl>
                                        <p:attrNameLst>
                                          <p:attrName>style.visibility</p:attrName>
                                        </p:attrNameLst>
                                      </p:cBhvr>
                                      <p:to>
                                        <p:strVal val="visible"/>
                                      </p:to>
                                    </p:set>
                                    <p:anim calcmode="lin" valueType="num">
                                      <p:cBhvr>
                                        <p:cTn id="106" dur="500" fill="hold"/>
                                        <p:tgtEl>
                                          <p:spTgt spid="16407"/>
                                        </p:tgtEl>
                                        <p:attrNameLst>
                                          <p:attrName>ppt_w</p:attrName>
                                        </p:attrNameLst>
                                      </p:cBhvr>
                                      <p:tavLst>
                                        <p:tav tm="0">
                                          <p:val>
                                            <p:fltVal val="0"/>
                                          </p:val>
                                        </p:tav>
                                        <p:tav tm="100000">
                                          <p:val>
                                            <p:strVal val="#ppt_w"/>
                                          </p:val>
                                        </p:tav>
                                      </p:tavLst>
                                    </p:anim>
                                    <p:anim calcmode="lin" valueType="num">
                                      <p:cBhvr>
                                        <p:cTn id="107" dur="500" fill="hold"/>
                                        <p:tgtEl>
                                          <p:spTgt spid="16407"/>
                                        </p:tgtEl>
                                        <p:attrNameLst>
                                          <p:attrName>ppt_h</p:attrName>
                                        </p:attrNameLst>
                                      </p:cBhvr>
                                      <p:tavLst>
                                        <p:tav tm="0">
                                          <p:val>
                                            <p:fltVal val="0"/>
                                          </p:val>
                                        </p:tav>
                                        <p:tav tm="100000">
                                          <p:val>
                                            <p:strVal val="#ppt_h"/>
                                          </p:val>
                                        </p:tav>
                                      </p:tavLst>
                                    </p:anim>
                                    <p:animEffect transition="in" filter="fade">
                                      <p:cBhvr>
                                        <p:cTn id="108" dur="500"/>
                                        <p:tgtEl>
                                          <p:spTgt spid="16407"/>
                                        </p:tgtEl>
                                      </p:cBhvr>
                                    </p:animEffect>
                                  </p:childTnLst>
                                </p:cTn>
                              </p:par>
                            </p:childTnLst>
                          </p:cTn>
                        </p:par>
                      </p:childTnLst>
                    </p:cTn>
                  </p:par>
                  <p:par>
                    <p:cTn id="109" fill="hold">
                      <p:stCondLst>
                        <p:cond delay="indefinite"/>
                      </p:stCondLst>
                      <p:childTnLst>
                        <p:par>
                          <p:cTn id="110" fill="hold">
                            <p:stCondLst>
                              <p:cond delay="0"/>
                            </p:stCondLst>
                            <p:childTnLst>
                              <p:par>
                                <p:cTn id="111" presetID="53" presetClass="entr" presetSubtype="0" fill="hold" grpId="0" nodeType="clickEffect">
                                  <p:stCondLst>
                                    <p:cond delay="0"/>
                                  </p:stCondLst>
                                  <p:childTnLst>
                                    <p:set>
                                      <p:cBhvr>
                                        <p:cTn id="112" dur="1" fill="hold">
                                          <p:stCondLst>
                                            <p:cond delay="0"/>
                                          </p:stCondLst>
                                        </p:cTn>
                                        <p:tgtEl>
                                          <p:spTgt spid="16408"/>
                                        </p:tgtEl>
                                        <p:attrNameLst>
                                          <p:attrName>style.visibility</p:attrName>
                                        </p:attrNameLst>
                                      </p:cBhvr>
                                      <p:to>
                                        <p:strVal val="visible"/>
                                      </p:to>
                                    </p:set>
                                    <p:anim calcmode="lin" valueType="num">
                                      <p:cBhvr>
                                        <p:cTn id="113" dur="500" fill="hold"/>
                                        <p:tgtEl>
                                          <p:spTgt spid="16408"/>
                                        </p:tgtEl>
                                        <p:attrNameLst>
                                          <p:attrName>ppt_w</p:attrName>
                                        </p:attrNameLst>
                                      </p:cBhvr>
                                      <p:tavLst>
                                        <p:tav tm="0">
                                          <p:val>
                                            <p:fltVal val="0"/>
                                          </p:val>
                                        </p:tav>
                                        <p:tav tm="100000">
                                          <p:val>
                                            <p:strVal val="#ppt_w"/>
                                          </p:val>
                                        </p:tav>
                                      </p:tavLst>
                                    </p:anim>
                                    <p:anim calcmode="lin" valueType="num">
                                      <p:cBhvr>
                                        <p:cTn id="114" dur="500" fill="hold"/>
                                        <p:tgtEl>
                                          <p:spTgt spid="16408"/>
                                        </p:tgtEl>
                                        <p:attrNameLst>
                                          <p:attrName>ppt_h</p:attrName>
                                        </p:attrNameLst>
                                      </p:cBhvr>
                                      <p:tavLst>
                                        <p:tav tm="0">
                                          <p:val>
                                            <p:fltVal val="0"/>
                                          </p:val>
                                        </p:tav>
                                        <p:tav tm="100000">
                                          <p:val>
                                            <p:strVal val="#ppt_h"/>
                                          </p:val>
                                        </p:tav>
                                      </p:tavLst>
                                    </p:anim>
                                    <p:animEffect transition="in" filter="fade">
                                      <p:cBhvr>
                                        <p:cTn id="115" dur="500"/>
                                        <p:tgtEl>
                                          <p:spTgt spid="16408"/>
                                        </p:tgtEl>
                                      </p:cBhvr>
                                    </p:animEffect>
                                  </p:childTnLst>
                                </p:cTn>
                              </p:par>
                            </p:childTnLst>
                          </p:cTn>
                        </p:par>
                      </p:childTnLst>
                    </p:cTn>
                  </p:par>
                  <p:par>
                    <p:cTn id="116" fill="hold">
                      <p:stCondLst>
                        <p:cond delay="indefinite"/>
                      </p:stCondLst>
                      <p:childTnLst>
                        <p:par>
                          <p:cTn id="117" fill="hold">
                            <p:stCondLst>
                              <p:cond delay="0"/>
                            </p:stCondLst>
                            <p:childTnLst>
                              <p:par>
                                <p:cTn id="118" presetID="53" presetClass="entr" presetSubtype="0" fill="hold" grpId="0" nodeType="clickEffect">
                                  <p:stCondLst>
                                    <p:cond delay="0"/>
                                  </p:stCondLst>
                                  <p:childTnLst>
                                    <p:set>
                                      <p:cBhvr>
                                        <p:cTn id="119" dur="1" fill="hold">
                                          <p:stCondLst>
                                            <p:cond delay="0"/>
                                          </p:stCondLst>
                                        </p:cTn>
                                        <p:tgtEl>
                                          <p:spTgt spid="16404"/>
                                        </p:tgtEl>
                                        <p:attrNameLst>
                                          <p:attrName>style.visibility</p:attrName>
                                        </p:attrNameLst>
                                      </p:cBhvr>
                                      <p:to>
                                        <p:strVal val="visible"/>
                                      </p:to>
                                    </p:set>
                                    <p:anim calcmode="lin" valueType="num">
                                      <p:cBhvr>
                                        <p:cTn id="120" dur="500" fill="hold"/>
                                        <p:tgtEl>
                                          <p:spTgt spid="16404"/>
                                        </p:tgtEl>
                                        <p:attrNameLst>
                                          <p:attrName>ppt_w</p:attrName>
                                        </p:attrNameLst>
                                      </p:cBhvr>
                                      <p:tavLst>
                                        <p:tav tm="0">
                                          <p:val>
                                            <p:fltVal val="0"/>
                                          </p:val>
                                        </p:tav>
                                        <p:tav tm="100000">
                                          <p:val>
                                            <p:strVal val="#ppt_w"/>
                                          </p:val>
                                        </p:tav>
                                      </p:tavLst>
                                    </p:anim>
                                    <p:anim calcmode="lin" valueType="num">
                                      <p:cBhvr>
                                        <p:cTn id="121" dur="500" fill="hold"/>
                                        <p:tgtEl>
                                          <p:spTgt spid="16404"/>
                                        </p:tgtEl>
                                        <p:attrNameLst>
                                          <p:attrName>ppt_h</p:attrName>
                                        </p:attrNameLst>
                                      </p:cBhvr>
                                      <p:tavLst>
                                        <p:tav tm="0">
                                          <p:val>
                                            <p:fltVal val="0"/>
                                          </p:val>
                                        </p:tav>
                                        <p:tav tm="100000">
                                          <p:val>
                                            <p:strVal val="#ppt_h"/>
                                          </p:val>
                                        </p:tav>
                                      </p:tavLst>
                                    </p:anim>
                                    <p:animEffect transition="in" filter="fade">
                                      <p:cBhvr>
                                        <p:cTn id="122" dur="500"/>
                                        <p:tgtEl>
                                          <p:spTgt spid="16404"/>
                                        </p:tgtEl>
                                      </p:cBhvr>
                                    </p:animEffect>
                                  </p:childTnLst>
                                </p:cTn>
                              </p:par>
                            </p:childTnLst>
                          </p:cTn>
                        </p:par>
                      </p:childTnLst>
                    </p:cTn>
                  </p:par>
                  <p:par>
                    <p:cTn id="123" fill="hold">
                      <p:stCondLst>
                        <p:cond delay="indefinite"/>
                      </p:stCondLst>
                      <p:childTnLst>
                        <p:par>
                          <p:cTn id="124" fill="hold">
                            <p:stCondLst>
                              <p:cond delay="0"/>
                            </p:stCondLst>
                            <p:childTnLst>
                              <p:par>
                                <p:cTn id="125" presetID="53" presetClass="entr" presetSubtype="0" fill="hold" grpId="0" nodeType="clickEffect">
                                  <p:stCondLst>
                                    <p:cond delay="0"/>
                                  </p:stCondLst>
                                  <p:childTnLst>
                                    <p:set>
                                      <p:cBhvr>
                                        <p:cTn id="126" dur="1" fill="hold">
                                          <p:stCondLst>
                                            <p:cond delay="0"/>
                                          </p:stCondLst>
                                        </p:cTn>
                                        <p:tgtEl>
                                          <p:spTgt spid="16406"/>
                                        </p:tgtEl>
                                        <p:attrNameLst>
                                          <p:attrName>style.visibility</p:attrName>
                                        </p:attrNameLst>
                                      </p:cBhvr>
                                      <p:to>
                                        <p:strVal val="visible"/>
                                      </p:to>
                                    </p:set>
                                    <p:anim calcmode="lin" valueType="num">
                                      <p:cBhvr>
                                        <p:cTn id="127" dur="500" fill="hold"/>
                                        <p:tgtEl>
                                          <p:spTgt spid="16406"/>
                                        </p:tgtEl>
                                        <p:attrNameLst>
                                          <p:attrName>ppt_w</p:attrName>
                                        </p:attrNameLst>
                                      </p:cBhvr>
                                      <p:tavLst>
                                        <p:tav tm="0">
                                          <p:val>
                                            <p:fltVal val="0"/>
                                          </p:val>
                                        </p:tav>
                                        <p:tav tm="100000">
                                          <p:val>
                                            <p:strVal val="#ppt_w"/>
                                          </p:val>
                                        </p:tav>
                                      </p:tavLst>
                                    </p:anim>
                                    <p:anim calcmode="lin" valueType="num">
                                      <p:cBhvr>
                                        <p:cTn id="128" dur="500" fill="hold"/>
                                        <p:tgtEl>
                                          <p:spTgt spid="16406"/>
                                        </p:tgtEl>
                                        <p:attrNameLst>
                                          <p:attrName>ppt_h</p:attrName>
                                        </p:attrNameLst>
                                      </p:cBhvr>
                                      <p:tavLst>
                                        <p:tav tm="0">
                                          <p:val>
                                            <p:fltVal val="0"/>
                                          </p:val>
                                        </p:tav>
                                        <p:tav tm="100000">
                                          <p:val>
                                            <p:strVal val="#ppt_h"/>
                                          </p:val>
                                        </p:tav>
                                      </p:tavLst>
                                    </p:anim>
                                    <p:animEffect transition="in" filter="fade">
                                      <p:cBhvr>
                                        <p:cTn id="129" dur="500"/>
                                        <p:tgtEl>
                                          <p:spTgt spid="16406"/>
                                        </p:tgtEl>
                                      </p:cBhvr>
                                    </p:animEffect>
                                  </p:childTnLst>
                                </p:cTn>
                              </p:par>
                            </p:childTnLst>
                          </p:cTn>
                        </p:par>
                      </p:childTnLst>
                    </p:cTn>
                  </p:par>
                  <p:par>
                    <p:cTn id="130" fill="hold">
                      <p:stCondLst>
                        <p:cond delay="indefinite"/>
                      </p:stCondLst>
                      <p:childTnLst>
                        <p:par>
                          <p:cTn id="131" fill="hold">
                            <p:stCondLst>
                              <p:cond delay="0"/>
                            </p:stCondLst>
                            <p:childTnLst>
                              <p:par>
                                <p:cTn id="132" presetID="53" presetClass="entr" presetSubtype="0" fill="hold" grpId="0" nodeType="clickEffect">
                                  <p:stCondLst>
                                    <p:cond delay="0"/>
                                  </p:stCondLst>
                                  <p:childTnLst>
                                    <p:set>
                                      <p:cBhvr>
                                        <p:cTn id="133" dur="1" fill="hold">
                                          <p:stCondLst>
                                            <p:cond delay="0"/>
                                          </p:stCondLst>
                                        </p:cTn>
                                        <p:tgtEl>
                                          <p:spTgt spid="16405"/>
                                        </p:tgtEl>
                                        <p:attrNameLst>
                                          <p:attrName>style.visibility</p:attrName>
                                        </p:attrNameLst>
                                      </p:cBhvr>
                                      <p:to>
                                        <p:strVal val="visible"/>
                                      </p:to>
                                    </p:set>
                                    <p:anim calcmode="lin" valueType="num">
                                      <p:cBhvr>
                                        <p:cTn id="134" dur="500" fill="hold"/>
                                        <p:tgtEl>
                                          <p:spTgt spid="16405"/>
                                        </p:tgtEl>
                                        <p:attrNameLst>
                                          <p:attrName>ppt_w</p:attrName>
                                        </p:attrNameLst>
                                      </p:cBhvr>
                                      <p:tavLst>
                                        <p:tav tm="0">
                                          <p:val>
                                            <p:fltVal val="0"/>
                                          </p:val>
                                        </p:tav>
                                        <p:tav tm="100000">
                                          <p:val>
                                            <p:strVal val="#ppt_w"/>
                                          </p:val>
                                        </p:tav>
                                      </p:tavLst>
                                    </p:anim>
                                    <p:anim calcmode="lin" valueType="num">
                                      <p:cBhvr>
                                        <p:cTn id="135" dur="500" fill="hold"/>
                                        <p:tgtEl>
                                          <p:spTgt spid="16405"/>
                                        </p:tgtEl>
                                        <p:attrNameLst>
                                          <p:attrName>ppt_h</p:attrName>
                                        </p:attrNameLst>
                                      </p:cBhvr>
                                      <p:tavLst>
                                        <p:tav tm="0">
                                          <p:val>
                                            <p:fltVal val="0"/>
                                          </p:val>
                                        </p:tav>
                                        <p:tav tm="100000">
                                          <p:val>
                                            <p:strVal val="#ppt_h"/>
                                          </p:val>
                                        </p:tav>
                                      </p:tavLst>
                                    </p:anim>
                                    <p:animEffect transition="in" filter="fade">
                                      <p:cBhvr>
                                        <p:cTn id="136" dur="500"/>
                                        <p:tgtEl>
                                          <p:spTgt spid="16405"/>
                                        </p:tgtEl>
                                      </p:cBhvr>
                                    </p:animEffect>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grpId="0" nodeType="clickEffect">
                                  <p:stCondLst>
                                    <p:cond delay="0"/>
                                  </p:stCondLst>
                                  <p:childTnLst>
                                    <p:set>
                                      <p:cBhvr>
                                        <p:cTn id="140" dur="1" fill="hold">
                                          <p:stCondLst>
                                            <p:cond delay="0"/>
                                          </p:stCondLst>
                                        </p:cTn>
                                        <p:tgtEl>
                                          <p:spTgt spid="16412"/>
                                        </p:tgtEl>
                                        <p:attrNameLst>
                                          <p:attrName>style.visibility</p:attrName>
                                        </p:attrNameLst>
                                      </p:cBhvr>
                                      <p:to>
                                        <p:strVal val="visible"/>
                                      </p:to>
                                    </p:set>
                                    <p:anim calcmode="lin" valueType="num">
                                      <p:cBhvr additive="base">
                                        <p:cTn id="141" dur="500" fill="hold"/>
                                        <p:tgtEl>
                                          <p:spTgt spid="16412"/>
                                        </p:tgtEl>
                                        <p:attrNameLst>
                                          <p:attrName>ppt_x</p:attrName>
                                        </p:attrNameLst>
                                      </p:cBhvr>
                                      <p:tavLst>
                                        <p:tav tm="0">
                                          <p:val>
                                            <p:strVal val="#ppt_x"/>
                                          </p:val>
                                        </p:tav>
                                        <p:tav tm="100000">
                                          <p:val>
                                            <p:strVal val="#ppt_x"/>
                                          </p:val>
                                        </p:tav>
                                      </p:tavLst>
                                    </p:anim>
                                    <p:anim calcmode="lin" valueType="num">
                                      <p:cBhvr additive="base">
                                        <p:cTn id="142" dur="500" fill="hold"/>
                                        <p:tgtEl>
                                          <p:spTgt spid="16412"/>
                                        </p:tgtEl>
                                        <p:attrNameLst>
                                          <p:attrName>ppt_y</p:attrName>
                                        </p:attrNameLst>
                                      </p:cBhvr>
                                      <p:tavLst>
                                        <p:tav tm="0">
                                          <p:val>
                                            <p:strVal val="1+#ppt_h/2"/>
                                          </p:val>
                                        </p:tav>
                                        <p:tav tm="100000">
                                          <p:val>
                                            <p:strVal val="#ppt_y"/>
                                          </p:val>
                                        </p:tav>
                                      </p:tavLst>
                                    </p:anim>
                                  </p:childTnLst>
                                </p:cTn>
                              </p:par>
                              <p:par>
                                <p:cTn id="143" presetID="2" presetClass="entr" presetSubtype="4" fill="hold" grpId="0" nodeType="withEffect">
                                  <p:stCondLst>
                                    <p:cond delay="0"/>
                                  </p:stCondLst>
                                  <p:childTnLst>
                                    <p:set>
                                      <p:cBhvr>
                                        <p:cTn id="144" dur="1" fill="hold">
                                          <p:stCondLst>
                                            <p:cond delay="0"/>
                                          </p:stCondLst>
                                        </p:cTn>
                                        <p:tgtEl>
                                          <p:spTgt spid="16411"/>
                                        </p:tgtEl>
                                        <p:attrNameLst>
                                          <p:attrName>style.visibility</p:attrName>
                                        </p:attrNameLst>
                                      </p:cBhvr>
                                      <p:to>
                                        <p:strVal val="visible"/>
                                      </p:to>
                                    </p:set>
                                    <p:anim calcmode="lin" valueType="num">
                                      <p:cBhvr additive="base">
                                        <p:cTn id="145" dur="500" fill="hold"/>
                                        <p:tgtEl>
                                          <p:spTgt spid="16411"/>
                                        </p:tgtEl>
                                        <p:attrNameLst>
                                          <p:attrName>ppt_x</p:attrName>
                                        </p:attrNameLst>
                                      </p:cBhvr>
                                      <p:tavLst>
                                        <p:tav tm="0">
                                          <p:val>
                                            <p:strVal val="#ppt_x"/>
                                          </p:val>
                                        </p:tav>
                                        <p:tav tm="100000">
                                          <p:val>
                                            <p:strVal val="#ppt_x"/>
                                          </p:val>
                                        </p:tav>
                                      </p:tavLst>
                                    </p:anim>
                                    <p:anim calcmode="lin" valueType="num">
                                      <p:cBhvr additive="base">
                                        <p:cTn id="146" dur="500" fill="hold"/>
                                        <p:tgtEl>
                                          <p:spTgt spid="16411"/>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53" presetClass="entr" presetSubtype="0" fill="hold" grpId="0" nodeType="clickEffect">
                                  <p:stCondLst>
                                    <p:cond delay="0"/>
                                  </p:stCondLst>
                                  <p:childTnLst>
                                    <p:set>
                                      <p:cBhvr>
                                        <p:cTn id="150" dur="1" fill="hold">
                                          <p:stCondLst>
                                            <p:cond delay="0"/>
                                          </p:stCondLst>
                                        </p:cTn>
                                        <p:tgtEl>
                                          <p:spTgt spid="16409"/>
                                        </p:tgtEl>
                                        <p:attrNameLst>
                                          <p:attrName>style.visibility</p:attrName>
                                        </p:attrNameLst>
                                      </p:cBhvr>
                                      <p:to>
                                        <p:strVal val="visible"/>
                                      </p:to>
                                    </p:set>
                                    <p:anim calcmode="lin" valueType="num">
                                      <p:cBhvr>
                                        <p:cTn id="151" dur="500" fill="hold"/>
                                        <p:tgtEl>
                                          <p:spTgt spid="16409"/>
                                        </p:tgtEl>
                                        <p:attrNameLst>
                                          <p:attrName>ppt_w</p:attrName>
                                        </p:attrNameLst>
                                      </p:cBhvr>
                                      <p:tavLst>
                                        <p:tav tm="0">
                                          <p:val>
                                            <p:fltVal val="0"/>
                                          </p:val>
                                        </p:tav>
                                        <p:tav tm="100000">
                                          <p:val>
                                            <p:strVal val="#ppt_w"/>
                                          </p:val>
                                        </p:tav>
                                      </p:tavLst>
                                    </p:anim>
                                    <p:anim calcmode="lin" valueType="num">
                                      <p:cBhvr>
                                        <p:cTn id="152" dur="500" fill="hold"/>
                                        <p:tgtEl>
                                          <p:spTgt spid="16409"/>
                                        </p:tgtEl>
                                        <p:attrNameLst>
                                          <p:attrName>ppt_h</p:attrName>
                                        </p:attrNameLst>
                                      </p:cBhvr>
                                      <p:tavLst>
                                        <p:tav tm="0">
                                          <p:val>
                                            <p:fltVal val="0"/>
                                          </p:val>
                                        </p:tav>
                                        <p:tav tm="100000">
                                          <p:val>
                                            <p:strVal val="#ppt_h"/>
                                          </p:val>
                                        </p:tav>
                                      </p:tavLst>
                                    </p:anim>
                                    <p:animEffect transition="in" filter="fade">
                                      <p:cBhvr>
                                        <p:cTn id="153" dur="500"/>
                                        <p:tgtEl>
                                          <p:spTgt spid="16409"/>
                                        </p:tgtEl>
                                      </p:cBhvr>
                                    </p:animEffect>
                                  </p:childTnLst>
                                </p:cTn>
                              </p:par>
                              <p:par>
                                <p:cTn id="154" presetID="53" presetClass="entr" presetSubtype="0" fill="hold" grpId="0" nodeType="withEffect">
                                  <p:stCondLst>
                                    <p:cond delay="0"/>
                                  </p:stCondLst>
                                  <p:childTnLst>
                                    <p:set>
                                      <p:cBhvr>
                                        <p:cTn id="155" dur="1" fill="hold">
                                          <p:stCondLst>
                                            <p:cond delay="0"/>
                                          </p:stCondLst>
                                        </p:cTn>
                                        <p:tgtEl>
                                          <p:spTgt spid="16410"/>
                                        </p:tgtEl>
                                        <p:attrNameLst>
                                          <p:attrName>style.visibility</p:attrName>
                                        </p:attrNameLst>
                                      </p:cBhvr>
                                      <p:to>
                                        <p:strVal val="visible"/>
                                      </p:to>
                                    </p:set>
                                    <p:anim calcmode="lin" valueType="num">
                                      <p:cBhvr>
                                        <p:cTn id="156" dur="500" fill="hold"/>
                                        <p:tgtEl>
                                          <p:spTgt spid="16410"/>
                                        </p:tgtEl>
                                        <p:attrNameLst>
                                          <p:attrName>ppt_w</p:attrName>
                                        </p:attrNameLst>
                                      </p:cBhvr>
                                      <p:tavLst>
                                        <p:tav tm="0">
                                          <p:val>
                                            <p:fltVal val="0"/>
                                          </p:val>
                                        </p:tav>
                                        <p:tav tm="100000">
                                          <p:val>
                                            <p:strVal val="#ppt_w"/>
                                          </p:val>
                                        </p:tav>
                                      </p:tavLst>
                                    </p:anim>
                                    <p:anim calcmode="lin" valueType="num">
                                      <p:cBhvr>
                                        <p:cTn id="157" dur="500" fill="hold"/>
                                        <p:tgtEl>
                                          <p:spTgt spid="16410"/>
                                        </p:tgtEl>
                                        <p:attrNameLst>
                                          <p:attrName>ppt_h</p:attrName>
                                        </p:attrNameLst>
                                      </p:cBhvr>
                                      <p:tavLst>
                                        <p:tav tm="0">
                                          <p:val>
                                            <p:fltVal val="0"/>
                                          </p:val>
                                        </p:tav>
                                        <p:tav tm="100000">
                                          <p:val>
                                            <p:strVal val="#ppt_h"/>
                                          </p:val>
                                        </p:tav>
                                      </p:tavLst>
                                    </p:anim>
                                    <p:animEffect transition="in" filter="fade">
                                      <p:cBhvr>
                                        <p:cTn id="158" dur="500"/>
                                        <p:tgtEl>
                                          <p:spTgt spid="16410"/>
                                        </p:tgtEl>
                                      </p:cBhvr>
                                    </p:animEffect>
                                  </p:childTnLst>
                                </p:cTn>
                              </p:par>
                            </p:childTnLst>
                          </p:cTn>
                        </p:par>
                      </p:childTnLst>
                    </p:cTn>
                  </p:par>
                  <p:par>
                    <p:cTn id="159" fill="hold">
                      <p:stCondLst>
                        <p:cond delay="indefinite"/>
                      </p:stCondLst>
                      <p:childTnLst>
                        <p:par>
                          <p:cTn id="160" fill="hold">
                            <p:stCondLst>
                              <p:cond delay="0"/>
                            </p:stCondLst>
                            <p:childTnLst>
                              <p:par>
                                <p:cTn id="161" presetID="53" presetClass="entr" presetSubtype="0" fill="hold" grpId="0" nodeType="clickEffect">
                                  <p:stCondLst>
                                    <p:cond delay="0"/>
                                  </p:stCondLst>
                                  <p:childTnLst>
                                    <p:set>
                                      <p:cBhvr>
                                        <p:cTn id="162" dur="1" fill="hold">
                                          <p:stCondLst>
                                            <p:cond delay="0"/>
                                          </p:stCondLst>
                                        </p:cTn>
                                        <p:tgtEl>
                                          <p:spTgt spid="16416"/>
                                        </p:tgtEl>
                                        <p:attrNameLst>
                                          <p:attrName>style.visibility</p:attrName>
                                        </p:attrNameLst>
                                      </p:cBhvr>
                                      <p:to>
                                        <p:strVal val="visible"/>
                                      </p:to>
                                    </p:set>
                                    <p:anim calcmode="lin" valueType="num">
                                      <p:cBhvr>
                                        <p:cTn id="163" dur="500" fill="hold"/>
                                        <p:tgtEl>
                                          <p:spTgt spid="16416"/>
                                        </p:tgtEl>
                                        <p:attrNameLst>
                                          <p:attrName>ppt_w</p:attrName>
                                        </p:attrNameLst>
                                      </p:cBhvr>
                                      <p:tavLst>
                                        <p:tav tm="0">
                                          <p:val>
                                            <p:fltVal val="0"/>
                                          </p:val>
                                        </p:tav>
                                        <p:tav tm="100000">
                                          <p:val>
                                            <p:strVal val="#ppt_w"/>
                                          </p:val>
                                        </p:tav>
                                      </p:tavLst>
                                    </p:anim>
                                    <p:anim calcmode="lin" valueType="num">
                                      <p:cBhvr>
                                        <p:cTn id="164" dur="500" fill="hold"/>
                                        <p:tgtEl>
                                          <p:spTgt spid="16416"/>
                                        </p:tgtEl>
                                        <p:attrNameLst>
                                          <p:attrName>ppt_h</p:attrName>
                                        </p:attrNameLst>
                                      </p:cBhvr>
                                      <p:tavLst>
                                        <p:tav tm="0">
                                          <p:val>
                                            <p:fltVal val="0"/>
                                          </p:val>
                                        </p:tav>
                                        <p:tav tm="100000">
                                          <p:val>
                                            <p:strVal val="#ppt_h"/>
                                          </p:val>
                                        </p:tav>
                                      </p:tavLst>
                                    </p:anim>
                                    <p:animEffect transition="in" filter="fade">
                                      <p:cBhvr>
                                        <p:cTn id="165" dur="500"/>
                                        <p:tgtEl>
                                          <p:spTgt spid="16416"/>
                                        </p:tgtEl>
                                      </p:cBhvr>
                                    </p:animEffect>
                                  </p:childTnLst>
                                </p:cTn>
                              </p:par>
                            </p:childTnLst>
                          </p:cTn>
                        </p:par>
                      </p:childTnLst>
                    </p:cTn>
                  </p:par>
                  <p:par>
                    <p:cTn id="166" fill="hold">
                      <p:stCondLst>
                        <p:cond delay="indefinite"/>
                      </p:stCondLst>
                      <p:childTnLst>
                        <p:par>
                          <p:cTn id="167" fill="hold">
                            <p:stCondLst>
                              <p:cond delay="0"/>
                            </p:stCondLst>
                            <p:childTnLst>
                              <p:par>
                                <p:cTn id="168" presetID="53" presetClass="entr" presetSubtype="0" fill="hold" grpId="0" nodeType="clickEffect">
                                  <p:stCondLst>
                                    <p:cond delay="0"/>
                                  </p:stCondLst>
                                  <p:childTnLst>
                                    <p:set>
                                      <p:cBhvr>
                                        <p:cTn id="169" dur="1" fill="hold">
                                          <p:stCondLst>
                                            <p:cond delay="0"/>
                                          </p:stCondLst>
                                        </p:cTn>
                                        <p:tgtEl>
                                          <p:spTgt spid="16417"/>
                                        </p:tgtEl>
                                        <p:attrNameLst>
                                          <p:attrName>style.visibility</p:attrName>
                                        </p:attrNameLst>
                                      </p:cBhvr>
                                      <p:to>
                                        <p:strVal val="visible"/>
                                      </p:to>
                                    </p:set>
                                    <p:anim calcmode="lin" valueType="num">
                                      <p:cBhvr>
                                        <p:cTn id="170" dur="500" fill="hold"/>
                                        <p:tgtEl>
                                          <p:spTgt spid="16417"/>
                                        </p:tgtEl>
                                        <p:attrNameLst>
                                          <p:attrName>ppt_w</p:attrName>
                                        </p:attrNameLst>
                                      </p:cBhvr>
                                      <p:tavLst>
                                        <p:tav tm="0">
                                          <p:val>
                                            <p:fltVal val="0"/>
                                          </p:val>
                                        </p:tav>
                                        <p:tav tm="100000">
                                          <p:val>
                                            <p:strVal val="#ppt_w"/>
                                          </p:val>
                                        </p:tav>
                                      </p:tavLst>
                                    </p:anim>
                                    <p:anim calcmode="lin" valueType="num">
                                      <p:cBhvr>
                                        <p:cTn id="171" dur="500" fill="hold"/>
                                        <p:tgtEl>
                                          <p:spTgt spid="16417"/>
                                        </p:tgtEl>
                                        <p:attrNameLst>
                                          <p:attrName>ppt_h</p:attrName>
                                        </p:attrNameLst>
                                      </p:cBhvr>
                                      <p:tavLst>
                                        <p:tav tm="0">
                                          <p:val>
                                            <p:fltVal val="0"/>
                                          </p:val>
                                        </p:tav>
                                        <p:tav tm="100000">
                                          <p:val>
                                            <p:strVal val="#ppt_h"/>
                                          </p:val>
                                        </p:tav>
                                      </p:tavLst>
                                    </p:anim>
                                    <p:animEffect transition="in" filter="fade">
                                      <p:cBhvr>
                                        <p:cTn id="172" dur="500"/>
                                        <p:tgtEl>
                                          <p:spTgt spid="16417"/>
                                        </p:tgtEl>
                                      </p:cBhvr>
                                    </p:animEffect>
                                  </p:childTnLst>
                                </p:cTn>
                              </p:par>
                            </p:childTnLst>
                          </p:cTn>
                        </p:par>
                      </p:childTnLst>
                    </p:cTn>
                  </p:par>
                  <p:par>
                    <p:cTn id="173" fill="hold">
                      <p:stCondLst>
                        <p:cond delay="indefinite"/>
                      </p:stCondLst>
                      <p:childTnLst>
                        <p:par>
                          <p:cTn id="174" fill="hold">
                            <p:stCondLst>
                              <p:cond delay="0"/>
                            </p:stCondLst>
                            <p:childTnLst>
                              <p:par>
                                <p:cTn id="175" presetID="53" presetClass="entr" presetSubtype="0" fill="hold" grpId="0" nodeType="clickEffect">
                                  <p:stCondLst>
                                    <p:cond delay="0"/>
                                  </p:stCondLst>
                                  <p:childTnLst>
                                    <p:set>
                                      <p:cBhvr>
                                        <p:cTn id="176" dur="1" fill="hold">
                                          <p:stCondLst>
                                            <p:cond delay="0"/>
                                          </p:stCondLst>
                                        </p:cTn>
                                        <p:tgtEl>
                                          <p:spTgt spid="16413"/>
                                        </p:tgtEl>
                                        <p:attrNameLst>
                                          <p:attrName>style.visibility</p:attrName>
                                        </p:attrNameLst>
                                      </p:cBhvr>
                                      <p:to>
                                        <p:strVal val="visible"/>
                                      </p:to>
                                    </p:set>
                                    <p:anim calcmode="lin" valueType="num">
                                      <p:cBhvr>
                                        <p:cTn id="177" dur="500" fill="hold"/>
                                        <p:tgtEl>
                                          <p:spTgt spid="16413"/>
                                        </p:tgtEl>
                                        <p:attrNameLst>
                                          <p:attrName>ppt_w</p:attrName>
                                        </p:attrNameLst>
                                      </p:cBhvr>
                                      <p:tavLst>
                                        <p:tav tm="0">
                                          <p:val>
                                            <p:fltVal val="0"/>
                                          </p:val>
                                        </p:tav>
                                        <p:tav tm="100000">
                                          <p:val>
                                            <p:strVal val="#ppt_w"/>
                                          </p:val>
                                        </p:tav>
                                      </p:tavLst>
                                    </p:anim>
                                    <p:anim calcmode="lin" valueType="num">
                                      <p:cBhvr>
                                        <p:cTn id="178" dur="500" fill="hold"/>
                                        <p:tgtEl>
                                          <p:spTgt spid="16413"/>
                                        </p:tgtEl>
                                        <p:attrNameLst>
                                          <p:attrName>ppt_h</p:attrName>
                                        </p:attrNameLst>
                                      </p:cBhvr>
                                      <p:tavLst>
                                        <p:tav tm="0">
                                          <p:val>
                                            <p:fltVal val="0"/>
                                          </p:val>
                                        </p:tav>
                                        <p:tav tm="100000">
                                          <p:val>
                                            <p:strVal val="#ppt_h"/>
                                          </p:val>
                                        </p:tav>
                                      </p:tavLst>
                                    </p:anim>
                                    <p:animEffect transition="in" filter="fade">
                                      <p:cBhvr>
                                        <p:cTn id="179" dur="500"/>
                                        <p:tgtEl>
                                          <p:spTgt spid="16413"/>
                                        </p:tgtEl>
                                      </p:cBhvr>
                                    </p:animEffect>
                                  </p:childTnLst>
                                </p:cTn>
                              </p:par>
                            </p:childTnLst>
                          </p:cTn>
                        </p:par>
                      </p:childTnLst>
                    </p:cTn>
                  </p:par>
                  <p:par>
                    <p:cTn id="180" fill="hold">
                      <p:stCondLst>
                        <p:cond delay="indefinite"/>
                      </p:stCondLst>
                      <p:childTnLst>
                        <p:par>
                          <p:cTn id="181" fill="hold">
                            <p:stCondLst>
                              <p:cond delay="0"/>
                            </p:stCondLst>
                            <p:childTnLst>
                              <p:par>
                                <p:cTn id="182" presetID="53" presetClass="entr" presetSubtype="0" fill="hold" grpId="0" nodeType="clickEffect">
                                  <p:stCondLst>
                                    <p:cond delay="0"/>
                                  </p:stCondLst>
                                  <p:childTnLst>
                                    <p:set>
                                      <p:cBhvr>
                                        <p:cTn id="183" dur="1" fill="hold">
                                          <p:stCondLst>
                                            <p:cond delay="0"/>
                                          </p:stCondLst>
                                        </p:cTn>
                                        <p:tgtEl>
                                          <p:spTgt spid="16422"/>
                                        </p:tgtEl>
                                        <p:attrNameLst>
                                          <p:attrName>style.visibility</p:attrName>
                                        </p:attrNameLst>
                                      </p:cBhvr>
                                      <p:to>
                                        <p:strVal val="visible"/>
                                      </p:to>
                                    </p:set>
                                    <p:anim calcmode="lin" valueType="num">
                                      <p:cBhvr>
                                        <p:cTn id="184" dur="500" fill="hold"/>
                                        <p:tgtEl>
                                          <p:spTgt spid="16422"/>
                                        </p:tgtEl>
                                        <p:attrNameLst>
                                          <p:attrName>ppt_w</p:attrName>
                                        </p:attrNameLst>
                                      </p:cBhvr>
                                      <p:tavLst>
                                        <p:tav tm="0">
                                          <p:val>
                                            <p:fltVal val="0"/>
                                          </p:val>
                                        </p:tav>
                                        <p:tav tm="100000">
                                          <p:val>
                                            <p:strVal val="#ppt_w"/>
                                          </p:val>
                                        </p:tav>
                                      </p:tavLst>
                                    </p:anim>
                                    <p:anim calcmode="lin" valueType="num">
                                      <p:cBhvr>
                                        <p:cTn id="185" dur="500" fill="hold"/>
                                        <p:tgtEl>
                                          <p:spTgt spid="16422"/>
                                        </p:tgtEl>
                                        <p:attrNameLst>
                                          <p:attrName>ppt_h</p:attrName>
                                        </p:attrNameLst>
                                      </p:cBhvr>
                                      <p:tavLst>
                                        <p:tav tm="0">
                                          <p:val>
                                            <p:fltVal val="0"/>
                                          </p:val>
                                        </p:tav>
                                        <p:tav tm="100000">
                                          <p:val>
                                            <p:strVal val="#ppt_h"/>
                                          </p:val>
                                        </p:tav>
                                      </p:tavLst>
                                    </p:anim>
                                    <p:animEffect transition="in" filter="fade">
                                      <p:cBhvr>
                                        <p:cTn id="186" dur="500"/>
                                        <p:tgtEl>
                                          <p:spTgt spid="16422"/>
                                        </p:tgtEl>
                                      </p:cBhvr>
                                    </p:animEffect>
                                  </p:childTnLst>
                                </p:cTn>
                              </p:par>
                            </p:childTnLst>
                          </p:cTn>
                        </p:par>
                      </p:childTnLst>
                    </p:cTn>
                  </p:par>
                  <p:par>
                    <p:cTn id="187" fill="hold">
                      <p:stCondLst>
                        <p:cond delay="indefinite"/>
                      </p:stCondLst>
                      <p:childTnLst>
                        <p:par>
                          <p:cTn id="188" fill="hold">
                            <p:stCondLst>
                              <p:cond delay="0"/>
                            </p:stCondLst>
                            <p:childTnLst>
                              <p:par>
                                <p:cTn id="189" presetID="53" presetClass="entr" presetSubtype="0" fill="hold" grpId="0" nodeType="clickEffect">
                                  <p:stCondLst>
                                    <p:cond delay="0"/>
                                  </p:stCondLst>
                                  <p:childTnLst>
                                    <p:set>
                                      <p:cBhvr>
                                        <p:cTn id="190" dur="1" fill="hold">
                                          <p:stCondLst>
                                            <p:cond delay="0"/>
                                          </p:stCondLst>
                                        </p:cTn>
                                        <p:tgtEl>
                                          <p:spTgt spid="16414"/>
                                        </p:tgtEl>
                                        <p:attrNameLst>
                                          <p:attrName>style.visibility</p:attrName>
                                        </p:attrNameLst>
                                      </p:cBhvr>
                                      <p:to>
                                        <p:strVal val="visible"/>
                                      </p:to>
                                    </p:set>
                                    <p:anim calcmode="lin" valueType="num">
                                      <p:cBhvr>
                                        <p:cTn id="191" dur="500" fill="hold"/>
                                        <p:tgtEl>
                                          <p:spTgt spid="16414"/>
                                        </p:tgtEl>
                                        <p:attrNameLst>
                                          <p:attrName>ppt_w</p:attrName>
                                        </p:attrNameLst>
                                      </p:cBhvr>
                                      <p:tavLst>
                                        <p:tav tm="0">
                                          <p:val>
                                            <p:fltVal val="0"/>
                                          </p:val>
                                        </p:tav>
                                        <p:tav tm="100000">
                                          <p:val>
                                            <p:strVal val="#ppt_w"/>
                                          </p:val>
                                        </p:tav>
                                      </p:tavLst>
                                    </p:anim>
                                    <p:anim calcmode="lin" valueType="num">
                                      <p:cBhvr>
                                        <p:cTn id="192" dur="500" fill="hold"/>
                                        <p:tgtEl>
                                          <p:spTgt spid="16414"/>
                                        </p:tgtEl>
                                        <p:attrNameLst>
                                          <p:attrName>ppt_h</p:attrName>
                                        </p:attrNameLst>
                                      </p:cBhvr>
                                      <p:tavLst>
                                        <p:tav tm="0">
                                          <p:val>
                                            <p:fltVal val="0"/>
                                          </p:val>
                                        </p:tav>
                                        <p:tav tm="100000">
                                          <p:val>
                                            <p:strVal val="#ppt_h"/>
                                          </p:val>
                                        </p:tav>
                                      </p:tavLst>
                                    </p:anim>
                                    <p:animEffect transition="in" filter="fade">
                                      <p:cBhvr>
                                        <p:cTn id="193" dur="500"/>
                                        <p:tgtEl>
                                          <p:spTgt spid="16414"/>
                                        </p:tgtEl>
                                      </p:cBhvr>
                                    </p:animEffect>
                                  </p:childTnLst>
                                </p:cTn>
                              </p:par>
                            </p:childTnLst>
                          </p:cTn>
                        </p:par>
                      </p:childTnLst>
                    </p:cTn>
                  </p:par>
                  <p:par>
                    <p:cTn id="194" fill="hold">
                      <p:stCondLst>
                        <p:cond delay="indefinite"/>
                      </p:stCondLst>
                      <p:childTnLst>
                        <p:par>
                          <p:cTn id="195" fill="hold">
                            <p:stCondLst>
                              <p:cond delay="0"/>
                            </p:stCondLst>
                            <p:childTnLst>
                              <p:par>
                                <p:cTn id="196" presetID="2" presetClass="entr" presetSubtype="4" fill="hold" grpId="0" nodeType="clickEffect">
                                  <p:stCondLst>
                                    <p:cond delay="0"/>
                                  </p:stCondLst>
                                  <p:childTnLst>
                                    <p:set>
                                      <p:cBhvr>
                                        <p:cTn id="197" dur="1" fill="hold">
                                          <p:stCondLst>
                                            <p:cond delay="0"/>
                                          </p:stCondLst>
                                        </p:cTn>
                                        <p:tgtEl>
                                          <p:spTgt spid="16421"/>
                                        </p:tgtEl>
                                        <p:attrNameLst>
                                          <p:attrName>style.visibility</p:attrName>
                                        </p:attrNameLst>
                                      </p:cBhvr>
                                      <p:to>
                                        <p:strVal val="visible"/>
                                      </p:to>
                                    </p:set>
                                    <p:anim calcmode="lin" valueType="num">
                                      <p:cBhvr additive="base">
                                        <p:cTn id="198" dur="500" fill="hold"/>
                                        <p:tgtEl>
                                          <p:spTgt spid="16421"/>
                                        </p:tgtEl>
                                        <p:attrNameLst>
                                          <p:attrName>ppt_x</p:attrName>
                                        </p:attrNameLst>
                                      </p:cBhvr>
                                      <p:tavLst>
                                        <p:tav tm="0">
                                          <p:val>
                                            <p:strVal val="#ppt_x"/>
                                          </p:val>
                                        </p:tav>
                                        <p:tav tm="100000">
                                          <p:val>
                                            <p:strVal val="#ppt_x"/>
                                          </p:val>
                                        </p:tav>
                                      </p:tavLst>
                                    </p:anim>
                                    <p:anim calcmode="lin" valueType="num">
                                      <p:cBhvr additive="base">
                                        <p:cTn id="199" dur="500" fill="hold"/>
                                        <p:tgtEl>
                                          <p:spTgt spid="16421"/>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0"/>
                                  </p:stCondLst>
                                  <p:childTnLst>
                                    <p:set>
                                      <p:cBhvr>
                                        <p:cTn id="201" dur="1" fill="hold">
                                          <p:stCondLst>
                                            <p:cond delay="0"/>
                                          </p:stCondLst>
                                        </p:cTn>
                                        <p:tgtEl>
                                          <p:spTgt spid="16420"/>
                                        </p:tgtEl>
                                        <p:attrNameLst>
                                          <p:attrName>style.visibility</p:attrName>
                                        </p:attrNameLst>
                                      </p:cBhvr>
                                      <p:to>
                                        <p:strVal val="visible"/>
                                      </p:to>
                                    </p:set>
                                    <p:anim calcmode="lin" valueType="num">
                                      <p:cBhvr additive="base">
                                        <p:cTn id="202" dur="500" fill="hold"/>
                                        <p:tgtEl>
                                          <p:spTgt spid="16420"/>
                                        </p:tgtEl>
                                        <p:attrNameLst>
                                          <p:attrName>ppt_x</p:attrName>
                                        </p:attrNameLst>
                                      </p:cBhvr>
                                      <p:tavLst>
                                        <p:tav tm="0">
                                          <p:val>
                                            <p:strVal val="#ppt_x"/>
                                          </p:val>
                                        </p:tav>
                                        <p:tav tm="100000">
                                          <p:val>
                                            <p:strVal val="#ppt_x"/>
                                          </p:val>
                                        </p:tav>
                                      </p:tavLst>
                                    </p:anim>
                                    <p:anim calcmode="lin" valueType="num">
                                      <p:cBhvr additive="base">
                                        <p:cTn id="203" dur="500" fill="hold"/>
                                        <p:tgtEl>
                                          <p:spTgt spid="16420"/>
                                        </p:tgtEl>
                                        <p:attrNameLst>
                                          <p:attrName>ppt_y</p:attrName>
                                        </p:attrNameLst>
                                      </p:cBhvr>
                                      <p:tavLst>
                                        <p:tav tm="0">
                                          <p:val>
                                            <p:strVal val="1+#ppt_h/2"/>
                                          </p:val>
                                        </p:tav>
                                        <p:tav tm="100000">
                                          <p:val>
                                            <p:strVal val="#ppt_y"/>
                                          </p:val>
                                        </p:tav>
                                      </p:tavLst>
                                    </p:anim>
                                  </p:childTnLst>
                                </p:cTn>
                              </p:par>
                            </p:childTnLst>
                          </p:cTn>
                        </p:par>
                      </p:childTnLst>
                    </p:cTn>
                  </p:par>
                  <p:par>
                    <p:cTn id="204" fill="hold">
                      <p:stCondLst>
                        <p:cond delay="indefinite"/>
                      </p:stCondLst>
                      <p:childTnLst>
                        <p:par>
                          <p:cTn id="205" fill="hold">
                            <p:stCondLst>
                              <p:cond delay="0"/>
                            </p:stCondLst>
                            <p:childTnLst>
                              <p:par>
                                <p:cTn id="206" presetID="2" presetClass="entr" presetSubtype="4" fill="hold" grpId="0" nodeType="clickEffect">
                                  <p:stCondLst>
                                    <p:cond delay="0"/>
                                  </p:stCondLst>
                                  <p:childTnLst>
                                    <p:set>
                                      <p:cBhvr>
                                        <p:cTn id="207" dur="1" fill="hold">
                                          <p:stCondLst>
                                            <p:cond delay="0"/>
                                          </p:stCondLst>
                                        </p:cTn>
                                        <p:tgtEl>
                                          <p:spTgt spid="16423"/>
                                        </p:tgtEl>
                                        <p:attrNameLst>
                                          <p:attrName>style.visibility</p:attrName>
                                        </p:attrNameLst>
                                      </p:cBhvr>
                                      <p:to>
                                        <p:strVal val="visible"/>
                                      </p:to>
                                    </p:set>
                                    <p:anim calcmode="lin" valueType="num">
                                      <p:cBhvr additive="base">
                                        <p:cTn id="208" dur="500" fill="hold"/>
                                        <p:tgtEl>
                                          <p:spTgt spid="16423"/>
                                        </p:tgtEl>
                                        <p:attrNameLst>
                                          <p:attrName>ppt_x</p:attrName>
                                        </p:attrNameLst>
                                      </p:cBhvr>
                                      <p:tavLst>
                                        <p:tav tm="0">
                                          <p:val>
                                            <p:strVal val="#ppt_x"/>
                                          </p:val>
                                        </p:tav>
                                        <p:tav tm="100000">
                                          <p:val>
                                            <p:strVal val="#ppt_x"/>
                                          </p:val>
                                        </p:tav>
                                      </p:tavLst>
                                    </p:anim>
                                    <p:anim calcmode="lin" valueType="num">
                                      <p:cBhvr additive="base">
                                        <p:cTn id="209" dur="500" fill="hold"/>
                                        <p:tgtEl>
                                          <p:spTgt spid="16423"/>
                                        </p:tgtEl>
                                        <p:attrNameLst>
                                          <p:attrName>ppt_y</p:attrName>
                                        </p:attrNameLst>
                                      </p:cBhvr>
                                      <p:tavLst>
                                        <p:tav tm="0">
                                          <p:val>
                                            <p:strVal val="1+#ppt_h/2"/>
                                          </p:val>
                                        </p:tav>
                                        <p:tav tm="100000">
                                          <p:val>
                                            <p:strVal val="#ppt_y"/>
                                          </p:val>
                                        </p:tav>
                                      </p:tavLst>
                                    </p:anim>
                                  </p:childTnLst>
                                </p:cTn>
                              </p:par>
                              <p:par>
                                <p:cTn id="210" presetID="2" presetClass="entr" presetSubtype="4" fill="hold" grpId="0" nodeType="withEffect">
                                  <p:stCondLst>
                                    <p:cond delay="0"/>
                                  </p:stCondLst>
                                  <p:childTnLst>
                                    <p:set>
                                      <p:cBhvr>
                                        <p:cTn id="211" dur="1" fill="hold">
                                          <p:stCondLst>
                                            <p:cond delay="0"/>
                                          </p:stCondLst>
                                        </p:cTn>
                                        <p:tgtEl>
                                          <p:spTgt spid="16424"/>
                                        </p:tgtEl>
                                        <p:attrNameLst>
                                          <p:attrName>style.visibility</p:attrName>
                                        </p:attrNameLst>
                                      </p:cBhvr>
                                      <p:to>
                                        <p:strVal val="visible"/>
                                      </p:to>
                                    </p:set>
                                    <p:anim calcmode="lin" valueType="num">
                                      <p:cBhvr additive="base">
                                        <p:cTn id="212" dur="500" fill="hold"/>
                                        <p:tgtEl>
                                          <p:spTgt spid="16424"/>
                                        </p:tgtEl>
                                        <p:attrNameLst>
                                          <p:attrName>ppt_x</p:attrName>
                                        </p:attrNameLst>
                                      </p:cBhvr>
                                      <p:tavLst>
                                        <p:tav tm="0">
                                          <p:val>
                                            <p:strVal val="#ppt_x"/>
                                          </p:val>
                                        </p:tav>
                                        <p:tav tm="100000">
                                          <p:val>
                                            <p:strVal val="#ppt_x"/>
                                          </p:val>
                                        </p:tav>
                                      </p:tavLst>
                                    </p:anim>
                                    <p:anim calcmode="lin" valueType="num">
                                      <p:cBhvr additive="base">
                                        <p:cTn id="213" dur="500" fill="hold"/>
                                        <p:tgtEl>
                                          <p:spTgt spid="16424"/>
                                        </p:tgtEl>
                                        <p:attrNameLst>
                                          <p:attrName>ppt_y</p:attrName>
                                        </p:attrNameLst>
                                      </p:cBhvr>
                                      <p:tavLst>
                                        <p:tav tm="0">
                                          <p:val>
                                            <p:strVal val="1+#ppt_h/2"/>
                                          </p:val>
                                        </p:tav>
                                        <p:tav tm="100000">
                                          <p:val>
                                            <p:strVal val="#ppt_y"/>
                                          </p:val>
                                        </p:tav>
                                      </p:tavLst>
                                    </p:anim>
                                  </p:childTnLst>
                                </p:cTn>
                              </p:par>
                            </p:childTnLst>
                          </p:cTn>
                        </p:par>
                      </p:childTnLst>
                    </p:cTn>
                  </p:par>
                  <p:par>
                    <p:cTn id="214" fill="hold">
                      <p:stCondLst>
                        <p:cond delay="indefinite"/>
                      </p:stCondLst>
                      <p:childTnLst>
                        <p:par>
                          <p:cTn id="215" fill="hold">
                            <p:stCondLst>
                              <p:cond delay="0"/>
                            </p:stCondLst>
                            <p:childTnLst>
                              <p:par>
                                <p:cTn id="216" presetID="53" presetClass="entr" presetSubtype="0" fill="hold" grpId="0" nodeType="clickEffect">
                                  <p:stCondLst>
                                    <p:cond delay="0"/>
                                  </p:stCondLst>
                                  <p:childTnLst>
                                    <p:set>
                                      <p:cBhvr>
                                        <p:cTn id="217" dur="1" fill="hold">
                                          <p:stCondLst>
                                            <p:cond delay="0"/>
                                          </p:stCondLst>
                                        </p:cTn>
                                        <p:tgtEl>
                                          <p:spTgt spid="16418"/>
                                        </p:tgtEl>
                                        <p:attrNameLst>
                                          <p:attrName>style.visibility</p:attrName>
                                        </p:attrNameLst>
                                      </p:cBhvr>
                                      <p:to>
                                        <p:strVal val="visible"/>
                                      </p:to>
                                    </p:set>
                                    <p:anim calcmode="lin" valueType="num">
                                      <p:cBhvr>
                                        <p:cTn id="218" dur="500" fill="hold"/>
                                        <p:tgtEl>
                                          <p:spTgt spid="16418"/>
                                        </p:tgtEl>
                                        <p:attrNameLst>
                                          <p:attrName>ppt_w</p:attrName>
                                        </p:attrNameLst>
                                      </p:cBhvr>
                                      <p:tavLst>
                                        <p:tav tm="0">
                                          <p:val>
                                            <p:fltVal val="0"/>
                                          </p:val>
                                        </p:tav>
                                        <p:tav tm="100000">
                                          <p:val>
                                            <p:strVal val="#ppt_w"/>
                                          </p:val>
                                        </p:tav>
                                      </p:tavLst>
                                    </p:anim>
                                    <p:anim calcmode="lin" valueType="num">
                                      <p:cBhvr>
                                        <p:cTn id="219" dur="500" fill="hold"/>
                                        <p:tgtEl>
                                          <p:spTgt spid="16418"/>
                                        </p:tgtEl>
                                        <p:attrNameLst>
                                          <p:attrName>ppt_h</p:attrName>
                                        </p:attrNameLst>
                                      </p:cBhvr>
                                      <p:tavLst>
                                        <p:tav tm="0">
                                          <p:val>
                                            <p:fltVal val="0"/>
                                          </p:val>
                                        </p:tav>
                                        <p:tav tm="100000">
                                          <p:val>
                                            <p:strVal val="#ppt_h"/>
                                          </p:val>
                                        </p:tav>
                                      </p:tavLst>
                                    </p:anim>
                                    <p:animEffect transition="in" filter="fade">
                                      <p:cBhvr>
                                        <p:cTn id="220" dur="500"/>
                                        <p:tgtEl>
                                          <p:spTgt spid="16418"/>
                                        </p:tgtEl>
                                      </p:cBhvr>
                                    </p:animEffect>
                                  </p:childTnLst>
                                </p:cTn>
                              </p:par>
                              <p:par>
                                <p:cTn id="221" presetID="53" presetClass="entr" presetSubtype="0" fill="hold" grpId="0" nodeType="withEffect">
                                  <p:stCondLst>
                                    <p:cond delay="0"/>
                                  </p:stCondLst>
                                  <p:childTnLst>
                                    <p:set>
                                      <p:cBhvr>
                                        <p:cTn id="222" dur="1" fill="hold">
                                          <p:stCondLst>
                                            <p:cond delay="0"/>
                                          </p:stCondLst>
                                        </p:cTn>
                                        <p:tgtEl>
                                          <p:spTgt spid="16419"/>
                                        </p:tgtEl>
                                        <p:attrNameLst>
                                          <p:attrName>style.visibility</p:attrName>
                                        </p:attrNameLst>
                                      </p:cBhvr>
                                      <p:to>
                                        <p:strVal val="visible"/>
                                      </p:to>
                                    </p:set>
                                    <p:anim calcmode="lin" valueType="num">
                                      <p:cBhvr>
                                        <p:cTn id="223" dur="500" fill="hold"/>
                                        <p:tgtEl>
                                          <p:spTgt spid="16419"/>
                                        </p:tgtEl>
                                        <p:attrNameLst>
                                          <p:attrName>ppt_w</p:attrName>
                                        </p:attrNameLst>
                                      </p:cBhvr>
                                      <p:tavLst>
                                        <p:tav tm="0">
                                          <p:val>
                                            <p:fltVal val="0"/>
                                          </p:val>
                                        </p:tav>
                                        <p:tav tm="100000">
                                          <p:val>
                                            <p:strVal val="#ppt_w"/>
                                          </p:val>
                                        </p:tav>
                                      </p:tavLst>
                                    </p:anim>
                                    <p:anim calcmode="lin" valueType="num">
                                      <p:cBhvr>
                                        <p:cTn id="224" dur="500" fill="hold"/>
                                        <p:tgtEl>
                                          <p:spTgt spid="16419"/>
                                        </p:tgtEl>
                                        <p:attrNameLst>
                                          <p:attrName>ppt_h</p:attrName>
                                        </p:attrNameLst>
                                      </p:cBhvr>
                                      <p:tavLst>
                                        <p:tav tm="0">
                                          <p:val>
                                            <p:fltVal val="0"/>
                                          </p:val>
                                        </p:tav>
                                        <p:tav tm="100000">
                                          <p:val>
                                            <p:strVal val="#ppt_h"/>
                                          </p:val>
                                        </p:tav>
                                      </p:tavLst>
                                    </p:anim>
                                    <p:animEffect transition="in" filter="fade">
                                      <p:cBhvr>
                                        <p:cTn id="225" dur="500"/>
                                        <p:tgtEl>
                                          <p:spTgt spid="16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p:bldP spid="16390" grpId="0"/>
      <p:bldP spid="16391" grpId="0"/>
      <p:bldP spid="16392" grpId="0"/>
      <p:bldP spid="16393" grpId="0"/>
      <p:bldP spid="16394" grpId="0"/>
      <p:bldP spid="16395" grpId="0" animBg="1"/>
      <p:bldP spid="16396" grpId="0"/>
      <p:bldP spid="16397" grpId="0"/>
      <p:bldP spid="16398" grpId="0"/>
      <p:bldP spid="16399" grpId="0"/>
      <p:bldP spid="16400" grpId="0"/>
      <p:bldP spid="16401" grpId="0" animBg="1"/>
      <p:bldP spid="16402" grpId="0" animBg="1"/>
      <p:bldP spid="16403" grpId="0" animBg="1"/>
      <p:bldP spid="16404" grpId="0" animBg="1"/>
      <p:bldP spid="16405" grpId="0"/>
      <p:bldP spid="16406" grpId="0"/>
      <p:bldP spid="16407" grpId="0"/>
      <p:bldP spid="16408" grpId="0"/>
      <p:bldP spid="16409" grpId="0"/>
      <p:bldP spid="16410" grpId="0" animBg="1"/>
      <p:bldP spid="16411" grpId="0" animBg="1"/>
      <p:bldP spid="16412" grpId="0" animBg="1"/>
      <p:bldP spid="16413" grpId="0" animBg="1"/>
      <p:bldP spid="16414" grpId="0"/>
      <p:bldP spid="16416" grpId="0"/>
      <p:bldP spid="16417" grpId="0"/>
      <p:bldP spid="16418" grpId="0"/>
      <p:bldP spid="16419" grpId="0" animBg="1"/>
      <p:bldP spid="16420" grpId="0" animBg="1"/>
      <p:bldP spid="16421" grpId="0" animBg="1"/>
      <p:bldP spid="16422" grpId="0"/>
      <p:bldP spid="16423" grpId="0" animBg="1"/>
      <p:bldP spid="1642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381000" y="4038600"/>
            <a:ext cx="8153400" cy="1066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4339" name="Text Box 3"/>
          <p:cNvSpPr txBox="1">
            <a:spLocks noChangeArrowheads="1"/>
          </p:cNvSpPr>
          <p:nvPr/>
        </p:nvSpPr>
        <p:spPr bwMode="auto">
          <a:xfrm>
            <a:off x="152400" y="76200"/>
            <a:ext cx="8915400" cy="4930775"/>
          </a:xfrm>
          <a:prstGeom prst="rect">
            <a:avLst/>
          </a:prstGeom>
          <a:noFill/>
          <a:ln w="9525">
            <a:noFill/>
            <a:miter lim="800000"/>
            <a:headEnd/>
            <a:tailEnd/>
          </a:ln>
        </p:spPr>
        <p:txBody>
          <a:bodyPr>
            <a:spAutoFit/>
          </a:bodyPr>
          <a:lstStyle/>
          <a:p>
            <a:pPr marL="342900" indent="-342900" algn="ctr"/>
            <a:r>
              <a:rPr lang="en-US" b="1">
                <a:solidFill>
                  <a:srgbClr val="990000"/>
                </a:solidFill>
              </a:rPr>
              <a:t> </a:t>
            </a:r>
            <a:r>
              <a:rPr lang="en-US" u="sng">
                <a:solidFill>
                  <a:srgbClr val="990000"/>
                </a:solidFill>
              </a:rPr>
              <a:t>The Ideal Gas Law</a:t>
            </a:r>
            <a:endParaRPr lang="en-US">
              <a:solidFill>
                <a:srgbClr val="990000"/>
              </a:solidFill>
            </a:endParaRPr>
          </a:p>
          <a:p>
            <a:pPr marL="342900" indent="-342900">
              <a:buSzPct val="150000"/>
              <a:buFontTx/>
              <a:buChar char="•"/>
            </a:pPr>
            <a:r>
              <a:rPr lang="en-US"/>
              <a:t> An equation used to calculate the __________ of gas in a container (in units of _________.)</a:t>
            </a:r>
          </a:p>
          <a:p>
            <a:pPr marL="342900" indent="-342900">
              <a:buSzPct val="150000"/>
              <a:buFontTx/>
              <a:buChar char="•"/>
            </a:pPr>
            <a:endParaRPr lang="en-US" sz="1400"/>
          </a:p>
          <a:p>
            <a:pPr marL="342900" indent="-342900" algn="ctr">
              <a:buSzPct val="150000"/>
            </a:pPr>
            <a:r>
              <a:rPr lang="en-US" sz="4000">
                <a:solidFill>
                  <a:srgbClr val="0000FF"/>
                </a:solidFill>
              </a:rPr>
              <a:t>PV=nRT</a:t>
            </a:r>
          </a:p>
          <a:p>
            <a:pPr marL="342900" indent="-342900">
              <a:spcAft>
                <a:spcPct val="50000"/>
              </a:spcAft>
              <a:buSzPct val="150000"/>
              <a:buFontTx/>
              <a:buChar char="•"/>
            </a:pPr>
            <a:r>
              <a:rPr lang="en-US"/>
              <a:t>The units for T= __________, V = _________, n = # of moles   </a:t>
            </a:r>
          </a:p>
          <a:p>
            <a:pPr marL="342900" indent="-342900">
              <a:spcAft>
                <a:spcPct val="50000"/>
              </a:spcAft>
              <a:buSzPct val="150000"/>
            </a:pPr>
            <a:r>
              <a:rPr lang="en-US" i="1">
                <a:solidFill>
                  <a:srgbClr val="333399"/>
                </a:solidFill>
              </a:rPr>
              <a:t>R </a:t>
            </a:r>
            <a:r>
              <a:rPr lang="en-US" b="1" i="1">
                <a:solidFill>
                  <a:srgbClr val="333399"/>
                </a:solidFill>
              </a:rPr>
              <a:t>= Ideal Gas Constant</a:t>
            </a:r>
          </a:p>
          <a:p>
            <a:pPr marL="342900" indent="-342900">
              <a:spcAft>
                <a:spcPct val="50000"/>
              </a:spcAft>
              <a:buSzPct val="150000"/>
              <a:buFontTx/>
              <a:buChar char="•"/>
            </a:pPr>
            <a:r>
              <a:rPr lang="en-US"/>
              <a:t> The value of R changes depending on the unit of ____________ used in the equation:	</a:t>
            </a:r>
          </a:p>
          <a:p>
            <a:pPr marL="342900" indent="-342900">
              <a:spcAft>
                <a:spcPct val="50000"/>
              </a:spcAft>
              <a:buSzPct val="150000"/>
            </a:pPr>
            <a:r>
              <a:rPr lang="en-US"/>
              <a:t>	R = </a:t>
            </a:r>
            <a:r>
              <a:rPr lang="en-US">
                <a:solidFill>
                  <a:srgbClr val="0000FF"/>
                </a:solidFill>
              </a:rPr>
              <a:t>62.4</a:t>
            </a:r>
            <a:r>
              <a:rPr lang="en-US"/>
              <a:t> </a:t>
            </a:r>
            <a:r>
              <a:rPr lang="en-US" sz="2000">
                <a:solidFill>
                  <a:srgbClr val="0000FF"/>
                </a:solidFill>
              </a:rPr>
              <a:t>(mm Hg)</a:t>
            </a:r>
            <a:r>
              <a:rPr lang="en-US" sz="2000"/>
              <a:t>(L)/(mole)(K)</a:t>
            </a:r>
            <a:r>
              <a:rPr lang="en-US"/>
              <a:t>	    R = </a:t>
            </a:r>
            <a:r>
              <a:rPr lang="en-US">
                <a:solidFill>
                  <a:srgbClr val="0000FF"/>
                </a:solidFill>
              </a:rPr>
              <a:t>8.31 </a:t>
            </a:r>
            <a:r>
              <a:rPr lang="en-US" sz="2000">
                <a:solidFill>
                  <a:srgbClr val="0000FF"/>
                </a:solidFill>
              </a:rPr>
              <a:t>(kPa)</a:t>
            </a:r>
            <a:r>
              <a:rPr lang="en-US" sz="2000"/>
              <a:t>(L)/(mole)(K)</a:t>
            </a:r>
          </a:p>
          <a:p>
            <a:pPr marL="342900" indent="-342900">
              <a:spcAft>
                <a:spcPct val="50000"/>
              </a:spcAft>
              <a:buSzPct val="150000"/>
            </a:pPr>
            <a:r>
              <a:rPr lang="en-US"/>
              <a:t>  	R = </a:t>
            </a:r>
            <a:r>
              <a:rPr lang="en-US">
                <a:solidFill>
                  <a:srgbClr val="0000FF"/>
                </a:solidFill>
              </a:rPr>
              <a:t>0.0821 </a:t>
            </a:r>
            <a:r>
              <a:rPr lang="en-US" sz="2000">
                <a:solidFill>
                  <a:srgbClr val="0000FF"/>
                </a:solidFill>
              </a:rPr>
              <a:t>(atm.)</a:t>
            </a:r>
            <a:r>
              <a:rPr lang="en-US" sz="2000"/>
              <a:t>(L)/(mole)(K)</a:t>
            </a:r>
            <a:r>
              <a:rPr lang="en-US"/>
              <a:t>	    R = </a:t>
            </a:r>
            <a:r>
              <a:rPr lang="en-US">
                <a:solidFill>
                  <a:srgbClr val="0000FF"/>
                </a:solidFill>
              </a:rPr>
              <a:t>2.45 </a:t>
            </a:r>
            <a:r>
              <a:rPr lang="en-US" sz="2000">
                <a:solidFill>
                  <a:srgbClr val="0000FF"/>
                </a:solidFill>
              </a:rPr>
              <a:t>(in. Hg)</a:t>
            </a:r>
            <a:r>
              <a:rPr lang="en-US" sz="2000"/>
              <a:t>(L)/(mole)(K)</a:t>
            </a:r>
          </a:p>
        </p:txBody>
      </p:sp>
      <p:sp>
        <p:nvSpPr>
          <p:cNvPr id="17413" name="Rectangle 5"/>
          <p:cNvSpPr>
            <a:spLocks noChangeArrowheads="1"/>
          </p:cNvSpPr>
          <p:nvPr/>
        </p:nvSpPr>
        <p:spPr bwMode="auto">
          <a:xfrm>
            <a:off x="4800600" y="457200"/>
            <a:ext cx="1447800" cy="457200"/>
          </a:xfrm>
          <a:prstGeom prst="rect">
            <a:avLst/>
          </a:prstGeom>
          <a:noFill/>
          <a:ln w="9525">
            <a:noFill/>
            <a:miter lim="800000"/>
            <a:headEnd/>
            <a:tailEnd/>
          </a:ln>
        </p:spPr>
        <p:txBody>
          <a:bodyPr>
            <a:spAutoFit/>
          </a:bodyPr>
          <a:lstStyle/>
          <a:p>
            <a:pPr algn="ctr"/>
            <a:r>
              <a:rPr lang="en-US">
                <a:solidFill>
                  <a:srgbClr val="6600CC"/>
                </a:solidFill>
              </a:rPr>
              <a:t>amount</a:t>
            </a:r>
          </a:p>
        </p:txBody>
      </p:sp>
      <p:sp>
        <p:nvSpPr>
          <p:cNvPr id="17414" name="Rectangle 6"/>
          <p:cNvSpPr>
            <a:spLocks noChangeArrowheads="1"/>
          </p:cNvSpPr>
          <p:nvPr/>
        </p:nvSpPr>
        <p:spPr bwMode="auto">
          <a:xfrm>
            <a:off x="1981200" y="838200"/>
            <a:ext cx="1447800" cy="457200"/>
          </a:xfrm>
          <a:prstGeom prst="rect">
            <a:avLst/>
          </a:prstGeom>
          <a:noFill/>
          <a:ln w="9525">
            <a:noFill/>
            <a:miter lim="800000"/>
            <a:headEnd/>
            <a:tailEnd/>
          </a:ln>
        </p:spPr>
        <p:txBody>
          <a:bodyPr>
            <a:spAutoFit/>
          </a:bodyPr>
          <a:lstStyle/>
          <a:p>
            <a:pPr algn="ctr"/>
            <a:r>
              <a:rPr lang="en-US">
                <a:solidFill>
                  <a:srgbClr val="6600CC"/>
                </a:solidFill>
              </a:rPr>
              <a:t>moles</a:t>
            </a:r>
          </a:p>
        </p:txBody>
      </p:sp>
      <p:sp>
        <p:nvSpPr>
          <p:cNvPr id="17415" name="Rectangle 7"/>
          <p:cNvSpPr>
            <a:spLocks noChangeArrowheads="1"/>
          </p:cNvSpPr>
          <p:nvPr/>
        </p:nvSpPr>
        <p:spPr bwMode="auto">
          <a:xfrm>
            <a:off x="2743200" y="1981200"/>
            <a:ext cx="1447800" cy="457200"/>
          </a:xfrm>
          <a:prstGeom prst="rect">
            <a:avLst/>
          </a:prstGeom>
          <a:noFill/>
          <a:ln w="9525">
            <a:noFill/>
            <a:miter lim="800000"/>
            <a:headEnd/>
            <a:tailEnd/>
          </a:ln>
        </p:spPr>
        <p:txBody>
          <a:bodyPr>
            <a:spAutoFit/>
          </a:bodyPr>
          <a:lstStyle/>
          <a:p>
            <a:pPr algn="ctr"/>
            <a:r>
              <a:rPr lang="en-US">
                <a:solidFill>
                  <a:srgbClr val="6600CC"/>
                </a:solidFill>
              </a:rPr>
              <a:t>Kelvin</a:t>
            </a:r>
          </a:p>
        </p:txBody>
      </p:sp>
      <p:sp>
        <p:nvSpPr>
          <p:cNvPr id="17416" name="Rectangle 8"/>
          <p:cNvSpPr>
            <a:spLocks noChangeArrowheads="1"/>
          </p:cNvSpPr>
          <p:nvPr/>
        </p:nvSpPr>
        <p:spPr bwMode="auto">
          <a:xfrm>
            <a:off x="4876800" y="1981200"/>
            <a:ext cx="1447800" cy="457200"/>
          </a:xfrm>
          <a:prstGeom prst="rect">
            <a:avLst/>
          </a:prstGeom>
          <a:noFill/>
          <a:ln w="9525">
            <a:noFill/>
            <a:miter lim="800000"/>
            <a:headEnd/>
            <a:tailEnd/>
          </a:ln>
        </p:spPr>
        <p:txBody>
          <a:bodyPr>
            <a:spAutoFit/>
          </a:bodyPr>
          <a:lstStyle/>
          <a:p>
            <a:pPr algn="ctr"/>
            <a:r>
              <a:rPr lang="en-US">
                <a:solidFill>
                  <a:srgbClr val="6600CC"/>
                </a:solidFill>
              </a:rPr>
              <a:t>Liters</a:t>
            </a:r>
          </a:p>
        </p:txBody>
      </p:sp>
      <p:sp>
        <p:nvSpPr>
          <p:cNvPr id="17417" name="Rectangle 9"/>
          <p:cNvSpPr>
            <a:spLocks noChangeArrowheads="1"/>
          </p:cNvSpPr>
          <p:nvPr/>
        </p:nvSpPr>
        <p:spPr bwMode="auto">
          <a:xfrm>
            <a:off x="6781800" y="3124200"/>
            <a:ext cx="1447800" cy="457200"/>
          </a:xfrm>
          <a:prstGeom prst="rect">
            <a:avLst/>
          </a:prstGeom>
          <a:noFill/>
          <a:ln w="9525">
            <a:noFill/>
            <a:miter lim="800000"/>
            <a:headEnd/>
            <a:tailEnd/>
          </a:ln>
        </p:spPr>
        <p:txBody>
          <a:bodyPr>
            <a:spAutoFit/>
          </a:bodyPr>
          <a:lstStyle/>
          <a:p>
            <a:pPr algn="ctr"/>
            <a:r>
              <a:rPr lang="en-US">
                <a:solidFill>
                  <a:srgbClr val="6600CC"/>
                </a:solidFill>
              </a:rPr>
              <a:t>pressure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 calcmode="lin" valueType="num">
                                      <p:cBhvr>
                                        <p:cTn id="7" dur="500" fill="hold"/>
                                        <p:tgtEl>
                                          <p:spTgt spid="17413"/>
                                        </p:tgtEl>
                                        <p:attrNameLst>
                                          <p:attrName>ppt_w</p:attrName>
                                        </p:attrNameLst>
                                      </p:cBhvr>
                                      <p:tavLst>
                                        <p:tav tm="0">
                                          <p:val>
                                            <p:fltVal val="0"/>
                                          </p:val>
                                        </p:tav>
                                        <p:tav tm="100000">
                                          <p:val>
                                            <p:strVal val="#ppt_w"/>
                                          </p:val>
                                        </p:tav>
                                      </p:tavLst>
                                    </p:anim>
                                    <p:anim calcmode="lin" valueType="num">
                                      <p:cBhvr>
                                        <p:cTn id="8" dur="500" fill="hold"/>
                                        <p:tgtEl>
                                          <p:spTgt spid="17413"/>
                                        </p:tgtEl>
                                        <p:attrNameLst>
                                          <p:attrName>ppt_h</p:attrName>
                                        </p:attrNameLst>
                                      </p:cBhvr>
                                      <p:tavLst>
                                        <p:tav tm="0">
                                          <p:val>
                                            <p:fltVal val="0"/>
                                          </p:val>
                                        </p:tav>
                                        <p:tav tm="100000">
                                          <p:val>
                                            <p:strVal val="#ppt_h"/>
                                          </p:val>
                                        </p:tav>
                                      </p:tavLst>
                                    </p:anim>
                                    <p:animEffect transition="in" filter="fade">
                                      <p:cBhvr>
                                        <p:cTn id="9" dur="500"/>
                                        <p:tgtEl>
                                          <p:spTgt spid="1741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7414"/>
                                        </p:tgtEl>
                                        <p:attrNameLst>
                                          <p:attrName>style.visibility</p:attrName>
                                        </p:attrNameLst>
                                      </p:cBhvr>
                                      <p:to>
                                        <p:strVal val="visible"/>
                                      </p:to>
                                    </p:set>
                                    <p:anim calcmode="lin" valueType="num">
                                      <p:cBhvr>
                                        <p:cTn id="14" dur="500" fill="hold"/>
                                        <p:tgtEl>
                                          <p:spTgt spid="17414"/>
                                        </p:tgtEl>
                                        <p:attrNameLst>
                                          <p:attrName>ppt_w</p:attrName>
                                        </p:attrNameLst>
                                      </p:cBhvr>
                                      <p:tavLst>
                                        <p:tav tm="0">
                                          <p:val>
                                            <p:fltVal val="0"/>
                                          </p:val>
                                        </p:tav>
                                        <p:tav tm="100000">
                                          <p:val>
                                            <p:strVal val="#ppt_w"/>
                                          </p:val>
                                        </p:tav>
                                      </p:tavLst>
                                    </p:anim>
                                    <p:anim calcmode="lin" valueType="num">
                                      <p:cBhvr>
                                        <p:cTn id="15" dur="500" fill="hold"/>
                                        <p:tgtEl>
                                          <p:spTgt spid="17414"/>
                                        </p:tgtEl>
                                        <p:attrNameLst>
                                          <p:attrName>ppt_h</p:attrName>
                                        </p:attrNameLst>
                                      </p:cBhvr>
                                      <p:tavLst>
                                        <p:tav tm="0">
                                          <p:val>
                                            <p:fltVal val="0"/>
                                          </p:val>
                                        </p:tav>
                                        <p:tav tm="100000">
                                          <p:val>
                                            <p:strVal val="#ppt_h"/>
                                          </p:val>
                                        </p:tav>
                                      </p:tavLst>
                                    </p:anim>
                                    <p:animEffect transition="in" filter="fade">
                                      <p:cBhvr>
                                        <p:cTn id="16" dur="500"/>
                                        <p:tgtEl>
                                          <p:spTgt spid="1741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7415"/>
                                        </p:tgtEl>
                                        <p:attrNameLst>
                                          <p:attrName>style.visibility</p:attrName>
                                        </p:attrNameLst>
                                      </p:cBhvr>
                                      <p:to>
                                        <p:strVal val="visible"/>
                                      </p:to>
                                    </p:set>
                                    <p:anim calcmode="lin" valueType="num">
                                      <p:cBhvr>
                                        <p:cTn id="21" dur="500" fill="hold"/>
                                        <p:tgtEl>
                                          <p:spTgt spid="17415"/>
                                        </p:tgtEl>
                                        <p:attrNameLst>
                                          <p:attrName>ppt_w</p:attrName>
                                        </p:attrNameLst>
                                      </p:cBhvr>
                                      <p:tavLst>
                                        <p:tav tm="0">
                                          <p:val>
                                            <p:fltVal val="0"/>
                                          </p:val>
                                        </p:tav>
                                        <p:tav tm="100000">
                                          <p:val>
                                            <p:strVal val="#ppt_w"/>
                                          </p:val>
                                        </p:tav>
                                      </p:tavLst>
                                    </p:anim>
                                    <p:anim calcmode="lin" valueType="num">
                                      <p:cBhvr>
                                        <p:cTn id="22" dur="500" fill="hold"/>
                                        <p:tgtEl>
                                          <p:spTgt spid="17415"/>
                                        </p:tgtEl>
                                        <p:attrNameLst>
                                          <p:attrName>ppt_h</p:attrName>
                                        </p:attrNameLst>
                                      </p:cBhvr>
                                      <p:tavLst>
                                        <p:tav tm="0">
                                          <p:val>
                                            <p:fltVal val="0"/>
                                          </p:val>
                                        </p:tav>
                                        <p:tav tm="100000">
                                          <p:val>
                                            <p:strVal val="#ppt_h"/>
                                          </p:val>
                                        </p:tav>
                                      </p:tavLst>
                                    </p:anim>
                                    <p:animEffect transition="in" filter="fade">
                                      <p:cBhvr>
                                        <p:cTn id="23" dur="500"/>
                                        <p:tgtEl>
                                          <p:spTgt spid="1741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7416"/>
                                        </p:tgtEl>
                                        <p:attrNameLst>
                                          <p:attrName>style.visibility</p:attrName>
                                        </p:attrNameLst>
                                      </p:cBhvr>
                                      <p:to>
                                        <p:strVal val="visible"/>
                                      </p:to>
                                    </p:set>
                                    <p:anim calcmode="lin" valueType="num">
                                      <p:cBhvr>
                                        <p:cTn id="28" dur="500" fill="hold"/>
                                        <p:tgtEl>
                                          <p:spTgt spid="17416"/>
                                        </p:tgtEl>
                                        <p:attrNameLst>
                                          <p:attrName>ppt_w</p:attrName>
                                        </p:attrNameLst>
                                      </p:cBhvr>
                                      <p:tavLst>
                                        <p:tav tm="0">
                                          <p:val>
                                            <p:fltVal val="0"/>
                                          </p:val>
                                        </p:tav>
                                        <p:tav tm="100000">
                                          <p:val>
                                            <p:strVal val="#ppt_w"/>
                                          </p:val>
                                        </p:tav>
                                      </p:tavLst>
                                    </p:anim>
                                    <p:anim calcmode="lin" valueType="num">
                                      <p:cBhvr>
                                        <p:cTn id="29" dur="500" fill="hold"/>
                                        <p:tgtEl>
                                          <p:spTgt spid="17416"/>
                                        </p:tgtEl>
                                        <p:attrNameLst>
                                          <p:attrName>ppt_h</p:attrName>
                                        </p:attrNameLst>
                                      </p:cBhvr>
                                      <p:tavLst>
                                        <p:tav tm="0">
                                          <p:val>
                                            <p:fltVal val="0"/>
                                          </p:val>
                                        </p:tav>
                                        <p:tav tm="100000">
                                          <p:val>
                                            <p:strVal val="#ppt_h"/>
                                          </p:val>
                                        </p:tav>
                                      </p:tavLst>
                                    </p:anim>
                                    <p:animEffect transition="in" filter="fade">
                                      <p:cBhvr>
                                        <p:cTn id="30" dur="500"/>
                                        <p:tgtEl>
                                          <p:spTgt spid="1741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7417"/>
                                        </p:tgtEl>
                                        <p:attrNameLst>
                                          <p:attrName>style.visibility</p:attrName>
                                        </p:attrNameLst>
                                      </p:cBhvr>
                                      <p:to>
                                        <p:strVal val="visible"/>
                                      </p:to>
                                    </p:set>
                                    <p:anim calcmode="lin" valueType="num">
                                      <p:cBhvr>
                                        <p:cTn id="35" dur="500" fill="hold"/>
                                        <p:tgtEl>
                                          <p:spTgt spid="17417"/>
                                        </p:tgtEl>
                                        <p:attrNameLst>
                                          <p:attrName>ppt_w</p:attrName>
                                        </p:attrNameLst>
                                      </p:cBhvr>
                                      <p:tavLst>
                                        <p:tav tm="0">
                                          <p:val>
                                            <p:fltVal val="0"/>
                                          </p:val>
                                        </p:tav>
                                        <p:tav tm="100000">
                                          <p:val>
                                            <p:strVal val="#ppt_w"/>
                                          </p:val>
                                        </p:tav>
                                      </p:tavLst>
                                    </p:anim>
                                    <p:anim calcmode="lin" valueType="num">
                                      <p:cBhvr>
                                        <p:cTn id="36" dur="500" fill="hold"/>
                                        <p:tgtEl>
                                          <p:spTgt spid="17417"/>
                                        </p:tgtEl>
                                        <p:attrNameLst>
                                          <p:attrName>ppt_h</p:attrName>
                                        </p:attrNameLst>
                                      </p:cBhvr>
                                      <p:tavLst>
                                        <p:tav tm="0">
                                          <p:val>
                                            <p:fltVal val="0"/>
                                          </p:val>
                                        </p:tav>
                                        <p:tav tm="100000">
                                          <p:val>
                                            <p:strVal val="#ppt_h"/>
                                          </p:val>
                                        </p:tav>
                                      </p:tavLst>
                                    </p:anim>
                                    <p:animEffect transition="in" filter="fade">
                                      <p:cBhvr>
                                        <p:cTn id="37" dur="500"/>
                                        <p:tgtEl>
                                          <p:spTgt spid="17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17414" grpId="0"/>
      <p:bldP spid="17415" grpId="0"/>
      <p:bldP spid="17416" grpId="0"/>
      <p:bldP spid="17417" grpId="0"/>
    </p:bld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Intro to Ideal Gas Laws</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hlinkClick r:id="rId2"/>
              </a:rPr>
              <a:t>Intro to Chemistry 7.4: Ideal Gas Law (1/2) - YouTube</a:t>
            </a:r>
            <a:endParaRPr lang="en-US" dirty="0"/>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Intro to Ideal Gas Laws Part 2</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hlinkClick r:id="rId2"/>
              </a:rPr>
              <a:t>Intro to Chemistry 7.4: Ideal Gas Law (2/2) - YouTube</a:t>
            </a:r>
            <a:endParaRPr lang="en-US"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228600" y="914400"/>
            <a:ext cx="8686800" cy="457200"/>
          </a:xfrm>
          <a:prstGeom prst="rect">
            <a:avLst/>
          </a:prstGeom>
          <a:noFill/>
          <a:ln w="9525">
            <a:noFill/>
            <a:miter lim="800000"/>
            <a:headEnd/>
            <a:tailEnd/>
          </a:ln>
        </p:spPr>
        <p:txBody>
          <a:bodyPr>
            <a:spAutoFit/>
          </a:bodyPr>
          <a:lstStyle/>
          <a:p>
            <a:pPr>
              <a:spcBef>
                <a:spcPct val="50000"/>
              </a:spcBef>
            </a:pPr>
            <a:endParaRPr lang="en-US"/>
          </a:p>
        </p:txBody>
      </p:sp>
      <p:sp>
        <p:nvSpPr>
          <p:cNvPr id="15363" name="Text Box 4"/>
          <p:cNvSpPr txBox="1">
            <a:spLocks noChangeArrowheads="1"/>
          </p:cNvSpPr>
          <p:nvPr/>
        </p:nvSpPr>
        <p:spPr bwMode="auto">
          <a:xfrm>
            <a:off x="152400" y="76200"/>
            <a:ext cx="8915400" cy="4108450"/>
          </a:xfrm>
          <a:prstGeom prst="rect">
            <a:avLst/>
          </a:prstGeom>
          <a:noFill/>
          <a:ln w="9525">
            <a:noFill/>
            <a:miter lim="800000"/>
            <a:headEnd/>
            <a:tailEnd/>
          </a:ln>
        </p:spPr>
        <p:txBody>
          <a:bodyPr>
            <a:spAutoFit/>
          </a:bodyPr>
          <a:lstStyle/>
          <a:p>
            <a:pPr marL="342900" indent="-342900" algn="ctr"/>
            <a:r>
              <a:rPr lang="en-US" b="1">
                <a:solidFill>
                  <a:srgbClr val="990000"/>
                </a:solidFill>
              </a:rPr>
              <a:t> </a:t>
            </a:r>
            <a:r>
              <a:rPr lang="en-US" u="sng">
                <a:solidFill>
                  <a:srgbClr val="990000"/>
                </a:solidFill>
              </a:rPr>
              <a:t>The Ideal Gas Law</a:t>
            </a:r>
            <a:endParaRPr lang="en-US">
              <a:solidFill>
                <a:srgbClr val="990000"/>
              </a:solidFill>
            </a:endParaRPr>
          </a:p>
          <a:p>
            <a:pPr marL="342900" indent="-342900"/>
            <a:r>
              <a:rPr lang="en-US" b="1">
                <a:solidFill>
                  <a:srgbClr val="009900"/>
                </a:solidFill>
              </a:rPr>
              <a:t>Practice Problems:</a:t>
            </a:r>
            <a:r>
              <a:rPr lang="en-US" b="1"/>
              <a:t> </a:t>
            </a:r>
          </a:p>
          <a:p>
            <a:pPr marL="342900" indent="-342900">
              <a:buFontTx/>
              <a:buAutoNum type="arabicParenR"/>
            </a:pPr>
            <a:r>
              <a:rPr lang="en-US"/>
              <a:t> 6.5 moles of a gas has a pressure of 1.30 atmospheres and it has a temperature of 20˚Celsius.  What is the volume of the gas?</a:t>
            </a:r>
          </a:p>
          <a:p>
            <a:pPr marL="342900" indent="-342900">
              <a:buFontTx/>
              <a:buAutoNum type="arabicParenR"/>
            </a:pPr>
            <a:endParaRPr lang="en-US"/>
          </a:p>
          <a:p>
            <a:pPr marL="342900" indent="-342900">
              <a:buFontTx/>
              <a:buAutoNum type="arabicParenR"/>
            </a:pPr>
            <a:endParaRPr lang="en-US"/>
          </a:p>
          <a:p>
            <a:pPr marL="342900" indent="-342900"/>
            <a:r>
              <a:rPr lang="en-US"/>
              <a:t> </a:t>
            </a:r>
          </a:p>
          <a:p>
            <a:pPr marL="342900" indent="-342900"/>
            <a:endParaRPr lang="en-US"/>
          </a:p>
          <a:p>
            <a:pPr marL="342900" indent="-342900"/>
            <a:endParaRPr lang="en-US"/>
          </a:p>
          <a:p>
            <a:pPr marL="342900" indent="-342900"/>
            <a:r>
              <a:rPr lang="en-US"/>
              <a:t>2) How many moles of gas are there in a 7.3 liter balloon with a pressure of 847 mm Hg and  temperature of 395 K?</a:t>
            </a:r>
          </a:p>
        </p:txBody>
      </p:sp>
      <p:sp>
        <p:nvSpPr>
          <p:cNvPr id="15364" name="Text Box 5"/>
          <p:cNvSpPr txBox="1">
            <a:spLocks noChangeArrowheads="1"/>
          </p:cNvSpPr>
          <p:nvPr/>
        </p:nvSpPr>
        <p:spPr bwMode="auto">
          <a:xfrm>
            <a:off x="457200" y="2057400"/>
            <a:ext cx="7924800" cy="457200"/>
          </a:xfrm>
          <a:prstGeom prst="rect">
            <a:avLst/>
          </a:prstGeom>
          <a:noFill/>
          <a:ln w="9525">
            <a:noFill/>
            <a:miter lim="800000"/>
            <a:headEnd/>
            <a:tailEnd/>
          </a:ln>
        </p:spPr>
        <p:txBody>
          <a:bodyPr>
            <a:spAutoFit/>
          </a:bodyPr>
          <a:lstStyle/>
          <a:p>
            <a:pPr algn="ctr">
              <a:spcBef>
                <a:spcPct val="50000"/>
              </a:spcBef>
            </a:pPr>
            <a:r>
              <a:rPr lang="en-US"/>
              <a:t>(          ) (          )   =   (           )   (           )   (          )</a:t>
            </a:r>
          </a:p>
        </p:txBody>
      </p:sp>
      <p:sp>
        <p:nvSpPr>
          <p:cNvPr id="18438" name="Text Box 6"/>
          <p:cNvSpPr txBox="1">
            <a:spLocks noChangeArrowheads="1"/>
          </p:cNvSpPr>
          <p:nvPr/>
        </p:nvSpPr>
        <p:spPr bwMode="auto">
          <a:xfrm>
            <a:off x="1524000" y="2057400"/>
            <a:ext cx="762000" cy="457200"/>
          </a:xfrm>
          <a:prstGeom prst="rect">
            <a:avLst/>
          </a:prstGeom>
          <a:noFill/>
          <a:ln w="9525">
            <a:noFill/>
            <a:miter lim="800000"/>
            <a:headEnd/>
            <a:tailEnd/>
          </a:ln>
        </p:spPr>
        <p:txBody>
          <a:bodyPr>
            <a:spAutoFit/>
          </a:bodyPr>
          <a:lstStyle/>
          <a:p>
            <a:pPr>
              <a:spcBef>
                <a:spcPct val="50000"/>
              </a:spcBef>
            </a:pPr>
            <a:r>
              <a:rPr lang="en-US">
                <a:solidFill>
                  <a:srgbClr val="6600CC"/>
                </a:solidFill>
              </a:rPr>
              <a:t>1.30</a:t>
            </a:r>
          </a:p>
        </p:txBody>
      </p:sp>
      <p:sp>
        <p:nvSpPr>
          <p:cNvPr id="18439" name="Text Box 7"/>
          <p:cNvSpPr txBox="1">
            <a:spLocks noChangeArrowheads="1"/>
          </p:cNvSpPr>
          <p:nvPr/>
        </p:nvSpPr>
        <p:spPr bwMode="auto">
          <a:xfrm>
            <a:off x="2514600" y="2057400"/>
            <a:ext cx="7620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V</a:t>
            </a:r>
          </a:p>
        </p:txBody>
      </p:sp>
      <p:sp>
        <p:nvSpPr>
          <p:cNvPr id="18440" name="Text Box 8"/>
          <p:cNvSpPr txBox="1">
            <a:spLocks noChangeArrowheads="1"/>
          </p:cNvSpPr>
          <p:nvPr/>
        </p:nvSpPr>
        <p:spPr bwMode="auto">
          <a:xfrm>
            <a:off x="4191000" y="2057400"/>
            <a:ext cx="7620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6.5</a:t>
            </a:r>
          </a:p>
        </p:txBody>
      </p:sp>
      <p:sp>
        <p:nvSpPr>
          <p:cNvPr id="18441" name="Text Box 9"/>
          <p:cNvSpPr txBox="1">
            <a:spLocks noChangeArrowheads="1"/>
          </p:cNvSpPr>
          <p:nvPr/>
        </p:nvSpPr>
        <p:spPr bwMode="auto">
          <a:xfrm>
            <a:off x="5257800" y="2057400"/>
            <a:ext cx="1066800" cy="457200"/>
          </a:xfrm>
          <a:prstGeom prst="rect">
            <a:avLst/>
          </a:prstGeom>
          <a:noFill/>
          <a:ln w="9525">
            <a:noFill/>
            <a:miter lim="800000"/>
            <a:headEnd/>
            <a:tailEnd/>
          </a:ln>
        </p:spPr>
        <p:txBody>
          <a:bodyPr>
            <a:spAutoFit/>
          </a:bodyPr>
          <a:lstStyle/>
          <a:p>
            <a:pPr>
              <a:spcBef>
                <a:spcPct val="50000"/>
              </a:spcBef>
            </a:pPr>
            <a:r>
              <a:rPr lang="en-US">
                <a:solidFill>
                  <a:srgbClr val="6600CC"/>
                </a:solidFill>
              </a:rPr>
              <a:t>0.0821</a:t>
            </a:r>
          </a:p>
        </p:txBody>
      </p:sp>
      <p:sp>
        <p:nvSpPr>
          <p:cNvPr id="18442" name="Text Box 10"/>
          <p:cNvSpPr txBox="1">
            <a:spLocks noChangeArrowheads="1"/>
          </p:cNvSpPr>
          <p:nvPr/>
        </p:nvSpPr>
        <p:spPr bwMode="auto">
          <a:xfrm>
            <a:off x="6553200" y="2057400"/>
            <a:ext cx="990600" cy="457200"/>
          </a:xfrm>
          <a:prstGeom prst="rect">
            <a:avLst/>
          </a:prstGeom>
          <a:noFill/>
          <a:ln w="9525">
            <a:noFill/>
            <a:miter lim="800000"/>
            <a:headEnd/>
            <a:tailEnd/>
          </a:ln>
        </p:spPr>
        <p:txBody>
          <a:bodyPr>
            <a:spAutoFit/>
          </a:bodyPr>
          <a:lstStyle/>
          <a:p>
            <a:pPr>
              <a:spcBef>
                <a:spcPct val="50000"/>
              </a:spcBef>
            </a:pPr>
            <a:r>
              <a:rPr lang="en-US">
                <a:solidFill>
                  <a:srgbClr val="6600CC"/>
                </a:solidFill>
              </a:rPr>
              <a:t>293 K</a:t>
            </a:r>
          </a:p>
        </p:txBody>
      </p:sp>
      <p:sp>
        <p:nvSpPr>
          <p:cNvPr id="18443" name="Text Box 11"/>
          <p:cNvSpPr txBox="1">
            <a:spLocks noChangeArrowheads="1"/>
          </p:cNvSpPr>
          <p:nvPr/>
        </p:nvSpPr>
        <p:spPr bwMode="auto">
          <a:xfrm>
            <a:off x="3200400" y="2667000"/>
            <a:ext cx="1676400" cy="466725"/>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US"/>
              <a:t>V = 120 L</a:t>
            </a:r>
          </a:p>
        </p:txBody>
      </p:sp>
      <p:sp>
        <p:nvSpPr>
          <p:cNvPr id="15371" name="Text Box 15"/>
          <p:cNvSpPr txBox="1">
            <a:spLocks noChangeArrowheads="1"/>
          </p:cNvSpPr>
          <p:nvPr/>
        </p:nvSpPr>
        <p:spPr bwMode="auto">
          <a:xfrm>
            <a:off x="609600" y="4333875"/>
            <a:ext cx="7924800" cy="457200"/>
          </a:xfrm>
          <a:prstGeom prst="rect">
            <a:avLst/>
          </a:prstGeom>
          <a:noFill/>
          <a:ln w="9525">
            <a:noFill/>
            <a:miter lim="800000"/>
            <a:headEnd/>
            <a:tailEnd/>
          </a:ln>
        </p:spPr>
        <p:txBody>
          <a:bodyPr>
            <a:spAutoFit/>
          </a:bodyPr>
          <a:lstStyle/>
          <a:p>
            <a:pPr algn="ctr">
              <a:spcBef>
                <a:spcPct val="50000"/>
              </a:spcBef>
            </a:pPr>
            <a:r>
              <a:rPr lang="en-US"/>
              <a:t>(          ) (          )   =   (           )   (           )   (          )</a:t>
            </a:r>
          </a:p>
        </p:txBody>
      </p:sp>
      <p:sp>
        <p:nvSpPr>
          <p:cNvPr id="18448" name="Text Box 16"/>
          <p:cNvSpPr txBox="1">
            <a:spLocks noChangeArrowheads="1"/>
          </p:cNvSpPr>
          <p:nvPr/>
        </p:nvSpPr>
        <p:spPr bwMode="auto">
          <a:xfrm>
            <a:off x="1676400" y="4333875"/>
            <a:ext cx="762000" cy="457200"/>
          </a:xfrm>
          <a:prstGeom prst="rect">
            <a:avLst/>
          </a:prstGeom>
          <a:noFill/>
          <a:ln w="9525">
            <a:noFill/>
            <a:miter lim="800000"/>
            <a:headEnd/>
            <a:tailEnd/>
          </a:ln>
        </p:spPr>
        <p:txBody>
          <a:bodyPr>
            <a:spAutoFit/>
          </a:bodyPr>
          <a:lstStyle/>
          <a:p>
            <a:pPr>
              <a:spcBef>
                <a:spcPct val="50000"/>
              </a:spcBef>
            </a:pPr>
            <a:r>
              <a:rPr lang="en-US">
                <a:solidFill>
                  <a:srgbClr val="6600CC"/>
                </a:solidFill>
              </a:rPr>
              <a:t>847</a:t>
            </a:r>
          </a:p>
        </p:txBody>
      </p:sp>
      <p:sp>
        <p:nvSpPr>
          <p:cNvPr id="18449" name="Text Box 17"/>
          <p:cNvSpPr txBox="1">
            <a:spLocks noChangeArrowheads="1"/>
          </p:cNvSpPr>
          <p:nvPr/>
        </p:nvSpPr>
        <p:spPr bwMode="auto">
          <a:xfrm>
            <a:off x="2667000" y="4333875"/>
            <a:ext cx="7620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7.3</a:t>
            </a:r>
          </a:p>
        </p:txBody>
      </p:sp>
      <p:sp>
        <p:nvSpPr>
          <p:cNvPr id="18450" name="Text Box 18"/>
          <p:cNvSpPr txBox="1">
            <a:spLocks noChangeArrowheads="1"/>
          </p:cNvSpPr>
          <p:nvPr/>
        </p:nvSpPr>
        <p:spPr bwMode="auto">
          <a:xfrm>
            <a:off x="4343400" y="4333875"/>
            <a:ext cx="7620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n</a:t>
            </a:r>
          </a:p>
        </p:txBody>
      </p:sp>
      <p:sp>
        <p:nvSpPr>
          <p:cNvPr id="18451" name="Text Box 19"/>
          <p:cNvSpPr txBox="1">
            <a:spLocks noChangeArrowheads="1"/>
          </p:cNvSpPr>
          <p:nvPr/>
        </p:nvSpPr>
        <p:spPr bwMode="auto">
          <a:xfrm>
            <a:off x="5410200" y="4333875"/>
            <a:ext cx="1066800" cy="457200"/>
          </a:xfrm>
          <a:prstGeom prst="rect">
            <a:avLst/>
          </a:prstGeom>
          <a:noFill/>
          <a:ln w="9525">
            <a:noFill/>
            <a:miter lim="800000"/>
            <a:headEnd/>
            <a:tailEnd/>
          </a:ln>
        </p:spPr>
        <p:txBody>
          <a:bodyPr>
            <a:spAutoFit/>
          </a:bodyPr>
          <a:lstStyle/>
          <a:p>
            <a:pPr algn="ctr">
              <a:spcBef>
                <a:spcPct val="50000"/>
              </a:spcBef>
            </a:pPr>
            <a:r>
              <a:rPr lang="en-US">
                <a:solidFill>
                  <a:srgbClr val="6600CC"/>
                </a:solidFill>
              </a:rPr>
              <a:t>62.4</a:t>
            </a:r>
          </a:p>
        </p:txBody>
      </p:sp>
      <p:sp>
        <p:nvSpPr>
          <p:cNvPr id="18452" name="Text Box 20"/>
          <p:cNvSpPr txBox="1">
            <a:spLocks noChangeArrowheads="1"/>
          </p:cNvSpPr>
          <p:nvPr/>
        </p:nvSpPr>
        <p:spPr bwMode="auto">
          <a:xfrm>
            <a:off x="6705600" y="4333875"/>
            <a:ext cx="990600" cy="457200"/>
          </a:xfrm>
          <a:prstGeom prst="rect">
            <a:avLst/>
          </a:prstGeom>
          <a:noFill/>
          <a:ln w="9525">
            <a:noFill/>
            <a:miter lim="800000"/>
            <a:headEnd/>
            <a:tailEnd/>
          </a:ln>
        </p:spPr>
        <p:txBody>
          <a:bodyPr>
            <a:spAutoFit/>
          </a:bodyPr>
          <a:lstStyle/>
          <a:p>
            <a:pPr>
              <a:spcBef>
                <a:spcPct val="50000"/>
              </a:spcBef>
            </a:pPr>
            <a:r>
              <a:rPr lang="en-US">
                <a:solidFill>
                  <a:srgbClr val="6600CC"/>
                </a:solidFill>
              </a:rPr>
              <a:t>395 K</a:t>
            </a:r>
          </a:p>
        </p:txBody>
      </p:sp>
      <p:sp>
        <p:nvSpPr>
          <p:cNvPr id="18453" name="Text Box 21"/>
          <p:cNvSpPr txBox="1">
            <a:spLocks noChangeArrowheads="1"/>
          </p:cNvSpPr>
          <p:nvPr/>
        </p:nvSpPr>
        <p:spPr bwMode="auto">
          <a:xfrm>
            <a:off x="3352800" y="5019675"/>
            <a:ext cx="2286000" cy="466725"/>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US"/>
              <a:t>n = 0.25 moles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8438"/>
                                        </p:tgtEl>
                                        <p:attrNameLst>
                                          <p:attrName>style.visibility</p:attrName>
                                        </p:attrNameLst>
                                      </p:cBhvr>
                                      <p:to>
                                        <p:strVal val="visible"/>
                                      </p:to>
                                    </p:set>
                                    <p:anim calcmode="lin" valueType="num">
                                      <p:cBhvr>
                                        <p:cTn id="7" dur="500" fill="hold"/>
                                        <p:tgtEl>
                                          <p:spTgt spid="18438"/>
                                        </p:tgtEl>
                                        <p:attrNameLst>
                                          <p:attrName>ppt_w</p:attrName>
                                        </p:attrNameLst>
                                      </p:cBhvr>
                                      <p:tavLst>
                                        <p:tav tm="0">
                                          <p:val>
                                            <p:fltVal val="0"/>
                                          </p:val>
                                        </p:tav>
                                        <p:tav tm="100000">
                                          <p:val>
                                            <p:strVal val="#ppt_w"/>
                                          </p:val>
                                        </p:tav>
                                      </p:tavLst>
                                    </p:anim>
                                    <p:anim calcmode="lin" valueType="num">
                                      <p:cBhvr>
                                        <p:cTn id="8" dur="500" fill="hold"/>
                                        <p:tgtEl>
                                          <p:spTgt spid="18438"/>
                                        </p:tgtEl>
                                        <p:attrNameLst>
                                          <p:attrName>ppt_h</p:attrName>
                                        </p:attrNameLst>
                                      </p:cBhvr>
                                      <p:tavLst>
                                        <p:tav tm="0">
                                          <p:val>
                                            <p:fltVal val="0"/>
                                          </p:val>
                                        </p:tav>
                                        <p:tav tm="100000">
                                          <p:val>
                                            <p:strVal val="#ppt_h"/>
                                          </p:val>
                                        </p:tav>
                                      </p:tavLst>
                                    </p:anim>
                                    <p:animEffect transition="in" filter="fade">
                                      <p:cBhvr>
                                        <p:cTn id="9" dur="500"/>
                                        <p:tgtEl>
                                          <p:spTgt spid="1843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8439"/>
                                        </p:tgtEl>
                                        <p:attrNameLst>
                                          <p:attrName>style.visibility</p:attrName>
                                        </p:attrNameLst>
                                      </p:cBhvr>
                                      <p:to>
                                        <p:strVal val="visible"/>
                                      </p:to>
                                    </p:set>
                                    <p:anim calcmode="lin" valueType="num">
                                      <p:cBhvr>
                                        <p:cTn id="14" dur="500" fill="hold"/>
                                        <p:tgtEl>
                                          <p:spTgt spid="18439"/>
                                        </p:tgtEl>
                                        <p:attrNameLst>
                                          <p:attrName>ppt_w</p:attrName>
                                        </p:attrNameLst>
                                      </p:cBhvr>
                                      <p:tavLst>
                                        <p:tav tm="0">
                                          <p:val>
                                            <p:fltVal val="0"/>
                                          </p:val>
                                        </p:tav>
                                        <p:tav tm="100000">
                                          <p:val>
                                            <p:strVal val="#ppt_w"/>
                                          </p:val>
                                        </p:tav>
                                      </p:tavLst>
                                    </p:anim>
                                    <p:anim calcmode="lin" valueType="num">
                                      <p:cBhvr>
                                        <p:cTn id="15" dur="500" fill="hold"/>
                                        <p:tgtEl>
                                          <p:spTgt spid="18439"/>
                                        </p:tgtEl>
                                        <p:attrNameLst>
                                          <p:attrName>ppt_h</p:attrName>
                                        </p:attrNameLst>
                                      </p:cBhvr>
                                      <p:tavLst>
                                        <p:tav tm="0">
                                          <p:val>
                                            <p:fltVal val="0"/>
                                          </p:val>
                                        </p:tav>
                                        <p:tav tm="100000">
                                          <p:val>
                                            <p:strVal val="#ppt_h"/>
                                          </p:val>
                                        </p:tav>
                                      </p:tavLst>
                                    </p:anim>
                                    <p:animEffect transition="in" filter="fade">
                                      <p:cBhvr>
                                        <p:cTn id="16" dur="500"/>
                                        <p:tgtEl>
                                          <p:spTgt spid="1843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8440"/>
                                        </p:tgtEl>
                                        <p:attrNameLst>
                                          <p:attrName>style.visibility</p:attrName>
                                        </p:attrNameLst>
                                      </p:cBhvr>
                                      <p:to>
                                        <p:strVal val="visible"/>
                                      </p:to>
                                    </p:set>
                                    <p:anim calcmode="lin" valueType="num">
                                      <p:cBhvr>
                                        <p:cTn id="21" dur="500" fill="hold"/>
                                        <p:tgtEl>
                                          <p:spTgt spid="18440"/>
                                        </p:tgtEl>
                                        <p:attrNameLst>
                                          <p:attrName>ppt_w</p:attrName>
                                        </p:attrNameLst>
                                      </p:cBhvr>
                                      <p:tavLst>
                                        <p:tav tm="0">
                                          <p:val>
                                            <p:fltVal val="0"/>
                                          </p:val>
                                        </p:tav>
                                        <p:tav tm="100000">
                                          <p:val>
                                            <p:strVal val="#ppt_w"/>
                                          </p:val>
                                        </p:tav>
                                      </p:tavLst>
                                    </p:anim>
                                    <p:anim calcmode="lin" valueType="num">
                                      <p:cBhvr>
                                        <p:cTn id="22" dur="500" fill="hold"/>
                                        <p:tgtEl>
                                          <p:spTgt spid="18440"/>
                                        </p:tgtEl>
                                        <p:attrNameLst>
                                          <p:attrName>ppt_h</p:attrName>
                                        </p:attrNameLst>
                                      </p:cBhvr>
                                      <p:tavLst>
                                        <p:tav tm="0">
                                          <p:val>
                                            <p:fltVal val="0"/>
                                          </p:val>
                                        </p:tav>
                                        <p:tav tm="100000">
                                          <p:val>
                                            <p:strVal val="#ppt_h"/>
                                          </p:val>
                                        </p:tav>
                                      </p:tavLst>
                                    </p:anim>
                                    <p:animEffect transition="in" filter="fade">
                                      <p:cBhvr>
                                        <p:cTn id="23" dur="500"/>
                                        <p:tgtEl>
                                          <p:spTgt spid="1844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8441"/>
                                        </p:tgtEl>
                                        <p:attrNameLst>
                                          <p:attrName>style.visibility</p:attrName>
                                        </p:attrNameLst>
                                      </p:cBhvr>
                                      <p:to>
                                        <p:strVal val="visible"/>
                                      </p:to>
                                    </p:set>
                                    <p:anim calcmode="lin" valueType="num">
                                      <p:cBhvr>
                                        <p:cTn id="28" dur="500" fill="hold"/>
                                        <p:tgtEl>
                                          <p:spTgt spid="18441"/>
                                        </p:tgtEl>
                                        <p:attrNameLst>
                                          <p:attrName>ppt_w</p:attrName>
                                        </p:attrNameLst>
                                      </p:cBhvr>
                                      <p:tavLst>
                                        <p:tav tm="0">
                                          <p:val>
                                            <p:fltVal val="0"/>
                                          </p:val>
                                        </p:tav>
                                        <p:tav tm="100000">
                                          <p:val>
                                            <p:strVal val="#ppt_w"/>
                                          </p:val>
                                        </p:tav>
                                      </p:tavLst>
                                    </p:anim>
                                    <p:anim calcmode="lin" valueType="num">
                                      <p:cBhvr>
                                        <p:cTn id="29" dur="500" fill="hold"/>
                                        <p:tgtEl>
                                          <p:spTgt spid="18441"/>
                                        </p:tgtEl>
                                        <p:attrNameLst>
                                          <p:attrName>ppt_h</p:attrName>
                                        </p:attrNameLst>
                                      </p:cBhvr>
                                      <p:tavLst>
                                        <p:tav tm="0">
                                          <p:val>
                                            <p:fltVal val="0"/>
                                          </p:val>
                                        </p:tav>
                                        <p:tav tm="100000">
                                          <p:val>
                                            <p:strVal val="#ppt_h"/>
                                          </p:val>
                                        </p:tav>
                                      </p:tavLst>
                                    </p:anim>
                                    <p:animEffect transition="in" filter="fade">
                                      <p:cBhvr>
                                        <p:cTn id="30" dur="500"/>
                                        <p:tgtEl>
                                          <p:spTgt spid="1844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8442"/>
                                        </p:tgtEl>
                                        <p:attrNameLst>
                                          <p:attrName>style.visibility</p:attrName>
                                        </p:attrNameLst>
                                      </p:cBhvr>
                                      <p:to>
                                        <p:strVal val="visible"/>
                                      </p:to>
                                    </p:set>
                                    <p:anim calcmode="lin" valueType="num">
                                      <p:cBhvr>
                                        <p:cTn id="35" dur="500" fill="hold"/>
                                        <p:tgtEl>
                                          <p:spTgt spid="18442"/>
                                        </p:tgtEl>
                                        <p:attrNameLst>
                                          <p:attrName>ppt_w</p:attrName>
                                        </p:attrNameLst>
                                      </p:cBhvr>
                                      <p:tavLst>
                                        <p:tav tm="0">
                                          <p:val>
                                            <p:fltVal val="0"/>
                                          </p:val>
                                        </p:tav>
                                        <p:tav tm="100000">
                                          <p:val>
                                            <p:strVal val="#ppt_w"/>
                                          </p:val>
                                        </p:tav>
                                      </p:tavLst>
                                    </p:anim>
                                    <p:anim calcmode="lin" valueType="num">
                                      <p:cBhvr>
                                        <p:cTn id="36" dur="500" fill="hold"/>
                                        <p:tgtEl>
                                          <p:spTgt spid="18442"/>
                                        </p:tgtEl>
                                        <p:attrNameLst>
                                          <p:attrName>ppt_h</p:attrName>
                                        </p:attrNameLst>
                                      </p:cBhvr>
                                      <p:tavLst>
                                        <p:tav tm="0">
                                          <p:val>
                                            <p:fltVal val="0"/>
                                          </p:val>
                                        </p:tav>
                                        <p:tav tm="100000">
                                          <p:val>
                                            <p:strVal val="#ppt_h"/>
                                          </p:val>
                                        </p:tav>
                                      </p:tavLst>
                                    </p:anim>
                                    <p:animEffect transition="in" filter="fade">
                                      <p:cBhvr>
                                        <p:cTn id="37" dur="500"/>
                                        <p:tgtEl>
                                          <p:spTgt spid="1844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8443"/>
                                        </p:tgtEl>
                                        <p:attrNameLst>
                                          <p:attrName>style.visibility</p:attrName>
                                        </p:attrNameLst>
                                      </p:cBhvr>
                                      <p:to>
                                        <p:strVal val="visible"/>
                                      </p:to>
                                    </p:set>
                                    <p:anim calcmode="lin" valueType="num">
                                      <p:cBhvr>
                                        <p:cTn id="42" dur="500" fill="hold"/>
                                        <p:tgtEl>
                                          <p:spTgt spid="18443"/>
                                        </p:tgtEl>
                                        <p:attrNameLst>
                                          <p:attrName>ppt_w</p:attrName>
                                        </p:attrNameLst>
                                      </p:cBhvr>
                                      <p:tavLst>
                                        <p:tav tm="0">
                                          <p:val>
                                            <p:fltVal val="0"/>
                                          </p:val>
                                        </p:tav>
                                        <p:tav tm="100000">
                                          <p:val>
                                            <p:strVal val="#ppt_w"/>
                                          </p:val>
                                        </p:tav>
                                      </p:tavLst>
                                    </p:anim>
                                    <p:anim calcmode="lin" valueType="num">
                                      <p:cBhvr>
                                        <p:cTn id="43" dur="500" fill="hold"/>
                                        <p:tgtEl>
                                          <p:spTgt spid="18443"/>
                                        </p:tgtEl>
                                        <p:attrNameLst>
                                          <p:attrName>ppt_h</p:attrName>
                                        </p:attrNameLst>
                                      </p:cBhvr>
                                      <p:tavLst>
                                        <p:tav tm="0">
                                          <p:val>
                                            <p:fltVal val="0"/>
                                          </p:val>
                                        </p:tav>
                                        <p:tav tm="100000">
                                          <p:val>
                                            <p:strVal val="#ppt_h"/>
                                          </p:val>
                                        </p:tav>
                                      </p:tavLst>
                                    </p:anim>
                                    <p:animEffect transition="in" filter="fade">
                                      <p:cBhvr>
                                        <p:cTn id="44" dur="500"/>
                                        <p:tgtEl>
                                          <p:spTgt spid="1844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8448"/>
                                        </p:tgtEl>
                                        <p:attrNameLst>
                                          <p:attrName>style.visibility</p:attrName>
                                        </p:attrNameLst>
                                      </p:cBhvr>
                                      <p:to>
                                        <p:strVal val="visible"/>
                                      </p:to>
                                    </p:set>
                                    <p:anim calcmode="lin" valueType="num">
                                      <p:cBhvr>
                                        <p:cTn id="49" dur="500" fill="hold"/>
                                        <p:tgtEl>
                                          <p:spTgt spid="18448"/>
                                        </p:tgtEl>
                                        <p:attrNameLst>
                                          <p:attrName>ppt_w</p:attrName>
                                        </p:attrNameLst>
                                      </p:cBhvr>
                                      <p:tavLst>
                                        <p:tav tm="0">
                                          <p:val>
                                            <p:fltVal val="0"/>
                                          </p:val>
                                        </p:tav>
                                        <p:tav tm="100000">
                                          <p:val>
                                            <p:strVal val="#ppt_w"/>
                                          </p:val>
                                        </p:tav>
                                      </p:tavLst>
                                    </p:anim>
                                    <p:anim calcmode="lin" valueType="num">
                                      <p:cBhvr>
                                        <p:cTn id="50" dur="500" fill="hold"/>
                                        <p:tgtEl>
                                          <p:spTgt spid="18448"/>
                                        </p:tgtEl>
                                        <p:attrNameLst>
                                          <p:attrName>ppt_h</p:attrName>
                                        </p:attrNameLst>
                                      </p:cBhvr>
                                      <p:tavLst>
                                        <p:tav tm="0">
                                          <p:val>
                                            <p:fltVal val="0"/>
                                          </p:val>
                                        </p:tav>
                                        <p:tav tm="100000">
                                          <p:val>
                                            <p:strVal val="#ppt_h"/>
                                          </p:val>
                                        </p:tav>
                                      </p:tavLst>
                                    </p:anim>
                                    <p:animEffect transition="in" filter="fade">
                                      <p:cBhvr>
                                        <p:cTn id="51" dur="500"/>
                                        <p:tgtEl>
                                          <p:spTgt spid="1844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8449"/>
                                        </p:tgtEl>
                                        <p:attrNameLst>
                                          <p:attrName>style.visibility</p:attrName>
                                        </p:attrNameLst>
                                      </p:cBhvr>
                                      <p:to>
                                        <p:strVal val="visible"/>
                                      </p:to>
                                    </p:set>
                                    <p:anim calcmode="lin" valueType="num">
                                      <p:cBhvr>
                                        <p:cTn id="56" dur="500" fill="hold"/>
                                        <p:tgtEl>
                                          <p:spTgt spid="18449"/>
                                        </p:tgtEl>
                                        <p:attrNameLst>
                                          <p:attrName>ppt_w</p:attrName>
                                        </p:attrNameLst>
                                      </p:cBhvr>
                                      <p:tavLst>
                                        <p:tav tm="0">
                                          <p:val>
                                            <p:fltVal val="0"/>
                                          </p:val>
                                        </p:tav>
                                        <p:tav tm="100000">
                                          <p:val>
                                            <p:strVal val="#ppt_w"/>
                                          </p:val>
                                        </p:tav>
                                      </p:tavLst>
                                    </p:anim>
                                    <p:anim calcmode="lin" valueType="num">
                                      <p:cBhvr>
                                        <p:cTn id="57" dur="500" fill="hold"/>
                                        <p:tgtEl>
                                          <p:spTgt spid="18449"/>
                                        </p:tgtEl>
                                        <p:attrNameLst>
                                          <p:attrName>ppt_h</p:attrName>
                                        </p:attrNameLst>
                                      </p:cBhvr>
                                      <p:tavLst>
                                        <p:tav tm="0">
                                          <p:val>
                                            <p:fltVal val="0"/>
                                          </p:val>
                                        </p:tav>
                                        <p:tav tm="100000">
                                          <p:val>
                                            <p:strVal val="#ppt_h"/>
                                          </p:val>
                                        </p:tav>
                                      </p:tavLst>
                                    </p:anim>
                                    <p:animEffect transition="in" filter="fade">
                                      <p:cBhvr>
                                        <p:cTn id="58" dur="500"/>
                                        <p:tgtEl>
                                          <p:spTgt spid="18449"/>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18450"/>
                                        </p:tgtEl>
                                        <p:attrNameLst>
                                          <p:attrName>style.visibility</p:attrName>
                                        </p:attrNameLst>
                                      </p:cBhvr>
                                      <p:to>
                                        <p:strVal val="visible"/>
                                      </p:to>
                                    </p:set>
                                    <p:anim calcmode="lin" valueType="num">
                                      <p:cBhvr>
                                        <p:cTn id="63" dur="500" fill="hold"/>
                                        <p:tgtEl>
                                          <p:spTgt spid="18450"/>
                                        </p:tgtEl>
                                        <p:attrNameLst>
                                          <p:attrName>ppt_w</p:attrName>
                                        </p:attrNameLst>
                                      </p:cBhvr>
                                      <p:tavLst>
                                        <p:tav tm="0">
                                          <p:val>
                                            <p:fltVal val="0"/>
                                          </p:val>
                                        </p:tav>
                                        <p:tav tm="100000">
                                          <p:val>
                                            <p:strVal val="#ppt_w"/>
                                          </p:val>
                                        </p:tav>
                                      </p:tavLst>
                                    </p:anim>
                                    <p:anim calcmode="lin" valueType="num">
                                      <p:cBhvr>
                                        <p:cTn id="64" dur="500" fill="hold"/>
                                        <p:tgtEl>
                                          <p:spTgt spid="18450"/>
                                        </p:tgtEl>
                                        <p:attrNameLst>
                                          <p:attrName>ppt_h</p:attrName>
                                        </p:attrNameLst>
                                      </p:cBhvr>
                                      <p:tavLst>
                                        <p:tav tm="0">
                                          <p:val>
                                            <p:fltVal val="0"/>
                                          </p:val>
                                        </p:tav>
                                        <p:tav tm="100000">
                                          <p:val>
                                            <p:strVal val="#ppt_h"/>
                                          </p:val>
                                        </p:tav>
                                      </p:tavLst>
                                    </p:anim>
                                    <p:animEffect transition="in" filter="fade">
                                      <p:cBhvr>
                                        <p:cTn id="65" dur="500"/>
                                        <p:tgtEl>
                                          <p:spTgt spid="18450"/>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18451"/>
                                        </p:tgtEl>
                                        <p:attrNameLst>
                                          <p:attrName>style.visibility</p:attrName>
                                        </p:attrNameLst>
                                      </p:cBhvr>
                                      <p:to>
                                        <p:strVal val="visible"/>
                                      </p:to>
                                    </p:set>
                                    <p:anim calcmode="lin" valueType="num">
                                      <p:cBhvr>
                                        <p:cTn id="70" dur="500" fill="hold"/>
                                        <p:tgtEl>
                                          <p:spTgt spid="18451"/>
                                        </p:tgtEl>
                                        <p:attrNameLst>
                                          <p:attrName>ppt_w</p:attrName>
                                        </p:attrNameLst>
                                      </p:cBhvr>
                                      <p:tavLst>
                                        <p:tav tm="0">
                                          <p:val>
                                            <p:fltVal val="0"/>
                                          </p:val>
                                        </p:tav>
                                        <p:tav tm="100000">
                                          <p:val>
                                            <p:strVal val="#ppt_w"/>
                                          </p:val>
                                        </p:tav>
                                      </p:tavLst>
                                    </p:anim>
                                    <p:anim calcmode="lin" valueType="num">
                                      <p:cBhvr>
                                        <p:cTn id="71" dur="500" fill="hold"/>
                                        <p:tgtEl>
                                          <p:spTgt spid="18451"/>
                                        </p:tgtEl>
                                        <p:attrNameLst>
                                          <p:attrName>ppt_h</p:attrName>
                                        </p:attrNameLst>
                                      </p:cBhvr>
                                      <p:tavLst>
                                        <p:tav tm="0">
                                          <p:val>
                                            <p:fltVal val="0"/>
                                          </p:val>
                                        </p:tav>
                                        <p:tav tm="100000">
                                          <p:val>
                                            <p:strVal val="#ppt_h"/>
                                          </p:val>
                                        </p:tav>
                                      </p:tavLst>
                                    </p:anim>
                                    <p:animEffect transition="in" filter="fade">
                                      <p:cBhvr>
                                        <p:cTn id="72" dur="500"/>
                                        <p:tgtEl>
                                          <p:spTgt spid="18451"/>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18452"/>
                                        </p:tgtEl>
                                        <p:attrNameLst>
                                          <p:attrName>style.visibility</p:attrName>
                                        </p:attrNameLst>
                                      </p:cBhvr>
                                      <p:to>
                                        <p:strVal val="visible"/>
                                      </p:to>
                                    </p:set>
                                    <p:anim calcmode="lin" valueType="num">
                                      <p:cBhvr>
                                        <p:cTn id="77" dur="500" fill="hold"/>
                                        <p:tgtEl>
                                          <p:spTgt spid="18452"/>
                                        </p:tgtEl>
                                        <p:attrNameLst>
                                          <p:attrName>ppt_w</p:attrName>
                                        </p:attrNameLst>
                                      </p:cBhvr>
                                      <p:tavLst>
                                        <p:tav tm="0">
                                          <p:val>
                                            <p:fltVal val="0"/>
                                          </p:val>
                                        </p:tav>
                                        <p:tav tm="100000">
                                          <p:val>
                                            <p:strVal val="#ppt_w"/>
                                          </p:val>
                                        </p:tav>
                                      </p:tavLst>
                                    </p:anim>
                                    <p:anim calcmode="lin" valueType="num">
                                      <p:cBhvr>
                                        <p:cTn id="78" dur="500" fill="hold"/>
                                        <p:tgtEl>
                                          <p:spTgt spid="18452"/>
                                        </p:tgtEl>
                                        <p:attrNameLst>
                                          <p:attrName>ppt_h</p:attrName>
                                        </p:attrNameLst>
                                      </p:cBhvr>
                                      <p:tavLst>
                                        <p:tav tm="0">
                                          <p:val>
                                            <p:fltVal val="0"/>
                                          </p:val>
                                        </p:tav>
                                        <p:tav tm="100000">
                                          <p:val>
                                            <p:strVal val="#ppt_h"/>
                                          </p:val>
                                        </p:tav>
                                      </p:tavLst>
                                    </p:anim>
                                    <p:animEffect transition="in" filter="fade">
                                      <p:cBhvr>
                                        <p:cTn id="79" dur="500"/>
                                        <p:tgtEl>
                                          <p:spTgt spid="18452"/>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18453"/>
                                        </p:tgtEl>
                                        <p:attrNameLst>
                                          <p:attrName>style.visibility</p:attrName>
                                        </p:attrNameLst>
                                      </p:cBhvr>
                                      <p:to>
                                        <p:strVal val="visible"/>
                                      </p:to>
                                    </p:set>
                                    <p:anim calcmode="lin" valueType="num">
                                      <p:cBhvr>
                                        <p:cTn id="84" dur="500" fill="hold"/>
                                        <p:tgtEl>
                                          <p:spTgt spid="18453"/>
                                        </p:tgtEl>
                                        <p:attrNameLst>
                                          <p:attrName>ppt_w</p:attrName>
                                        </p:attrNameLst>
                                      </p:cBhvr>
                                      <p:tavLst>
                                        <p:tav tm="0">
                                          <p:val>
                                            <p:fltVal val="0"/>
                                          </p:val>
                                        </p:tav>
                                        <p:tav tm="100000">
                                          <p:val>
                                            <p:strVal val="#ppt_w"/>
                                          </p:val>
                                        </p:tav>
                                      </p:tavLst>
                                    </p:anim>
                                    <p:anim calcmode="lin" valueType="num">
                                      <p:cBhvr>
                                        <p:cTn id="85" dur="500" fill="hold"/>
                                        <p:tgtEl>
                                          <p:spTgt spid="18453"/>
                                        </p:tgtEl>
                                        <p:attrNameLst>
                                          <p:attrName>ppt_h</p:attrName>
                                        </p:attrNameLst>
                                      </p:cBhvr>
                                      <p:tavLst>
                                        <p:tav tm="0">
                                          <p:val>
                                            <p:fltVal val="0"/>
                                          </p:val>
                                        </p:tav>
                                        <p:tav tm="100000">
                                          <p:val>
                                            <p:strVal val="#ppt_h"/>
                                          </p:val>
                                        </p:tav>
                                      </p:tavLst>
                                    </p:anim>
                                    <p:animEffect transition="in" filter="fade">
                                      <p:cBhvr>
                                        <p:cTn id="86" dur="500"/>
                                        <p:tgtEl>
                                          <p:spTgt spid="18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p:bldP spid="18439" grpId="0"/>
      <p:bldP spid="18440" grpId="0"/>
      <p:bldP spid="18441" grpId="0"/>
      <p:bldP spid="18442" grpId="0"/>
      <p:bldP spid="18443" grpId="0" animBg="1"/>
      <p:bldP spid="18448" grpId="0"/>
      <p:bldP spid="18449" grpId="0"/>
      <p:bldP spid="18450" grpId="0"/>
      <p:bldP spid="18451" grpId="0"/>
      <p:bldP spid="18452" grpId="0"/>
      <p:bldP spid="1845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Times New Roman" pitchFamily="18" charset="0"/>
                <a:cs typeface="Times New Roman" pitchFamily="18" charset="0"/>
              </a:rPr>
              <a:t>Ideal Gas Law Problem 1</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solidFill>
                  <a:schemeClr val="tx1"/>
                </a:solidFill>
                <a:latin typeface="Times New Roman" pitchFamily="18" charset="0"/>
                <a:cs typeface="Times New Roman" pitchFamily="18" charset="0"/>
              </a:rPr>
              <a:t>   You fill a rigid steel cylinder that has a volume of 20.0 L with nitrogen gas (N</a:t>
            </a:r>
            <a:r>
              <a:rPr lang="en-US" baseline="-25000" dirty="0" smtClean="0">
                <a:solidFill>
                  <a:schemeClr val="tx1"/>
                </a:solidFill>
                <a:latin typeface="Times New Roman" pitchFamily="18" charset="0"/>
                <a:cs typeface="Times New Roman" pitchFamily="18" charset="0"/>
              </a:rPr>
              <a:t>2</a:t>
            </a:r>
            <a:r>
              <a:rPr lang="en-US" dirty="0" smtClean="0">
                <a:solidFill>
                  <a:schemeClr val="tx1"/>
                </a:solidFill>
                <a:latin typeface="Times New Roman" pitchFamily="18" charset="0"/>
                <a:cs typeface="Times New Roman" pitchFamily="18" charset="0"/>
              </a:rPr>
              <a:t>) to final pressure of 2.00 x 10</a:t>
            </a:r>
            <a:r>
              <a:rPr lang="en-US" baseline="30000" dirty="0" smtClean="0">
                <a:solidFill>
                  <a:schemeClr val="tx1"/>
                </a:solidFill>
                <a:latin typeface="Times New Roman" pitchFamily="18" charset="0"/>
                <a:cs typeface="Times New Roman" pitchFamily="18" charset="0"/>
              </a:rPr>
              <a:t>4</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kPa</a:t>
            </a:r>
            <a:r>
              <a:rPr lang="en-US" dirty="0" smtClean="0">
                <a:solidFill>
                  <a:schemeClr val="tx1"/>
                </a:solidFill>
                <a:latin typeface="Times New Roman" pitchFamily="18" charset="0"/>
                <a:cs typeface="Times New Roman" pitchFamily="18" charset="0"/>
              </a:rPr>
              <a:t> at 28</a:t>
            </a:r>
            <a:r>
              <a:rPr lang="en-US" baseline="30000" dirty="0" smtClean="0">
                <a:solidFill>
                  <a:schemeClr val="tx1"/>
                </a:solidFill>
                <a:latin typeface="Times New Roman" pitchFamily="18" charset="0"/>
                <a:cs typeface="Times New Roman" pitchFamily="18" charset="0"/>
              </a:rPr>
              <a:t>o</a:t>
            </a:r>
            <a:r>
              <a:rPr lang="en-US" dirty="0" smtClean="0">
                <a:solidFill>
                  <a:schemeClr val="tx1"/>
                </a:solidFill>
                <a:latin typeface="Times New Roman" pitchFamily="18" charset="0"/>
                <a:cs typeface="Times New Roman" pitchFamily="18" charset="0"/>
              </a:rPr>
              <a:t>C.  How many moles of N</a:t>
            </a:r>
            <a:r>
              <a:rPr lang="en-US" baseline="-25000" dirty="0" smtClean="0">
                <a:solidFill>
                  <a:schemeClr val="tx1"/>
                </a:solidFill>
                <a:latin typeface="Times New Roman" pitchFamily="18" charset="0"/>
                <a:cs typeface="Times New Roman" pitchFamily="18" charset="0"/>
              </a:rPr>
              <a:t>2</a:t>
            </a:r>
            <a:r>
              <a:rPr lang="en-US" dirty="0" smtClean="0">
                <a:solidFill>
                  <a:schemeClr val="tx1"/>
                </a:solidFill>
                <a:latin typeface="Times New Roman" pitchFamily="18" charset="0"/>
                <a:cs typeface="Times New Roman" pitchFamily="18" charset="0"/>
              </a:rPr>
              <a:t> does the cylinder contain?</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Times New Roman" pitchFamily="18" charset="0"/>
                <a:cs typeface="Times New Roman" pitchFamily="18" charset="0"/>
              </a:rPr>
              <a:t>Ideal Gas Law Problem 2</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   </a:t>
            </a:r>
            <a:r>
              <a:rPr lang="en-US" dirty="0" smtClean="0">
                <a:solidFill>
                  <a:schemeClr val="tx1"/>
                </a:solidFill>
                <a:latin typeface="Times New Roman" pitchFamily="18" charset="0"/>
                <a:cs typeface="Times New Roman" pitchFamily="18" charset="0"/>
              </a:rPr>
              <a:t>A deep underground cavern contains 2.24 x 10</a:t>
            </a:r>
            <a:r>
              <a:rPr lang="en-US" baseline="30000" dirty="0" smtClean="0">
                <a:solidFill>
                  <a:schemeClr val="tx1"/>
                </a:solidFill>
                <a:latin typeface="Times New Roman" pitchFamily="18" charset="0"/>
                <a:cs typeface="Times New Roman" pitchFamily="18" charset="0"/>
              </a:rPr>
              <a:t>6</a:t>
            </a:r>
            <a:r>
              <a:rPr lang="en-US" dirty="0" smtClean="0">
                <a:solidFill>
                  <a:schemeClr val="tx1"/>
                </a:solidFill>
                <a:latin typeface="Times New Roman" pitchFamily="18" charset="0"/>
                <a:cs typeface="Times New Roman" pitchFamily="18" charset="0"/>
              </a:rPr>
              <a:t> L of methane gas (CH</a:t>
            </a:r>
            <a:r>
              <a:rPr lang="en-US" baseline="-25000" dirty="0" smtClean="0">
                <a:solidFill>
                  <a:schemeClr val="tx1"/>
                </a:solidFill>
                <a:latin typeface="Times New Roman" pitchFamily="18" charset="0"/>
                <a:cs typeface="Times New Roman" pitchFamily="18" charset="0"/>
              </a:rPr>
              <a:t>4</a:t>
            </a:r>
            <a:r>
              <a:rPr lang="en-US" dirty="0" smtClean="0">
                <a:solidFill>
                  <a:schemeClr val="tx1"/>
                </a:solidFill>
                <a:latin typeface="Times New Roman" pitchFamily="18" charset="0"/>
                <a:cs typeface="Times New Roman" pitchFamily="18" charset="0"/>
              </a:rPr>
              <a:t>) at a pressure of 1.50 x 10</a:t>
            </a:r>
            <a:r>
              <a:rPr lang="en-US" baseline="30000" dirty="0" smtClean="0">
                <a:solidFill>
                  <a:schemeClr val="tx1"/>
                </a:solidFill>
                <a:latin typeface="Times New Roman" pitchFamily="18" charset="0"/>
                <a:cs typeface="Times New Roman" pitchFamily="18" charset="0"/>
              </a:rPr>
              <a:t>3</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kPa</a:t>
            </a:r>
            <a:r>
              <a:rPr lang="en-US" dirty="0" smtClean="0">
                <a:solidFill>
                  <a:schemeClr val="tx1"/>
                </a:solidFill>
                <a:latin typeface="Times New Roman" pitchFamily="18" charset="0"/>
                <a:cs typeface="Times New Roman" pitchFamily="18" charset="0"/>
              </a:rPr>
              <a:t> and a temperature of 42</a:t>
            </a:r>
            <a:r>
              <a:rPr lang="en-US" baseline="30000" dirty="0" smtClean="0">
                <a:solidFill>
                  <a:schemeClr val="tx1"/>
                </a:solidFill>
                <a:latin typeface="Times New Roman" pitchFamily="18" charset="0"/>
                <a:cs typeface="Times New Roman" pitchFamily="18" charset="0"/>
              </a:rPr>
              <a:t>o</a:t>
            </a:r>
            <a:r>
              <a:rPr lang="en-US" dirty="0" smtClean="0">
                <a:solidFill>
                  <a:schemeClr val="tx1"/>
                </a:solidFill>
                <a:latin typeface="Times New Roman" pitchFamily="18" charset="0"/>
                <a:cs typeface="Times New Roman" pitchFamily="18" charset="0"/>
              </a:rPr>
              <a:t>C.  How many kilograms of CH</a:t>
            </a:r>
            <a:r>
              <a:rPr lang="en-US" baseline="-25000" dirty="0" smtClean="0">
                <a:solidFill>
                  <a:schemeClr val="tx1"/>
                </a:solidFill>
                <a:latin typeface="Times New Roman" pitchFamily="18" charset="0"/>
                <a:cs typeface="Times New Roman" pitchFamily="18" charset="0"/>
              </a:rPr>
              <a:t>4</a:t>
            </a:r>
            <a:r>
              <a:rPr lang="en-US" dirty="0" smtClean="0">
                <a:solidFill>
                  <a:schemeClr val="tx1"/>
                </a:solidFill>
                <a:latin typeface="Times New Roman" pitchFamily="18" charset="0"/>
                <a:cs typeface="Times New Roman" pitchFamily="18" charset="0"/>
              </a:rPr>
              <a:t> does this natural gas deposit contain?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Exit Ticket</a:t>
            </a:r>
            <a:endParaRPr lang="en-US" dirty="0">
              <a:solidFill>
                <a:srgbClr val="0000FF"/>
              </a:solidFill>
            </a:endParaRPr>
          </a:p>
        </p:txBody>
      </p:sp>
      <p:sp>
        <p:nvSpPr>
          <p:cNvPr id="3" name="Content Placeholder 2"/>
          <p:cNvSpPr>
            <a:spLocks noGrp="1"/>
          </p:cNvSpPr>
          <p:nvPr>
            <p:ph idx="1"/>
          </p:nvPr>
        </p:nvSpPr>
        <p:spPr/>
        <p:txBody>
          <a:bodyPr/>
          <a:lstStyle/>
          <a:p>
            <a:r>
              <a:rPr lang="en-US" sz="2800" dirty="0" smtClean="0"/>
              <a:t>Each group please have your three relationship statements from the previous slide written down and handed in before you leave for class.</a:t>
            </a:r>
          </a:p>
          <a:p>
            <a:r>
              <a:rPr lang="en-US" sz="2800" dirty="0" smtClean="0"/>
              <a:t>Those who get done early: </a:t>
            </a:r>
          </a:p>
          <a:p>
            <a:pPr lvl="1"/>
            <a:r>
              <a:rPr lang="en-US" sz="2400" dirty="0" smtClean="0"/>
              <a:t>predict the relationship between the number of particles and Pressure, Volume.</a:t>
            </a:r>
          </a:p>
          <a:p>
            <a:pPr lvl="1"/>
            <a:r>
              <a:rPr lang="en-US" sz="2400" dirty="0" smtClean="0"/>
              <a:t>Work on pressure conversion WS </a:t>
            </a:r>
          </a:p>
          <a:p>
            <a:r>
              <a:rPr lang="en-US" dirty="0" smtClean="0">
                <a:solidFill>
                  <a:srgbClr val="009900"/>
                </a:solidFill>
              </a:rPr>
              <a:t>Homework: </a:t>
            </a:r>
            <a:r>
              <a:rPr lang="en-US" dirty="0" smtClean="0"/>
              <a:t>finish pressure conversion WS if not finished in class.</a:t>
            </a:r>
            <a:endParaRPr lang="en-US" sz="28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Practice/Homework</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You have the rest of the time in class to finish your worksheet.</a:t>
            </a:r>
          </a:p>
          <a:p>
            <a:r>
              <a:rPr lang="en-US" dirty="0" smtClean="0"/>
              <a:t>What you don’t finish will be homework</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Sticky Note</a:t>
            </a:r>
            <a:endParaRPr lang="en-US" dirty="0">
              <a:solidFill>
                <a:srgbClr val="FF0000"/>
              </a:solidFill>
            </a:endParaRPr>
          </a:p>
        </p:txBody>
      </p:sp>
      <p:sp>
        <p:nvSpPr>
          <p:cNvPr id="3" name="Content Placeholder 2"/>
          <p:cNvSpPr>
            <a:spLocks noGrp="1"/>
          </p:cNvSpPr>
          <p:nvPr>
            <p:ph idx="1"/>
          </p:nvPr>
        </p:nvSpPr>
        <p:spPr/>
        <p:txBody>
          <a:bodyPr/>
          <a:lstStyle/>
          <a:p>
            <a:r>
              <a:rPr lang="en-US" sz="2800" dirty="0" smtClean="0"/>
              <a:t>Each of you have been given a sticky note</a:t>
            </a:r>
          </a:p>
          <a:p>
            <a:r>
              <a:rPr lang="en-US" sz="2800" dirty="0" smtClean="0"/>
              <a:t>On your sticky note I need your name, one topic we have covered so far that you feel good about, one topic you feel ok about and one you are still struggling left</a:t>
            </a:r>
          </a:p>
          <a:p>
            <a:r>
              <a:rPr lang="en-US" sz="2800" dirty="0" smtClean="0"/>
              <a:t>When you have finished put your sticky note on the front board</a:t>
            </a:r>
          </a:p>
          <a:p>
            <a:r>
              <a:rPr lang="en-US" sz="2800" dirty="0" smtClean="0"/>
              <a:t>When I have a sticky note from everyone you may leave (if the bell has rung </a:t>
            </a:r>
            <a:r>
              <a:rPr lang="en-US" sz="2800" dirty="0" err="1" smtClean="0">
                <a:sym typeface="Wingdings"/>
              </a:rPr>
              <a:t></a:t>
            </a:r>
            <a:r>
              <a:rPr lang="en-US" sz="2800" dirty="0" smtClean="0"/>
              <a:t>)</a:t>
            </a:r>
            <a:endParaRPr lang="en-US"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Day 4 Agenda</a:t>
            </a:r>
            <a:endParaRPr lang="en-US" dirty="0">
              <a:solidFill>
                <a:srgbClr val="FF0000"/>
              </a:solidFill>
            </a:endParaRPr>
          </a:p>
        </p:txBody>
      </p:sp>
      <p:sp>
        <p:nvSpPr>
          <p:cNvPr id="3" name="Content Placeholder 2"/>
          <p:cNvSpPr>
            <a:spLocks noGrp="1"/>
          </p:cNvSpPr>
          <p:nvPr>
            <p:ph idx="1"/>
          </p:nvPr>
        </p:nvSpPr>
        <p:spPr>
          <a:xfrm>
            <a:off x="457200" y="1447800"/>
            <a:ext cx="8229600" cy="4525963"/>
          </a:xfrm>
        </p:spPr>
        <p:txBody>
          <a:bodyPr/>
          <a:lstStyle/>
          <a:p>
            <a:r>
              <a:rPr lang="en-US" dirty="0" smtClean="0"/>
              <a:t>Warm-up: Combined Gas Law and Ideal Gas Law</a:t>
            </a:r>
          </a:p>
          <a:p>
            <a:r>
              <a:rPr lang="en-US" dirty="0" smtClean="0"/>
              <a:t>Labs: Molar Mass of Air and Carbon Dioxide from Antacid Tablets</a:t>
            </a:r>
          </a:p>
          <a:p>
            <a:r>
              <a:rPr lang="en-US" dirty="0" smtClean="0">
                <a:solidFill>
                  <a:srgbClr val="C332AE"/>
                </a:solidFill>
              </a:rPr>
              <a:t>Essential Question: </a:t>
            </a:r>
            <a:r>
              <a:rPr lang="en-US" dirty="0" smtClean="0"/>
              <a:t>What does the ideal gas law take into account when calculating the moles of a gas that using stoichiometry doesn’t?</a:t>
            </a:r>
          </a:p>
          <a:p>
            <a:endParaRPr lang="en-US" dirty="0" smtClean="0"/>
          </a:p>
          <a:p>
            <a:endParaRPr lang="en-US"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Warm-Up</a:t>
            </a:r>
            <a:endParaRPr lang="en-US" dirty="0">
              <a:solidFill>
                <a:srgbClr val="FF0000"/>
              </a:solidFill>
            </a:endParaRPr>
          </a:p>
        </p:txBody>
      </p:sp>
      <p:sp>
        <p:nvSpPr>
          <p:cNvPr id="3" name="Content Placeholder 2"/>
          <p:cNvSpPr>
            <a:spLocks noGrp="1"/>
          </p:cNvSpPr>
          <p:nvPr>
            <p:ph idx="1"/>
          </p:nvPr>
        </p:nvSpPr>
        <p:spPr/>
        <p:txBody>
          <a:bodyPr/>
          <a:lstStyle/>
          <a:p>
            <a:r>
              <a:rPr lang="en-US" sz="2800" dirty="0" smtClean="0"/>
              <a:t>Please answer these questions on the a scrap piece of paper.</a:t>
            </a:r>
          </a:p>
          <a:p>
            <a:r>
              <a:rPr lang="en-US" sz="2800" dirty="0" smtClean="0"/>
              <a:t>The equations that you will need are:</a:t>
            </a:r>
          </a:p>
          <a:p>
            <a:pPr lvl="1"/>
            <a:r>
              <a:rPr lang="en-US" dirty="0" smtClean="0"/>
              <a:t>PV = </a:t>
            </a:r>
            <a:r>
              <a:rPr lang="en-US" dirty="0" err="1" smtClean="0"/>
              <a:t>nRT</a:t>
            </a:r>
            <a:endParaRPr lang="en-US" dirty="0" smtClean="0"/>
          </a:p>
          <a:p>
            <a:pPr lvl="1"/>
            <a:r>
              <a:rPr lang="en-US" dirty="0" smtClean="0"/>
              <a:t> </a:t>
            </a:r>
          </a:p>
          <a:p>
            <a:pPr lvl="1">
              <a:buNone/>
            </a:pPr>
            <a:endParaRPr lang="en-US" dirty="0" smtClean="0"/>
          </a:p>
          <a:p>
            <a:pPr lvl="1">
              <a:buNone/>
            </a:pPr>
            <a:endParaRPr lang="en-US" dirty="0" smtClean="0"/>
          </a:p>
          <a:p>
            <a:pPr lvl="1">
              <a:buNone/>
            </a:pPr>
            <a:endParaRPr lang="en-US" dirty="0" smtClean="0"/>
          </a:p>
        </p:txBody>
      </p:sp>
      <p:graphicFrame>
        <p:nvGraphicFramePr>
          <p:cNvPr id="4" name="Object 3"/>
          <p:cNvGraphicFramePr>
            <a:graphicFrameLocks noChangeAspect="1"/>
          </p:cNvGraphicFramePr>
          <p:nvPr/>
        </p:nvGraphicFramePr>
        <p:xfrm>
          <a:off x="1371600" y="3581400"/>
          <a:ext cx="1939834" cy="838200"/>
        </p:xfrm>
        <a:graphic>
          <a:graphicData uri="http://schemas.openxmlformats.org/presentationml/2006/ole">
            <mc:AlternateContent xmlns:mc="http://schemas.openxmlformats.org/markup-compatibility/2006">
              <mc:Choice xmlns:v="urn:schemas-microsoft-com:vml" Requires="v">
                <p:oleObj spid="_x0000_s82948" name="Equation" r:id="rId3" imgW="1028700" imgH="444500" progId="Equation.3">
                  <p:embed/>
                </p:oleObj>
              </mc:Choice>
              <mc:Fallback>
                <p:oleObj name="Equation" r:id="rId3" imgW="1028700" imgH="4445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581400"/>
                        <a:ext cx="1939834"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Warm-up</a:t>
            </a:r>
            <a:endParaRPr lang="en-US" dirty="0">
              <a:solidFill>
                <a:srgbClr val="FF0000"/>
              </a:solidFill>
            </a:endParaRPr>
          </a:p>
        </p:txBody>
      </p:sp>
      <p:sp>
        <p:nvSpPr>
          <p:cNvPr id="3" name="Content Placeholder 2"/>
          <p:cNvSpPr>
            <a:spLocks noGrp="1"/>
          </p:cNvSpPr>
          <p:nvPr>
            <p:ph idx="1"/>
          </p:nvPr>
        </p:nvSpPr>
        <p:spPr/>
        <p:txBody>
          <a:bodyPr/>
          <a:lstStyle/>
          <a:p>
            <a:pPr>
              <a:buNone/>
            </a:pPr>
            <a:r>
              <a:rPr lang="en-US" sz="2400" dirty="0" smtClean="0"/>
              <a:t>A toy balloon has an internal pressure of 1.05 </a:t>
            </a:r>
            <a:r>
              <a:rPr lang="en-US" sz="2400" dirty="0" err="1" smtClean="0"/>
              <a:t>atm</a:t>
            </a:r>
            <a:r>
              <a:rPr lang="en-US" sz="2400" dirty="0" smtClean="0"/>
              <a:t> and a volume of 5.0 L.  If the temperature where the balloon is released is 20</a:t>
            </a:r>
            <a:r>
              <a:rPr lang="en-US" sz="2400" baseline="30000" dirty="0" smtClean="0"/>
              <a:t>0</a:t>
            </a:r>
            <a:r>
              <a:rPr lang="en-US" sz="2400" dirty="0" smtClean="0"/>
              <a:t> C, what will happen to the volume when the balloon rises to an altitude where the pressure is 0.65 </a:t>
            </a:r>
            <a:r>
              <a:rPr lang="en-US" sz="2400" dirty="0" err="1" smtClean="0"/>
              <a:t>atm</a:t>
            </a:r>
            <a:r>
              <a:rPr lang="en-US" sz="2400" dirty="0" smtClean="0"/>
              <a:t> and the temperature is –15</a:t>
            </a:r>
            <a:r>
              <a:rPr lang="en-US" sz="2400" baseline="30000" dirty="0" smtClean="0"/>
              <a:t>0</a:t>
            </a:r>
            <a:r>
              <a:rPr lang="en-US" sz="2400" dirty="0" smtClean="0"/>
              <a:t> C?</a:t>
            </a:r>
          </a:p>
          <a:p>
            <a:pPr>
              <a:buNone/>
            </a:pPr>
            <a:endParaRPr lang="en-US" sz="2400" dirty="0" smtClean="0"/>
          </a:p>
          <a:p>
            <a:pPr>
              <a:buNone/>
            </a:pPr>
            <a:endParaRPr lang="en-US" sz="2400" dirty="0" smtClean="0"/>
          </a:p>
          <a:p>
            <a:pPr lvl="0">
              <a:buNone/>
            </a:pPr>
            <a:r>
              <a:rPr lang="en-US" sz="2400" dirty="0" smtClean="0"/>
              <a:t>A gas is heated from 263.0 K to 298.0 K and the volume is increased from 24.0 liters to 35.0 liters by moving a large piston within a cylinder. If the original pressure was 1.00 </a:t>
            </a:r>
            <a:r>
              <a:rPr lang="en-US" sz="2400" dirty="0" err="1" smtClean="0"/>
              <a:t>atm</a:t>
            </a:r>
            <a:r>
              <a:rPr lang="en-US" sz="2400" dirty="0" smtClean="0"/>
              <a:t>, what would the final pressure be?</a:t>
            </a:r>
          </a:p>
          <a:p>
            <a:pPr>
              <a:buNone/>
            </a:pPr>
            <a:endParaRPr lang="en-US" sz="2200" dirty="0" smtClean="0"/>
          </a:p>
          <a:p>
            <a:pPr>
              <a:buNone/>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solidFill>
                  <a:srgbClr val="FF0000"/>
                </a:solidFill>
              </a:rPr>
              <a:t>Warm-up</a:t>
            </a:r>
            <a:endParaRPr lang="en-US" dirty="0">
              <a:solidFill>
                <a:srgbClr val="FF0000"/>
              </a:solidFill>
            </a:endParaRPr>
          </a:p>
        </p:txBody>
      </p:sp>
      <p:sp>
        <p:nvSpPr>
          <p:cNvPr id="3" name="Content Placeholder 2"/>
          <p:cNvSpPr>
            <a:spLocks noGrp="1"/>
          </p:cNvSpPr>
          <p:nvPr>
            <p:ph idx="1"/>
          </p:nvPr>
        </p:nvSpPr>
        <p:spPr>
          <a:xfrm>
            <a:off x="457200" y="1219200"/>
            <a:ext cx="8229600" cy="4525963"/>
          </a:xfrm>
        </p:spPr>
        <p:txBody>
          <a:bodyPr/>
          <a:lstStyle/>
          <a:p>
            <a:pPr>
              <a:buNone/>
            </a:pPr>
            <a:r>
              <a:rPr lang="en-US" sz="2200" dirty="0" smtClean="0"/>
              <a:t>A toy balloon has an internal pressure of 1.05 </a:t>
            </a:r>
            <a:r>
              <a:rPr lang="en-US" sz="2200" dirty="0" err="1" smtClean="0"/>
              <a:t>atm</a:t>
            </a:r>
            <a:r>
              <a:rPr lang="en-US" sz="2200" dirty="0" smtClean="0"/>
              <a:t> and a volume of 5.0 L.  If the temperature where the balloon is released is 20</a:t>
            </a:r>
            <a:r>
              <a:rPr lang="en-US" sz="2200" baseline="30000" dirty="0" smtClean="0"/>
              <a:t>0</a:t>
            </a:r>
            <a:r>
              <a:rPr lang="en-US" sz="2200" dirty="0" smtClean="0"/>
              <a:t> C, what will happen to the volume when the balloon rises to an altitude where the pressure is 0.65 </a:t>
            </a:r>
            <a:r>
              <a:rPr lang="en-US" sz="2200" dirty="0" err="1" smtClean="0"/>
              <a:t>atm</a:t>
            </a:r>
            <a:r>
              <a:rPr lang="en-US" sz="2200" dirty="0" smtClean="0"/>
              <a:t> and the temperature is –15</a:t>
            </a:r>
            <a:r>
              <a:rPr lang="en-US" sz="2200" baseline="30000" dirty="0" smtClean="0"/>
              <a:t>0</a:t>
            </a:r>
            <a:r>
              <a:rPr lang="en-US" sz="2200" dirty="0" smtClean="0"/>
              <a:t> C?</a:t>
            </a:r>
          </a:p>
          <a:p>
            <a:pPr>
              <a:buNone/>
            </a:pPr>
            <a:r>
              <a:rPr lang="en-US" sz="2200" b="1" dirty="0" smtClean="0">
                <a:solidFill>
                  <a:srgbClr val="6600CC"/>
                </a:solidFill>
              </a:rPr>
              <a:t>(1.05 atm)(5.0 L)/(293 K) = (0.65 </a:t>
            </a:r>
            <a:r>
              <a:rPr lang="en-US" sz="2200" b="1" dirty="0" err="1" smtClean="0">
                <a:solidFill>
                  <a:srgbClr val="6600CC"/>
                </a:solidFill>
              </a:rPr>
              <a:t>atm)(x</a:t>
            </a:r>
            <a:r>
              <a:rPr lang="en-US" sz="2200" b="1" dirty="0" smtClean="0">
                <a:solidFill>
                  <a:srgbClr val="6600CC"/>
                </a:solidFill>
              </a:rPr>
              <a:t> L)/(258 K)</a:t>
            </a:r>
            <a:endParaRPr lang="en-US" sz="2200" dirty="0" smtClean="0">
              <a:solidFill>
                <a:srgbClr val="6600CC"/>
              </a:solidFill>
            </a:endParaRPr>
          </a:p>
          <a:p>
            <a:pPr>
              <a:buNone/>
            </a:pPr>
            <a:r>
              <a:rPr lang="en-US" sz="2200" b="1" dirty="0" smtClean="0">
                <a:solidFill>
                  <a:srgbClr val="6600CC"/>
                </a:solidFill>
              </a:rPr>
              <a:t>				</a:t>
            </a:r>
            <a:r>
              <a:rPr lang="en-US" sz="2200" b="1" dirty="0" err="1" smtClean="0">
                <a:solidFill>
                  <a:srgbClr val="6600CC"/>
                </a:solidFill>
              </a:rPr>
              <a:t>x</a:t>
            </a:r>
            <a:r>
              <a:rPr lang="en-US" sz="2200" b="1" dirty="0" smtClean="0">
                <a:solidFill>
                  <a:srgbClr val="6600CC"/>
                </a:solidFill>
              </a:rPr>
              <a:t> = 7.11 L</a:t>
            </a:r>
            <a:endParaRPr lang="en-US" sz="2200" dirty="0" smtClean="0">
              <a:solidFill>
                <a:srgbClr val="6600CC"/>
              </a:solidFill>
            </a:endParaRPr>
          </a:p>
          <a:p>
            <a:pPr>
              <a:buNone/>
            </a:pPr>
            <a:endParaRPr lang="en-US" sz="2200" dirty="0" smtClean="0"/>
          </a:p>
          <a:p>
            <a:pPr lvl="0">
              <a:buNone/>
            </a:pPr>
            <a:r>
              <a:rPr lang="en-US" sz="2200" dirty="0" smtClean="0"/>
              <a:t>A gas is heated from 263.0 K to 298.0 K and the volume is increased from 24.0 liters to 35.0 liters by moving a large piston within a cylinder. If the original pressure was 1.00 </a:t>
            </a:r>
            <a:r>
              <a:rPr lang="en-US" sz="2200" dirty="0" err="1" smtClean="0"/>
              <a:t>atm</a:t>
            </a:r>
            <a:r>
              <a:rPr lang="en-US" sz="2200" dirty="0" smtClean="0"/>
              <a:t>, what would the final pressure be?</a:t>
            </a:r>
          </a:p>
          <a:p>
            <a:pPr lvl="0">
              <a:buNone/>
            </a:pPr>
            <a:r>
              <a:rPr lang="en-US" sz="2200" b="1" dirty="0" smtClean="0">
                <a:solidFill>
                  <a:srgbClr val="6600CC"/>
                </a:solidFill>
              </a:rPr>
              <a:t>(1.00 atm)(24.0 L)/(263 K) = (</a:t>
            </a:r>
            <a:r>
              <a:rPr lang="en-US" sz="2200" b="1" dirty="0" err="1" smtClean="0">
                <a:solidFill>
                  <a:srgbClr val="6600CC"/>
                </a:solidFill>
              </a:rPr>
              <a:t>x</a:t>
            </a:r>
            <a:r>
              <a:rPr lang="en-US" sz="2200" b="1" dirty="0" smtClean="0">
                <a:solidFill>
                  <a:srgbClr val="6600CC"/>
                </a:solidFill>
              </a:rPr>
              <a:t> atm)(35 L)/ (298 K)</a:t>
            </a:r>
          </a:p>
          <a:p>
            <a:pPr lvl="0">
              <a:buNone/>
            </a:pPr>
            <a:r>
              <a:rPr lang="en-US" sz="2200" b="1" dirty="0" smtClean="0">
                <a:solidFill>
                  <a:srgbClr val="6600CC"/>
                </a:solidFill>
              </a:rPr>
              <a:t>				</a:t>
            </a:r>
            <a:r>
              <a:rPr lang="en-US" sz="2200" b="1" dirty="0" err="1" smtClean="0">
                <a:solidFill>
                  <a:srgbClr val="6600CC"/>
                </a:solidFill>
              </a:rPr>
              <a:t>x</a:t>
            </a:r>
            <a:r>
              <a:rPr lang="en-US" sz="2200" b="1" dirty="0" smtClean="0">
                <a:solidFill>
                  <a:srgbClr val="6600CC"/>
                </a:solidFill>
              </a:rPr>
              <a:t> = 0.777 </a:t>
            </a:r>
            <a:r>
              <a:rPr lang="en-US" sz="2200" b="1" dirty="0" err="1" smtClean="0">
                <a:solidFill>
                  <a:srgbClr val="6600CC"/>
                </a:solidFill>
              </a:rPr>
              <a:t>atm</a:t>
            </a:r>
            <a:endParaRPr lang="en-US" sz="2200" b="1" dirty="0" smtClean="0">
              <a:solidFill>
                <a:srgbClr val="6600CC"/>
              </a:solidFill>
            </a:endParaRPr>
          </a:p>
          <a:p>
            <a:pPr lvl="0">
              <a:buNone/>
            </a:pPr>
            <a:endParaRPr lang="en-US" sz="2400" dirty="0" smtClean="0"/>
          </a:p>
          <a:p>
            <a:pPr>
              <a:buNone/>
            </a:pPr>
            <a:endParaRPr lang="en-US" sz="2200"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Warm-up</a:t>
            </a:r>
            <a:endParaRPr lang="en-US" dirty="0">
              <a:solidFill>
                <a:srgbClr val="FF0000"/>
              </a:solidFill>
            </a:endParaRPr>
          </a:p>
        </p:txBody>
      </p:sp>
      <p:sp>
        <p:nvSpPr>
          <p:cNvPr id="3" name="Content Placeholder 2"/>
          <p:cNvSpPr>
            <a:spLocks noGrp="1"/>
          </p:cNvSpPr>
          <p:nvPr>
            <p:ph idx="1"/>
          </p:nvPr>
        </p:nvSpPr>
        <p:spPr/>
        <p:txBody>
          <a:bodyPr/>
          <a:lstStyle/>
          <a:p>
            <a:pPr>
              <a:buNone/>
            </a:pPr>
            <a:r>
              <a:rPr lang="en-US" sz="2400" dirty="0" smtClean="0"/>
              <a:t>If I have 1.9 moles of gas held at a pressure of 5 </a:t>
            </a:r>
            <a:r>
              <a:rPr lang="en-US" sz="2400" dirty="0" err="1" smtClean="0"/>
              <a:t>atm</a:t>
            </a:r>
            <a:r>
              <a:rPr lang="en-US" sz="2400" dirty="0" smtClean="0"/>
              <a:t> and in a container with a volume of 50 liters, what is the temperature of the gas? (Hint: remember to look up R)</a:t>
            </a:r>
          </a:p>
          <a:p>
            <a:pPr>
              <a:buNone/>
            </a:pPr>
            <a:endParaRPr lang="en-US" dirty="0" smtClean="0"/>
          </a:p>
          <a:p>
            <a:pPr>
              <a:buNone/>
            </a:pPr>
            <a:endParaRPr lang="en-US" dirty="0" smtClean="0"/>
          </a:p>
          <a:p>
            <a:pPr>
              <a:buNone/>
            </a:pPr>
            <a:r>
              <a:rPr lang="en-US" sz="2400" dirty="0" smtClean="0"/>
              <a:t>If I have an unknown quantity of gas at a pressure of 1.2 </a:t>
            </a:r>
            <a:r>
              <a:rPr lang="en-US" sz="2400" dirty="0" err="1" smtClean="0"/>
              <a:t>atm</a:t>
            </a:r>
            <a:r>
              <a:rPr lang="en-US" sz="2400" dirty="0" smtClean="0"/>
              <a:t>, a volume of 31 liters, and a temperature of 87 </a:t>
            </a:r>
            <a:r>
              <a:rPr lang="en-US" sz="2400" baseline="30000" dirty="0" smtClean="0"/>
              <a:t>0</a:t>
            </a:r>
            <a:r>
              <a:rPr lang="en-US" sz="2400" dirty="0" smtClean="0"/>
              <a:t>C, how many moles of gas do I have? </a:t>
            </a:r>
          </a:p>
          <a:p>
            <a:pPr>
              <a:buNone/>
            </a:pP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Warm-up</a:t>
            </a:r>
            <a:endParaRPr lang="en-US" dirty="0">
              <a:solidFill>
                <a:srgbClr val="FF0000"/>
              </a:solidFill>
            </a:endParaRPr>
          </a:p>
        </p:txBody>
      </p:sp>
      <p:sp>
        <p:nvSpPr>
          <p:cNvPr id="3" name="Content Placeholder 2"/>
          <p:cNvSpPr>
            <a:spLocks noGrp="1"/>
          </p:cNvSpPr>
          <p:nvPr>
            <p:ph idx="1"/>
          </p:nvPr>
        </p:nvSpPr>
        <p:spPr/>
        <p:txBody>
          <a:bodyPr/>
          <a:lstStyle/>
          <a:p>
            <a:pPr>
              <a:buNone/>
            </a:pPr>
            <a:r>
              <a:rPr lang="en-US" sz="2400" dirty="0" smtClean="0"/>
              <a:t>If I have 1.9 moles of gas held at a pressure of 5 </a:t>
            </a:r>
            <a:r>
              <a:rPr lang="en-US" sz="2400" dirty="0" err="1" smtClean="0"/>
              <a:t>atm</a:t>
            </a:r>
            <a:r>
              <a:rPr lang="en-US" sz="2400" dirty="0" smtClean="0"/>
              <a:t> and in a container with a volume of 50 liters, what is the temperature of the gas? (Hint: remember to look up R)</a:t>
            </a:r>
          </a:p>
          <a:p>
            <a:pPr>
              <a:buNone/>
            </a:pPr>
            <a:r>
              <a:rPr lang="en-US" sz="2400" dirty="0" smtClean="0"/>
              <a:t>	</a:t>
            </a:r>
            <a:r>
              <a:rPr lang="en-US" sz="2400" b="1" dirty="0" smtClean="0">
                <a:solidFill>
                  <a:srgbClr val="6600CC"/>
                </a:solidFill>
              </a:rPr>
              <a:t>(5 atm)(50 L) = x(0.0821)(1.9 moles) = 1602 K</a:t>
            </a:r>
            <a:endParaRPr lang="en-US" sz="2400" dirty="0" smtClean="0">
              <a:solidFill>
                <a:srgbClr val="6600CC"/>
              </a:solidFill>
            </a:endParaRPr>
          </a:p>
          <a:p>
            <a:pPr>
              <a:buNone/>
            </a:pPr>
            <a:endParaRPr lang="en-US" sz="2400" dirty="0" smtClean="0"/>
          </a:p>
          <a:p>
            <a:pPr>
              <a:buNone/>
            </a:pPr>
            <a:r>
              <a:rPr lang="en-US" sz="2400" dirty="0" smtClean="0"/>
              <a:t>If I have an unknown quantity of gas at a pressure of 1.2 </a:t>
            </a:r>
            <a:r>
              <a:rPr lang="en-US" sz="2400" dirty="0" err="1" smtClean="0"/>
              <a:t>atm</a:t>
            </a:r>
            <a:r>
              <a:rPr lang="en-US" sz="2400" dirty="0" smtClean="0"/>
              <a:t>, a volume of 31 liters, and a temperature of 87 </a:t>
            </a:r>
            <a:r>
              <a:rPr lang="en-US" sz="2400" baseline="30000" dirty="0" smtClean="0"/>
              <a:t>0</a:t>
            </a:r>
            <a:r>
              <a:rPr lang="en-US" sz="2400" dirty="0" smtClean="0"/>
              <a:t>C, how many moles of gas do I have? </a:t>
            </a:r>
          </a:p>
          <a:p>
            <a:pPr>
              <a:buNone/>
            </a:pPr>
            <a:r>
              <a:rPr lang="en-US" sz="2400" b="1" dirty="0" smtClean="0">
                <a:solidFill>
                  <a:srgbClr val="6600CC"/>
                </a:solidFill>
              </a:rPr>
              <a:t>(1.2 atm)(31 L) = </a:t>
            </a:r>
            <a:r>
              <a:rPr lang="en-US" sz="2400" b="1" dirty="0" err="1" smtClean="0">
                <a:solidFill>
                  <a:srgbClr val="6600CC"/>
                </a:solidFill>
              </a:rPr>
              <a:t>x</a:t>
            </a:r>
            <a:r>
              <a:rPr lang="en-US" sz="2400" b="1" dirty="0" smtClean="0">
                <a:solidFill>
                  <a:srgbClr val="6600CC"/>
                </a:solidFill>
              </a:rPr>
              <a:t> (0.0821)(360 K) = 1.26 mol</a:t>
            </a:r>
            <a:r>
              <a:rPr lang="en-US" sz="2400" dirty="0" smtClean="0">
                <a:solidFill>
                  <a:srgbClr val="6600CC"/>
                </a:solidFill>
              </a:rPr>
              <a:t> </a:t>
            </a:r>
            <a:endParaRPr lang="en-US" sz="2400" dirty="0">
              <a:solidFill>
                <a:srgbClr val="66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Lab/Demo</a:t>
            </a:r>
            <a:endParaRPr lang="en-US" dirty="0">
              <a:solidFill>
                <a:srgbClr val="FF0000"/>
              </a:solidFill>
            </a:endParaRPr>
          </a:p>
        </p:txBody>
      </p:sp>
      <p:sp>
        <p:nvSpPr>
          <p:cNvPr id="3" name="Content Placeholder 2"/>
          <p:cNvSpPr>
            <a:spLocks noGrp="1"/>
          </p:cNvSpPr>
          <p:nvPr>
            <p:ph idx="1"/>
          </p:nvPr>
        </p:nvSpPr>
        <p:spPr>
          <a:xfrm>
            <a:off x="457200" y="1447800"/>
            <a:ext cx="8229600" cy="4525963"/>
          </a:xfrm>
        </p:spPr>
        <p:txBody>
          <a:bodyPr/>
          <a:lstStyle/>
          <a:p>
            <a:pPr>
              <a:buFont typeface="Arial"/>
              <a:buChar char="•"/>
            </a:pPr>
            <a:r>
              <a:rPr lang="en-US" sz="2400" dirty="0" smtClean="0"/>
              <a:t>Before we go into the lab today you will need to carefully read over the lab instructions for the Antacid Lab</a:t>
            </a:r>
          </a:p>
          <a:p>
            <a:pPr>
              <a:buFont typeface="Arial"/>
              <a:buChar char="•"/>
            </a:pPr>
            <a:r>
              <a:rPr lang="en-US" sz="2400" dirty="0" smtClean="0"/>
              <a:t>In groups of </a:t>
            </a:r>
            <a:r>
              <a:rPr lang="en-US" sz="2400" b="1" u="dbl" dirty="0" smtClean="0"/>
              <a:t>3</a:t>
            </a:r>
            <a:r>
              <a:rPr lang="en-US" sz="2400" dirty="0" smtClean="0"/>
              <a:t> you will need to wear an apron and goggles to do this lab</a:t>
            </a:r>
            <a:endParaRPr lang="en-US" sz="2400" dirty="0" smtClean="0">
              <a:sym typeface="Wingdings"/>
            </a:endParaRPr>
          </a:p>
          <a:p>
            <a:pPr>
              <a:buFont typeface="Arial"/>
              <a:buChar char="•"/>
            </a:pPr>
            <a:r>
              <a:rPr lang="en-US" sz="2400" dirty="0" smtClean="0">
                <a:sym typeface="Wingdings"/>
              </a:rPr>
              <a:t>When we get done with the lab you are to come back into the classroom and start working on the first set of calculations </a:t>
            </a:r>
          </a:p>
          <a:p>
            <a:pPr>
              <a:buFont typeface="Arial"/>
              <a:buChar char="•"/>
            </a:pPr>
            <a:r>
              <a:rPr lang="en-US" sz="2400" dirty="0" smtClean="0">
                <a:sym typeface="Wingdings"/>
              </a:rPr>
              <a:t>These will be calculating the number of moles of Carbon Dioxide gas produced using PV=</a:t>
            </a:r>
            <a:r>
              <a:rPr lang="en-US" sz="2400" dirty="0" err="1" smtClean="0">
                <a:sym typeface="Wingdings"/>
              </a:rPr>
              <a:t>nRT</a:t>
            </a:r>
            <a:endParaRPr lang="en-US" sz="2400" dirty="0" smtClean="0">
              <a:sym typeface="Wingdings"/>
            </a:endParaRPr>
          </a:p>
          <a:p>
            <a:pPr>
              <a:buFont typeface="Arial"/>
              <a:buChar char="•"/>
            </a:pPr>
            <a:r>
              <a:rPr lang="en-US" sz="2400" dirty="0" smtClean="0">
                <a:sym typeface="Wingdings"/>
              </a:rPr>
              <a:t>When everyone has finished the lab and have returned to the classroom we will discuss all the important information needed to finish all your calculations and will perform the second lab as a class</a:t>
            </a:r>
            <a:endParaRPr lang="en-US" sz="2400" dirty="0" smtClean="0"/>
          </a:p>
          <a:p>
            <a:endParaRPr lang="en-US"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Exit Ticket</a:t>
            </a:r>
            <a:r>
              <a:rPr lang="en-US" dirty="0" smtClean="0"/>
              <a:t>/</a:t>
            </a:r>
            <a:r>
              <a:rPr lang="en-US" dirty="0" smtClean="0">
                <a:solidFill>
                  <a:srgbClr val="009900"/>
                </a:solidFill>
              </a:rPr>
              <a:t>Homework</a:t>
            </a:r>
            <a:endParaRPr lang="en-US" dirty="0">
              <a:solidFill>
                <a:srgbClr val="009900"/>
              </a:solidFill>
            </a:endParaRPr>
          </a:p>
        </p:txBody>
      </p:sp>
      <p:sp>
        <p:nvSpPr>
          <p:cNvPr id="3" name="Content Placeholder 2"/>
          <p:cNvSpPr>
            <a:spLocks noGrp="1"/>
          </p:cNvSpPr>
          <p:nvPr>
            <p:ph idx="1"/>
          </p:nvPr>
        </p:nvSpPr>
        <p:spPr/>
        <p:txBody>
          <a:bodyPr/>
          <a:lstStyle/>
          <a:p>
            <a:r>
              <a:rPr lang="en-US" dirty="0" smtClean="0"/>
              <a:t>Your exit ticket will be to finish your graph for the Molar Mass of Air demo/lab </a:t>
            </a:r>
          </a:p>
          <a:p>
            <a:r>
              <a:rPr lang="en-US" dirty="0" smtClean="0"/>
              <a:t>When you have finished your graph and it has been stamped off take one of your data points and your </a:t>
            </a:r>
            <a:r>
              <a:rPr lang="en-US" dirty="0" err="1" smtClean="0"/>
              <a:t>y</a:t>
            </a:r>
            <a:r>
              <a:rPr lang="en-US" dirty="0" smtClean="0"/>
              <a:t>-intercept and calculate the molar mass of the air in the bottle using the equation provided on your lab sheet.</a:t>
            </a:r>
          </a:p>
          <a:p>
            <a:r>
              <a:rPr lang="en-US" dirty="0" smtClean="0">
                <a:solidFill>
                  <a:srgbClr val="008000"/>
                </a:solidFill>
              </a:rPr>
              <a:t>HOMEWORK: </a:t>
            </a:r>
            <a:r>
              <a:rPr lang="en-US" dirty="0" smtClean="0"/>
              <a:t>you need to finish both of these labs for class next time.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Essential Questions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How are the three variables of pressure, volume, and temperature affected when you change one of the three and keep another constant?</a:t>
            </a:r>
          </a:p>
          <a:p>
            <a:r>
              <a:rPr lang="en-US" dirty="0" smtClean="0"/>
              <a:t>Why is it important to be able to convert between different units of pressure?</a:t>
            </a:r>
          </a:p>
          <a:p>
            <a:pPr>
              <a:buNone/>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Antacid Discussion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What did you find when you compared your experimental moles of CO2 with your theoretical moles calculated by stoichiometry?</a:t>
            </a:r>
          </a:p>
          <a:p>
            <a:endParaRPr lang="en-US" dirty="0" smtClean="0"/>
          </a:p>
          <a:p>
            <a:r>
              <a:rPr lang="en-US" dirty="0" smtClean="0"/>
              <a:t>What do you think would happen if we only put 1 and a half tablets into the bottle?</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28600" y="914400"/>
            <a:ext cx="8686800" cy="457200"/>
          </a:xfrm>
          <a:prstGeom prst="rect">
            <a:avLst/>
          </a:prstGeom>
          <a:noFill/>
          <a:ln w="9525">
            <a:noFill/>
            <a:miter lim="800000"/>
            <a:headEnd/>
            <a:tailEnd/>
          </a:ln>
        </p:spPr>
        <p:txBody>
          <a:bodyPr>
            <a:spAutoFit/>
          </a:bodyPr>
          <a:lstStyle/>
          <a:p>
            <a:pPr>
              <a:spcBef>
                <a:spcPct val="50000"/>
              </a:spcBef>
            </a:pPr>
            <a:endParaRPr lang="en-US"/>
          </a:p>
        </p:txBody>
      </p:sp>
      <p:sp>
        <p:nvSpPr>
          <p:cNvPr id="16387" name="Text Box 3"/>
          <p:cNvSpPr txBox="1">
            <a:spLocks noChangeArrowheads="1"/>
          </p:cNvSpPr>
          <p:nvPr/>
        </p:nvSpPr>
        <p:spPr bwMode="auto">
          <a:xfrm>
            <a:off x="152400" y="76200"/>
            <a:ext cx="8915400" cy="6300788"/>
          </a:xfrm>
          <a:prstGeom prst="rect">
            <a:avLst/>
          </a:prstGeom>
          <a:noFill/>
          <a:ln w="9525">
            <a:noFill/>
            <a:miter lim="800000"/>
            <a:headEnd/>
            <a:tailEnd/>
          </a:ln>
        </p:spPr>
        <p:txBody>
          <a:bodyPr>
            <a:spAutoFit/>
          </a:bodyPr>
          <a:lstStyle/>
          <a:p>
            <a:pPr marL="342900" indent="-342900" algn="ctr">
              <a:spcAft>
                <a:spcPct val="50000"/>
              </a:spcAft>
              <a:buSzPct val="150000"/>
            </a:pPr>
            <a:r>
              <a:rPr lang="en-US" u="sng">
                <a:solidFill>
                  <a:srgbClr val="990000"/>
                </a:solidFill>
              </a:rPr>
              <a:t>Dalton’s Law of Partial Pressure</a:t>
            </a:r>
            <a:endParaRPr lang="en-US">
              <a:solidFill>
                <a:srgbClr val="990000"/>
              </a:solidFill>
            </a:endParaRPr>
          </a:p>
          <a:p>
            <a:pPr marL="342900" indent="-342900">
              <a:buSzPct val="150000"/>
              <a:buFontTx/>
              <a:buChar char="•"/>
            </a:pPr>
            <a:r>
              <a:rPr lang="en-US"/>
              <a:t> The ______ of each individual gas pressure equals the _______ gas pressure of the container.</a:t>
            </a:r>
          </a:p>
          <a:p>
            <a:pPr marL="342900" indent="-342900" algn="ctr">
              <a:buSzPct val="150000"/>
            </a:pPr>
            <a:r>
              <a:rPr lang="en-US"/>
              <a:t> </a:t>
            </a:r>
            <a:r>
              <a:rPr lang="en-US" sz="3600"/>
              <a:t>P</a:t>
            </a:r>
            <a:r>
              <a:rPr lang="en-US" sz="3600" baseline="-25000"/>
              <a:t>(total)</a:t>
            </a:r>
            <a:r>
              <a:rPr lang="en-US" sz="3600"/>
              <a:t>= P</a:t>
            </a:r>
            <a:r>
              <a:rPr lang="en-US" sz="3600" baseline="-25000"/>
              <a:t>1</a:t>
            </a:r>
            <a:r>
              <a:rPr lang="en-US" sz="3600"/>
              <a:t>+P</a:t>
            </a:r>
            <a:r>
              <a:rPr lang="en-US" sz="3600" baseline="-25000"/>
              <a:t>2</a:t>
            </a:r>
            <a:r>
              <a:rPr lang="en-US" sz="3600"/>
              <a:t>+P</a:t>
            </a:r>
            <a:r>
              <a:rPr lang="en-US" sz="3600" baseline="-25000"/>
              <a:t>3</a:t>
            </a:r>
            <a:r>
              <a:rPr lang="en-US" sz="3600"/>
              <a:t>…</a:t>
            </a:r>
            <a:endParaRPr lang="en-US" sz="3600" baseline="-25000"/>
          </a:p>
          <a:p>
            <a:pPr marL="342900" indent="-342900"/>
            <a:r>
              <a:rPr lang="en-US"/>
              <a:t/>
            </a:r>
            <a:br>
              <a:rPr lang="en-US"/>
            </a:br>
            <a:endParaRPr lang="en-US"/>
          </a:p>
          <a:p>
            <a:pPr marL="342900" indent="-342900"/>
            <a:endParaRPr lang="en-US"/>
          </a:p>
          <a:p>
            <a:pPr marL="342900" indent="-342900"/>
            <a:endParaRPr lang="en-US"/>
          </a:p>
          <a:p>
            <a:pPr marL="342900" indent="-342900"/>
            <a:endParaRPr lang="en-US"/>
          </a:p>
          <a:p>
            <a:pPr marL="342900" indent="-342900"/>
            <a:endParaRPr lang="en-US" b="1"/>
          </a:p>
          <a:p>
            <a:pPr marL="342900" indent="-342900"/>
            <a:endParaRPr lang="en-US" b="1"/>
          </a:p>
          <a:p>
            <a:pPr marL="342900" indent="-342900"/>
            <a:endParaRPr lang="en-US" b="1">
              <a:solidFill>
                <a:srgbClr val="009900"/>
              </a:solidFill>
            </a:endParaRPr>
          </a:p>
          <a:p>
            <a:pPr marL="342900" indent="-342900"/>
            <a:r>
              <a:rPr lang="en-US" b="1">
                <a:solidFill>
                  <a:srgbClr val="009900"/>
                </a:solidFill>
              </a:rPr>
              <a:t>Practice Problem:</a:t>
            </a:r>
            <a:r>
              <a:rPr lang="en-US" b="1"/>
              <a:t>   </a:t>
            </a:r>
            <a:r>
              <a:rPr lang="en-US"/>
              <a:t>A container has oxygen, nitrogen, and helium in it.  The total pressure of the container is 2.4 atmospheres.  If all of the partial  pressures are the equal to one another, what are the partial pressures of the gases?</a:t>
            </a:r>
          </a:p>
        </p:txBody>
      </p:sp>
      <p:pic>
        <p:nvPicPr>
          <p:cNvPr id="19460" name="Picture 4" descr="Daltons Law of Partial Pressure"/>
          <p:cNvPicPr>
            <a:picLocks noChangeAspect="1" noChangeArrowheads="1"/>
          </p:cNvPicPr>
          <p:nvPr/>
        </p:nvPicPr>
        <p:blipFill>
          <a:blip r:embed="rId2" cstate="print"/>
          <a:srcRect/>
          <a:stretch>
            <a:fillRect/>
          </a:stretch>
        </p:blipFill>
        <p:spPr bwMode="auto">
          <a:xfrm>
            <a:off x="2057400" y="2209800"/>
            <a:ext cx="5105400" cy="2628900"/>
          </a:xfrm>
          <a:prstGeom prst="rect">
            <a:avLst/>
          </a:prstGeom>
          <a:noFill/>
          <a:ln w="9525">
            <a:solidFill>
              <a:schemeClr val="tx1"/>
            </a:solidFill>
            <a:miter lim="800000"/>
            <a:headEnd/>
            <a:tailEnd/>
          </a:ln>
        </p:spPr>
      </p:pic>
      <p:sp>
        <p:nvSpPr>
          <p:cNvPr id="19462" name="Rectangle 6"/>
          <p:cNvSpPr>
            <a:spLocks noChangeArrowheads="1"/>
          </p:cNvSpPr>
          <p:nvPr/>
        </p:nvSpPr>
        <p:spPr bwMode="auto">
          <a:xfrm>
            <a:off x="990600" y="609600"/>
            <a:ext cx="1447800" cy="457200"/>
          </a:xfrm>
          <a:prstGeom prst="rect">
            <a:avLst/>
          </a:prstGeom>
          <a:noFill/>
          <a:ln w="9525">
            <a:noFill/>
            <a:miter lim="800000"/>
            <a:headEnd/>
            <a:tailEnd/>
          </a:ln>
        </p:spPr>
        <p:txBody>
          <a:bodyPr>
            <a:spAutoFit/>
          </a:bodyPr>
          <a:lstStyle/>
          <a:p>
            <a:pPr algn="ctr"/>
            <a:r>
              <a:rPr lang="en-US">
                <a:solidFill>
                  <a:srgbClr val="6600CC"/>
                </a:solidFill>
              </a:rPr>
              <a:t>sum</a:t>
            </a:r>
          </a:p>
        </p:txBody>
      </p:sp>
      <p:sp>
        <p:nvSpPr>
          <p:cNvPr id="19463" name="Rectangle 7"/>
          <p:cNvSpPr>
            <a:spLocks noChangeArrowheads="1"/>
          </p:cNvSpPr>
          <p:nvPr/>
        </p:nvSpPr>
        <p:spPr bwMode="auto">
          <a:xfrm>
            <a:off x="7162800" y="609600"/>
            <a:ext cx="1447800" cy="457200"/>
          </a:xfrm>
          <a:prstGeom prst="rect">
            <a:avLst/>
          </a:prstGeom>
          <a:noFill/>
          <a:ln w="9525">
            <a:noFill/>
            <a:miter lim="800000"/>
            <a:headEnd/>
            <a:tailEnd/>
          </a:ln>
        </p:spPr>
        <p:txBody>
          <a:bodyPr>
            <a:spAutoFit/>
          </a:bodyPr>
          <a:lstStyle/>
          <a:p>
            <a:pPr algn="ctr"/>
            <a:r>
              <a:rPr lang="en-US">
                <a:solidFill>
                  <a:srgbClr val="6600CC"/>
                </a:solidFill>
              </a:rPr>
              <a:t>total</a:t>
            </a:r>
          </a:p>
        </p:txBody>
      </p:sp>
      <p:sp>
        <p:nvSpPr>
          <p:cNvPr id="19464" name="Rectangle 8"/>
          <p:cNvSpPr>
            <a:spLocks noChangeArrowheads="1"/>
          </p:cNvSpPr>
          <p:nvPr/>
        </p:nvSpPr>
        <p:spPr bwMode="auto">
          <a:xfrm>
            <a:off x="4267200" y="6096000"/>
            <a:ext cx="3657600" cy="457200"/>
          </a:xfrm>
          <a:prstGeom prst="rect">
            <a:avLst/>
          </a:prstGeom>
          <a:noFill/>
          <a:ln w="9525">
            <a:noFill/>
            <a:miter lim="800000"/>
            <a:headEnd/>
            <a:tailEnd/>
          </a:ln>
        </p:spPr>
        <p:txBody>
          <a:bodyPr>
            <a:spAutoFit/>
          </a:bodyPr>
          <a:lstStyle/>
          <a:p>
            <a:pPr algn="ctr"/>
            <a:r>
              <a:rPr lang="en-US">
                <a:solidFill>
                  <a:srgbClr val="6600CC"/>
                </a:solidFill>
              </a:rPr>
              <a:t>P</a:t>
            </a:r>
            <a:r>
              <a:rPr lang="en-US" baseline="-25000">
                <a:solidFill>
                  <a:srgbClr val="6600CC"/>
                </a:solidFill>
              </a:rPr>
              <a:t>gas</a:t>
            </a:r>
            <a:r>
              <a:rPr lang="en-US">
                <a:solidFill>
                  <a:srgbClr val="6600CC"/>
                </a:solidFill>
              </a:rPr>
              <a:t>= 2.4 atm </a:t>
            </a:r>
            <a:r>
              <a:rPr lang="en-US">
                <a:solidFill>
                  <a:srgbClr val="6600CC"/>
                </a:solidFill>
                <a:cs typeface="Times New Roman" pitchFamily="18" charset="0"/>
              </a:rPr>
              <a:t>÷ 3 = 0.8 atm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462"/>
                                        </p:tgtEl>
                                        <p:attrNameLst>
                                          <p:attrName>style.visibility</p:attrName>
                                        </p:attrNameLst>
                                      </p:cBhvr>
                                      <p:to>
                                        <p:strVal val="visible"/>
                                      </p:to>
                                    </p:set>
                                    <p:anim calcmode="lin" valueType="num">
                                      <p:cBhvr>
                                        <p:cTn id="7" dur="500" fill="hold"/>
                                        <p:tgtEl>
                                          <p:spTgt spid="19462"/>
                                        </p:tgtEl>
                                        <p:attrNameLst>
                                          <p:attrName>ppt_w</p:attrName>
                                        </p:attrNameLst>
                                      </p:cBhvr>
                                      <p:tavLst>
                                        <p:tav tm="0">
                                          <p:val>
                                            <p:fltVal val="0"/>
                                          </p:val>
                                        </p:tav>
                                        <p:tav tm="100000">
                                          <p:val>
                                            <p:strVal val="#ppt_w"/>
                                          </p:val>
                                        </p:tav>
                                      </p:tavLst>
                                    </p:anim>
                                    <p:anim calcmode="lin" valueType="num">
                                      <p:cBhvr>
                                        <p:cTn id="8" dur="500" fill="hold"/>
                                        <p:tgtEl>
                                          <p:spTgt spid="19462"/>
                                        </p:tgtEl>
                                        <p:attrNameLst>
                                          <p:attrName>ppt_h</p:attrName>
                                        </p:attrNameLst>
                                      </p:cBhvr>
                                      <p:tavLst>
                                        <p:tav tm="0">
                                          <p:val>
                                            <p:fltVal val="0"/>
                                          </p:val>
                                        </p:tav>
                                        <p:tav tm="100000">
                                          <p:val>
                                            <p:strVal val="#ppt_h"/>
                                          </p:val>
                                        </p:tav>
                                      </p:tavLst>
                                    </p:anim>
                                    <p:animEffect transition="in" filter="fade">
                                      <p:cBhvr>
                                        <p:cTn id="9" dur="500"/>
                                        <p:tgtEl>
                                          <p:spTgt spid="1946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9463"/>
                                        </p:tgtEl>
                                        <p:attrNameLst>
                                          <p:attrName>style.visibility</p:attrName>
                                        </p:attrNameLst>
                                      </p:cBhvr>
                                      <p:to>
                                        <p:strVal val="visible"/>
                                      </p:to>
                                    </p:set>
                                    <p:anim calcmode="lin" valueType="num">
                                      <p:cBhvr>
                                        <p:cTn id="14" dur="500" fill="hold"/>
                                        <p:tgtEl>
                                          <p:spTgt spid="19463"/>
                                        </p:tgtEl>
                                        <p:attrNameLst>
                                          <p:attrName>ppt_w</p:attrName>
                                        </p:attrNameLst>
                                      </p:cBhvr>
                                      <p:tavLst>
                                        <p:tav tm="0">
                                          <p:val>
                                            <p:fltVal val="0"/>
                                          </p:val>
                                        </p:tav>
                                        <p:tav tm="100000">
                                          <p:val>
                                            <p:strVal val="#ppt_w"/>
                                          </p:val>
                                        </p:tav>
                                      </p:tavLst>
                                    </p:anim>
                                    <p:anim calcmode="lin" valueType="num">
                                      <p:cBhvr>
                                        <p:cTn id="15" dur="500" fill="hold"/>
                                        <p:tgtEl>
                                          <p:spTgt spid="19463"/>
                                        </p:tgtEl>
                                        <p:attrNameLst>
                                          <p:attrName>ppt_h</p:attrName>
                                        </p:attrNameLst>
                                      </p:cBhvr>
                                      <p:tavLst>
                                        <p:tav tm="0">
                                          <p:val>
                                            <p:fltVal val="0"/>
                                          </p:val>
                                        </p:tav>
                                        <p:tav tm="100000">
                                          <p:val>
                                            <p:strVal val="#ppt_h"/>
                                          </p:val>
                                        </p:tav>
                                      </p:tavLst>
                                    </p:anim>
                                    <p:animEffect transition="in" filter="fade">
                                      <p:cBhvr>
                                        <p:cTn id="16" dur="500"/>
                                        <p:tgtEl>
                                          <p:spTgt spid="1946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9460"/>
                                        </p:tgtEl>
                                        <p:attrNameLst>
                                          <p:attrName>style.visibility</p:attrName>
                                        </p:attrNameLst>
                                      </p:cBhvr>
                                      <p:to>
                                        <p:strVal val="visible"/>
                                      </p:to>
                                    </p:set>
                                    <p:anim calcmode="lin" valueType="num">
                                      <p:cBhvr>
                                        <p:cTn id="21" dur="500" fill="hold"/>
                                        <p:tgtEl>
                                          <p:spTgt spid="19460"/>
                                        </p:tgtEl>
                                        <p:attrNameLst>
                                          <p:attrName>ppt_w</p:attrName>
                                        </p:attrNameLst>
                                      </p:cBhvr>
                                      <p:tavLst>
                                        <p:tav tm="0">
                                          <p:val>
                                            <p:fltVal val="0"/>
                                          </p:val>
                                        </p:tav>
                                        <p:tav tm="100000">
                                          <p:val>
                                            <p:strVal val="#ppt_w"/>
                                          </p:val>
                                        </p:tav>
                                      </p:tavLst>
                                    </p:anim>
                                    <p:anim calcmode="lin" valueType="num">
                                      <p:cBhvr>
                                        <p:cTn id="22" dur="500" fill="hold"/>
                                        <p:tgtEl>
                                          <p:spTgt spid="19460"/>
                                        </p:tgtEl>
                                        <p:attrNameLst>
                                          <p:attrName>ppt_h</p:attrName>
                                        </p:attrNameLst>
                                      </p:cBhvr>
                                      <p:tavLst>
                                        <p:tav tm="0">
                                          <p:val>
                                            <p:fltVal val="0"/>
                                          </p:val>
                                        </p:tav>
                                        <p:tav tm="100000">
                                          <p:val>
                                            <p:strVal val="#ppt_h"/>
                                          </p:val>
                                        </p:tav>
                                      </p:tavLst>
                                    </p:anim>
                                    <p:animEffect transition="in" filter="fade">
                                      <p:cBhvr>
                                        <p:cTn id="23" dur="500"/>
                                        <p:tgtEl>
                                          <p:spTgt spid="1946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9464"/>
                                        </p:tgtEl>
                                        <p:attrNameLst>
                                          <p:attrName>style.visibility</p:attrName>
                                        </p:attrNameLst>
                                      </p:cBhvr>
                                      <p:to>
                                        <p:strVal val="visible"/>
                                      </p:to>
                                    </p:set>
                                    <p:anim calcmode="lin" valueType="num">
                                      <p:cBhvr>
                                        <p:cTn id="28" dur="500" fill="hold"/>
                                        <p:tgtEl>
                                          <p:spTgt spid="19464"/>
                                        </p:tgtEl>
                                        <p:attrNameLst>
                                          <p:attrName>ppt_w</p:attrName>
                                        </p:attrNameLst>
                                      </p:cBhvr>
                                      <p:tavLst>
                                        <p:tav tm="0">
                                          <p:val>
                                            <p:fltVal val="0"/>
                                          </p:val>
                                        </p:tav>
                                        <p:tav tm="100000">
                                          <p:val>
                                            <p:strVal val="#ppt_w"/>
                                          </p:val>
                                        </p:tav>
                                      </p:tavLst>
                                    </p:anim>
                                    <p:anim calcmode="lin" valueType="num">
                                      <p:cBhvr>
                                        <p:cTn id="29" dur="500" fill="hold"/>
                                        <p:tgtEl>
                                          <p:spTgt spid="19464"/>
                                        </p:tgtEl>
                                        <p:attrNameLst>
                                          <p:attrName>ppt_h</p:attrName>
                                        </p:attrNameLst>
                                      </p:cBhvr>
                                      <p:tavLst>
                                        <p:tav tm="0">
                                          <p:val>
                                            <p:fltVal val="0"/>
                                          </p:val>
                                        </p:tav>
                                        <p:tav tm="100000">
                                          <p:val>
                                            <p:strVal val="#ppt_h"/>
                                          </p:val>
                                        </p:tav>
                                      </p:tavLst>
                                    </p:anim>
                                    <p:animEffect transition="in" filter="fade">
                                      <p:cBhvr>
                                        <p:cTn id="30" dur="5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p:bldP spid="19463" grpId="0"/>
      <p:bldP spid="1946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28600" y="914400"/>
            <a:ext cx="8686800" cy="457200"/>
          </a:xfrm>
          <a:prstGeom prst="rect">
            <a:avLst/>
          </a:prstGeom>
          <a:noFill/>
          <a:ln w="9525">
            <a:noFill/>
            <a:miter lim="800000"/>
            <a:headEnd/>
            <a:tailEnd/>
          </a:ln>
        </p:spPr>
        <p:txBody>
          <a:bodyPr>
            <a:spAutoFit/>
          </a:bodyPr>
          <a:lstStyle/>
          <a:p>
            <a:pPr>
              <a:spcBef>
                <a:spcPct val="50000"/>
              </a:spcBef>
            </a:pPr>
            <a:endParaRPr lang="en-US"/>
          </a:p>
        </p:txBody>
      </p:sp>
      <p:pic>
        <p:nvPicPr>
          <p:cNvPr id="21509" name="Picture 5" descr="PartialPressure2"/>
          <p:cNvPicPr>
            <a:picLocks noChangeAspect="1" noChangeArrowheads="1"/>
          </p:cNvPicPr>
          <p:nvPr/>
        </p:nvPicPr>
        <p:blipFill>
          <a:blip r:embed="rId2" cstate="print"/>
          <a:srcRect/>
          <a:stretch>
            <a:fillRect/>
          </a:stretch>
        </p:blipFill>
        <p:spPr bwMode="auto">
          <a:xfrm>
            <a:off x="1143000" y="609600"/>
            <a:ext cx="6934200" cy="5219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dissolve">
                                      <p:cBhvr>
                                        <p:cTn id="7"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3"/>
          <p:cNvSpPr txBox="1">
            <a:spLocks noChangeArrowheads="1"/>
          </p:cNvSpPr>
          <p:nvPr/>
        </p:nvSpPr>
        <p:spPr bwMode="auto">
          <a:xfrm>
            <a:off x="152400" y="76200"/>
            <a:ext cx="8915400" cy="5721350"/>
          </a:xfrm>
          <a:prstGeom prst="rect">
            <a:avLst/>
          </a:prstGeom>
          <a:noFill/>
          <a:ln w="9525">
            <a:noFill/>
            <a:miter lim="800000"/>
            <a:headEnd/>
            <a:tailEnd/>
          </a:ln>
        </p:spPr>
        <p:txBody>
          <a:bodyPr>
            <a:spAutoFit/>
          </a:bodyPr>
          <a:lstStyle/>
          <a:p>
            <a:pPr marL="342900" indent="-342900" algn="ctr"/>
            <a:r>
              <a:rPr lang="en-US" u="sng">
                <a:solidFill>
                  <a:srgbClr val="990000"/>
                </a:solidFill>
              </a:rPr>
              <a:t>Diffusion vs. Effusion</a:t>
            </a:r>
          </a:p>
          <a:p>
            <a:pPr marL="342900" indent="-342900" algn="ctr"/>
            <a:endParaRPr lang="en-US" sz="1000">
              <a:solidFill>
                <a:srgbClr val="990000"/>
              </a:solidFill>
            </a:endParaRPr>
          </a:p>
          <a:p>
            <a:pPr marL="342900" indent="-342900">
              <a:spcAft>
                <a:spcPct val="50000"/>
              </a:spcAft>
              <a:buSzPct val="150000"/>
              <a:buFontTx/>
              <a:buChar char="•"/>
            </a:pPr>
            <a:r>
              <a:rPr lang="en-US"/>
              <a:t> The spreading out of a gas from _______ to _____ concentrations is called </a:t>
            </a:r>
            <a:r>
              <a:rPr lang="en-US" b="1" i="1">
                <a:solidFill>
                  <a:srgbClr val="333399"/>
                </a:solidFill>
              </a:rPr>
              <a:t>diffusion</a:t>
            </a:r>
            <a:r>
              <a:rPr lang="en-US"/>
              <a:t>.		</a:t>
            </a:r>
            <a:endParaRPr lang="en-US" i="1"/>
          </a:p>
          <a:p>
            <a:pPr marL="342900" indent="-342900">
              <a:spcAft>
                <a:spcPct val="50000"/>
              </a:spcAft>
              <a:buSzPct val="150000"/>
            </a:pPr>
            <a:r>
              <a:rPr lang="en-US" i="1"/>
              <a:t>	</a:t>
            </a:r>
            <a:r>
              <a:rPr lang="en-US" i="1">
                <a:solidFill>
                  <a:srgbClr val="009900"/>
                </a:solidFill>
              </a:rPr>
              <a:t>*Example:</a:t>
            </a:r>
            <a:r>
              <a:rPr lang="en-US" i="1"/>
              <a:t> </a:t>
            </a:r>
            <a:r>
              <a:rPr lang="en-US"/>
              <a:t> ___________ in a room spreads out</a:t>
            </a:r>
          </a:p>
          <a:p>
            <a:pPr marL="342900" indent="-342900">
              <a:spcAft>
                <a:spcPct val="50000"/>
              </a:spcAft>
              <a:buSzPct val="150000"/>
              <a:buFontTx/>
              <a:buChar char="•"/>
            </a:pPr>
            <a:r>
              <a:rPr lang="en-US"/>
              <a:t> A gas escaping through a ______ _______ in a container is called </a:t>
            </a:r>
            <a:r>
              <a:rPr lang="en-US" b="1" i="1">
                <a:solidFill>
                  <a:srgbClr val="333399"/>
                </a:solidFill>
              </a:rPr>
              <a:t>effusion</a:t>
            </a:r>
            <a:r>
              <a:rPr lang="en-US"/>
              <a:t>.  As the size of a molecule _____________, the effusion speed and diffusion rate ______________...(inverse relationship.)</a:t>
            </a:r>
            <a:br>
              <a:rPr lang="en-US"/>
            </a:br>
            <a:endParaRPr lang="en-US"/>
          </a:p>
          <a:p>
            <a:pPr marL="342900" indent="-342900">
              <a:spcAft>
                <a:spcPct val="50000"/>
              </a:spcAft>
              <a:buSzPct val="150000"/>
              <a:buFontTx/>
              <a:buChar char="•"/>
            </a:pPr>
            <a:endParaRPr lang="en-US"/>
          </a:p>
          <a:p>
            <a:pPr marL="342900" indent="-342900"/>
            <a:endParaRPr lang="en-US"/>
          </a:p>
          <a:p>
            <a:pPr marL="342900" indent="-342900"/>
            <a:endParaRPr lang="en-US"/>
          </a:p>
          <a:p>
            <a:pPr marL="342900" indent="-342900"/>
            <a:endParaRPr lang="en-US" b="1"/>
          </a:p>
          <a:p>
            <a:pPr marL="342900" indent="-342900"/>
            <a:endParaRPr lang="en-US" b="1"/>
          </a:p>
        </p:txBody>
      </p:sp>
      <p:pic>
        <p:nvPicPr>
          <p:cNvPr id="20485" name="Picture 5" descr="diffusion"/>
          <p:cNvPicPr>
            <a:picLocks noChangeAspect="1" noChangeArrowheads="1"/>
          </p:cNvPicPr>
          <p:nvPr/>
        </p:nvPicPr>
        <p:blipFill>
          <a:blip r:embed="rId2" cstate="print"/>
          <a:srcRect/>
          <a:stretch>
            <a:fillRect/>
          </a:stretch>
        </p:blipFill>
        <p:spPr bwMode="auto">
          <a:xfrm>
            <a:off x="914400" y="3644900"/>
            <a:ext cx="3886200" cy="2984500"/>
          </a:xfrm>
          <a:prstGeom prst="rect">
            <a:avLst/>
          </a:prstGeom>
          <a:noFill/>
          <a:ln w="9525">
            <a:noFill/>
            <a:miter lim="800000"/>
            <a:headEnd/>
            <a:tailEnd/>
          </a:ln>
        </p:spPr>
      </p:pic>
      <p:pic>
        <p:nvPicPr>
          <p:cNvPr id="20486" name="Picture 6" descr="FG10_017"/>
          <p:cNvPicPr>
            <a:picLocks noChangeAspect="1" noChangeArrowheads="1"/>
          </p:cNvPicPr>
          <p:nvPr/>
        </p:nvPicPr>
        <p:blipFill>
          <a:blip r:embed="rId3" cstate="print"/>
          <a:srcRect/>
          <a:stretch>
            <a:fillRect/>
          </a:stretch>
        </p:blipFill>
        <p:spPr bwMode="auto">
          <a:xfrm>
            <a:off x="4648200" y="4013200"/>
            <a:ext cx="4267200" cy="2844800"/>
          </a:xfrm>
          <a:prstGeom prst="rect">
            <a:avLst/>
          </a:prstGeom>
          <a:noFill/>
          <a:ln w="9525">
            <a:noFill/>
            <a:miter lim="800000"/>
            <a:headEnd/>
            <a:tailEnd/>
          </a:ln>
        </p:spPr>
      </p:pic>
      <p:sp>
        <p:nvSpPr>
          <p:cNvPr id="20487" name="Text Box 7"/>
          <p:cNvSpPr txBox="1">
            <a:spLocks noChangeArrowheads="1"/>
          </p:cNvSpPr>
          <p:nvPr/>
        </p:nvSpPr>
        <p:spPr bwMode="auto">
          <a:xfrm>
            <a:off x="6096000" y="3657600"/>
            <a:ext cx="1371600" cy="457200"/>
          </a:xfrm>
          <a:prstGeom prst="rect">
            <a:avLst/>
          </a:prstGeom>
          <a:noFill/>
          <a:ln w="9525">
            <a:noFill/>
            <a:miter lim="800000"/>
            <a:headEnd/>
            <a:tailEnd/>
          </a:ln>
        </p:spPr>
        <p:txBody>
          <a:bodyPr>
            <a:spAutoFit/>
          </a:bodyPr>
          <a:lstStyle/>
          <a:p>
            <a:pPr algn="ctr">
              <a:spcBef>
                <a:spcPct val="50000"/>
              </a:spcBef>
            </a:pPr>
            <a:r>
              <a:rPr lang="en-US"/>
              <a:t>Effusion</a:t>
            </a:r>
          </a:p>
        </p:txBody>
      </p:sp>
      <p:sp>
        <p:nvSpPr>
          <p:cNvPr id="20488" name="Rectangle 8"/>
          <p:cNvSpPr>
            <a:spLocks noChangeArrowheads="1"/>
          </p:cNvSpPr>
          <p:nvPr/>
        </p:nvSpPr>
        <p:spPr bwMode="auto">
          <a:xfrm>
            <a:off x="4419600" y="609600"/>
            <a:ext cx="1447800" cy="457200"/>
          </a:xfrm>
          <a:prstGeom prst="rect">
            <a:avLst/>
          </a:prstGeom>
          <a:noFill/>
          <a:ln w="9525">
            <a:noFill/>
            <a:miter lim="800000"/>
            <a:headEnd/>
            <a:tailEnd/>
          </a:ln>
        </p:spPr>
        <p:txBody>
          <a:bodyPr>
            <a:spAutoFit/>
          </a:bodyPr>
          <a:lstStyle/>
          <a:p>
            <a:pPr algn="ctr"/>
            <a:r>
              <a:rPr lang="en-US">
                <a:solidFill>
                  <a:srgbClr val="6600CC"/>
                </a:solidFill>
              </a:rPr>
              <a:t>high</a:t>
            </a:r>
          </a:p>
        </p:txBody>
      </p:sp>
      <p:sp>
        <p:nvSpPr>
          <p:cNvPr id="20489" name="Rectangle 9"/>
          <p:cNvSpPr>
            <a:spLocks noChangeArrowheads="1"/>
          </p:cNvSpPr>
          <p:nvPr/>
        </p:nvSpPr>
        <p:spPr bwMode="auto">
          <a:xfrm>
            <a:off x="5715000" y="609600"/>
            <a:ext cx="1447800" cy="457200"/>
          </a:xfrm>
          <a:prstGeom prst="rect">
            <a:avLst/>
          </a:prstGeom>
          <a:noFill/>
          <a:ln w="9525">
            <a:noFill/>
            <a:miter lim="800000"/>
            <a:headEnd/>
            <a:tailEnd/>
          </a:ln>
        </p:spPr>
        <p:txBody>
          <a:bodyPr>
            <a:spAutoFit/>
          </a:bodyPr>
          <a:lstStyle/>
          <a:p>
            <a:pPr algn="ctr"/>
            <a:r>
              <a:rPr lang="en-US">
                <a:solidFill>
                  <a:srgbClr val="6600CC"/>
                </a:solidFill>
              </a:rPr>
              <a:t>low</a:t>
            </a:r>
          </a:p>
        </p:txBody>
      </p:sp>
      <p:sp>
        <p:nvSpPr>
          <p:cNvPr id="20490" name="Rectangle 10"/>
          <p:cNvSpPr>
            <a:spLocks noChangeArrowheads="1"/>
          </p:cNvSpPr>
          <p:nvPr/>
        </p:nvSpPr>
        <p:spPr bwMode="auto">
          <a:xfrm>
            <a:off x="2133600" y="1524000"/>
            <a:ext cx="1447800" cy="457200"/>
          </a:xfrm>
          <a:prstGeom prst="rect">
            <a:avLst/>
          </a:prstGeom>
          <a:noFill/>
          <a:ln w="9525">
            <a:noFill/>
            <a:miter lim="800000"/>
            <a:headEnd/>
            <a:tailEnd/>
          </a:ln>
        </p:spPr>
        <p:txBody>
          <a:bodyPr>
            <a:spAutoFit/>
          </a:bodyPr>
          <a:lstStyle/>
          <a:p>
            <a:pPr algn="ctr"/>
            <a:r>
              <a:rPr lang="en-US">
                <a:solidFill>
                  <a:srgbClr val="6600CC"/>
                </a:solidFill>
              </a:rPr>
              <a:t>Perfume</a:t>
            </a:r>
          </a:p>
        </p:txBody>
      </p:sp>
      <p:sp>
        <p:nvSpPr>
          <p:cNvPr id="20491" name="Rectangle 11"/>
          <p:cNvSpPr>
            <a:spLocks noChangeArrowheads="1"/>
          </p:cNvSpPr>
          <p:nvPr/>
        </p:nvSpPr>
        <p:spPr bwMode="auto">
          <a:xfrm>
            <a:off x="3810000" y="2057400"/>
            <a:ext cx="1905000" cy="457200"/>
          </a:xfrm>
          <a:prstGeom prst="rect">
            <a:avLst/>
          </a:prstGeom>
          <a:noFill/>
          <a:ln w="9525">
            <a:noFill/>
            <a:miter lim="800000"/>
            <a:headEnd/>
            <a:tailEnd/>
          </a:ln>
        </p:spPr>
        <p:txBody>
          <a:bodyPr>
            <a:spAutoFit/>
          </a:bodyPr>
          <a:lstStyle/>
          <a:p>
            <a:pPr algn="ctr"/>
            <a:r>
              <a:rPr lang="en-US">
                <a:solidFill>
                  <a:srgbClr val="6600CC"/>
                </a:solidFill>
              </a:rPr>
              <a:t>tiny     hole</a:t>
            </a:r>
          </a:p>
        </p:txBody>
      </p:sp>
      <p:sp>
        <p:nvSpPr>
          <p:cNvPr id="20492" name="Rectangle 12"/>
          <p:cNvSpPr>
            <a:spLocks noChangeArrowheads="1"/>
          </p:cNvSpPr>
          <p:nvPr/>
        </p:nvSpPr>
        <p:spPr bwMode="auto">
          <a:xfrm>
            <a:off x="5257800" y="2438400"/>
            <a:ext cx="1447800" cy="457200"/>
          </a:xfrm>
          <a:prstGeom prst="rect">
            <a:avLst/>
          </a:prstGeom>
          <a:noFill/>
          <a:ln w="9525">
            <a:noFill/>
            <a:miter lim="800000"/>
            <a:headEnd/>
            <a:tailEnd/>
          </a:ln>
        </p:spPr>
        <p:txBody>
          <a:bodyPr>
            <a:spAutoFit/>
          </a:bodyPr>
          <a:lstStyle/>
          <a:p>
            <a:pPr algn="ctr"/>
            <a:r>
              <a:rPr lang="en-US">
                <a:solidFill>
                  <a:srgbClr val="6600CC"/>
                </a:solidFill>
              </a:rPr>
              <a:t>increases</a:t>
            </a:r>
          </a:p>
        </p:txBody>
      </p:sp>
      <p:sp>
        <p:nvSpPr>
          <p:cNvPr id="20493" name="Rectangle 13"/>
          <p:cNvSpPr>
            <a:spLocks noChangeArrowheads="1"/>
          </p:cNvSpPr>
          <p:nvPr/>
        </p:nvSpPr>
        <p:spPr bwMode="auto">
          <a:xfrm>
            <a:off x="3886200" y="2819400"/>
            <a:ext cx="1447800" cy="457200"/>
          </a:xfrm>
          <a:prstGeom prst="rect">
            <a:avLst/>
          </a:prstGeom>
          <a:noFill/>
          <a:ln w="9525">
            <a:noFill/>
            <a:miter lim="800000"/>
            <a:headEnd/>
            <a:tailEnd/>
          </a:ln>
        </p:spPr>
        <p:txBody>
          <a:bodyPr>
            <a:spAutoFit/>
          </a:bodyPr>
          <a:lstStyle/>
          <a:p>
            <a:pPr algn="ctr"/>
            <a:r>
              <a:rPr lang="en-US">
                <a:solidFill>
                  <a:srgbClr val="6600CC"/>
                </a:solidFill>
              </a:rPr>
              <a:t>decrease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488"/>
                                        </p:tgtEl>
                                        <p:attrNameLst>
                                          <p:attrName>style.visibility</p:attrName>
                                        </p:attrNameLst>
                                      </p:cBhvr>
                                      <p:to>
                                        <p:strVal val="visible"/>
                                      </p:to>
                                    </p:set>
                                    <p:anim calcmode="lin" valueType="num">
                                      <p:cBhvr>
                                        <p:cTn id="7" dur="500" fill="hold"/>
                                        <p:tgtEl>
                                          <p:spTgt spid="20488"/>
                                        </p:tgtEl>
                                        <p:attrNameLst>
                                          <p:attrName>ppt_w</p:attrName>
                                        </p:attrNameLst>
                                      </p:cBhvr>
                                      <p:tavLst>
                                        <p:tav tm="0">
                                          <p:val>
                                            <p:fltVal val="0"/>
                                          </p:val>
                                        </p:tav>
                                        <p:tav tm="100000">
                                          <p:val>
                                            <p:strVal val="#ppt_w"/>
                                          </p:val>
                                        </p:tav>
                                      </p:tavLst>
                                    </p:anim>
                                    <p:anim calcmode="lin" valueType="num">
                                      <p:cBhvr>
                                        <p:cTn id="8" dur="500" fill="hold"/>
                                        <p:tgtEl>
                                          <p:spTgt spid="20488"/>
                                        </p:tgtEl>
                                        <p:attrNameLst>
                                          <p:attrName>ppt_h</p:attrName>
                                        </p:attrNameLst>
                                      </p:cBhvr>
                                      <p:tavLst>
                                        <p:tav tm="0">
                                          <p:val>
                                            <p:fltVal val="0"/>
                                          </p:val>
                                        </p:tav>
                                        <p:tav tm="100000">
                                          <p:val>
                                            <p:strVal val="#ppt_h"/>
                                          </p:val>
                                        </p:tav>
                                      </p:tavLst>
                                    </p:anim>
                                    <p:animEffect transition="in" filter="fade">
                                      <p:cBhvr>
                                        <p:cTn id="9" dur="500"/>
                                        <p:tgtEl>
                                          <p:spTgt spid="2048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0489"/>
                                        </p:tgtEl>
                                        <p:attrNameLst>
                                          <p:attrName>style.visibility</p:attrName>
                                        </p:attrNameLst>
                                      </p:cBhvr>
                                      <p:to>
                                        <p:strVal val="visible"/>
                                      </p:to>
                                    </p:set>
                                    <p:anim calcmode="lin" valueType="num">
                                      <p:cBhvr>
                                        <p:cTn id="14" dur="500" fill="hold"/>
                                        <p:tgtEl>
                                          <p:spTgt spid="20489"/>
                                        </p:tgtEl>
                                        <p:attrNameLst>
                                          <p:attrName>ppt_w</p:attrName>
                                        </p:attrNameLst>
                                      </p:cBhvr>
                                      <p:tavLst>
                                        <p:tav tm="0">
                                          <p:val>
                                            <p:fltVal val="0"/>
                                          </p:val>
                                        </p:tav>
                                        <p:tav tm="100000">
                                          <p:val>
                                            <p:strVal val="#ppt_w"/>
                                          </p:val>
                                        </p:tav>
                                      </p:tavLst>
                                    </p:anim>
                                    <p:anim calcmode="lin" valueType="num">
                                      <p:cBhvr>
                                        <p:cTn id="15" dur="500" fill="hold"/>
                                        <p:tgtEl>
                                          <p:spTgt spid="20489"/>
                                        </p:tgtEl>
                                        <p:attrNameLst>
                                          <p:attrName>ppt_h</p:attrName>
                                        </p:attrNameLst>
                                      </p:cBhvr>
                                      <p:tavLst>
                                        <p:tav tm="0">
                                          <p:val>
                                            <p:fltVal val="0"/>
                                          </p:val>
                                        </p:tav>
                                        <p:tav tm="100000">
                                          <p:val>
                                            <p:strVal val="#ppt_h"/>
                                          </p:val>
                                        </p:tav>
                                      </p:tavLst>
                                    </p:anim>
                                    <p:animEffect transition="in" filter="fade">
                                      <p:cBhvr>
                                        <p:cTn id="16" dur="500"/>
                                        <p:tgtEl>
                                          <p:spTgt spid="2048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0490"/>
                                        </p:tgtEl>
                                        <p:attrNameLst>
                                          <p:attrName>style.visibility</p:attrName>
                                        </p:attrNameLst>
                                      </p:cBhvr>
                                      <p:to>
                                        <p:strVal val="visible"/>
                                      </p:to>
                                    </p:set>
                                    <p:anim calcmode="lin" valueType="num">
                                      <p:cBhvr>
                                        <p:cTn id="21" dur="500" fill="hold"/>
                                        <p:tgtEl>
                                          <p:spTgt spid="20490"/>
                                        </p:tgtEl>
                                        <p:attrNameLst>
                                          <p:attrName>ppt_w</p:attrName>
                                        </p:attrNameLst>
                                      </p:cBhvr>
                                      <p:tavLst>
                                        <p:tav tm="0">
                                          <p:val>
                                            <p:fltVal val="0"/>
                                          </p:val>
                                        </p:tav>
                                        <p:tav tm="100000">
                                          <p:val>
                                            <p:strVal val="#ppt_w"/>
                                          </p:val>
                                        </p:tav>
                                      </p:tavLst>
                                    </p:anim>
                                    <p:anim calcmode="lin" valueType="num">
                                      <p:cBhvr>
                                        <p:cTn id="22" dur="500" fill="hold"/>
                                        <p:tgtEl>
                                          <p:spTgt spid="20490"/>
                                        </p:tgtEl>
                                        <p:attrNameLst>
                                          <p:attrName>ppt_h</p:attrName>
                                        </p:attrNameLst>
                                      </p:cBhvr>
                                      <p:tavLst>
                                        <p:tav tm="0">
                                          <p:val>
                                            <p:fltVal val="0"/>
                                          </p:val>
                                        </p:tav>
                                        <p:tav tm="100000">
                                          <p:val>
                                            <p:strVal val="#ppt_h"/>
                                          </p:val>
                                        </p:tav>
                                      </p:tavLst>
                                    </p:anim>
                                    <p:animEffect transition="in" filter="fade">
                                      <p:cBhvr>
                                        <p:cTn id="23" dur="500"/>
                                        <p:tgtEl>
                                          <p:spTgt spid="2049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0491"/>
                                        </p:tgtEl>
                                        <p:attrNameLst>
                                          <p:attrName>style.visibility</p:attrName>
                                        </p:attrNameLst>
                                      </p:cBhvr>
                                      <p:to>
                                        <p:strVal val="visible"/>
                                      </p:to>
                                    </p:set>
                                    <p:anim calcmode="lin" valueType="num">
                                      <p:cBhvr>
                                        <p:cTn id="28" dur="500" fill="hold"/>
                                        <p:tgtEl>
                                          <p:spTgt spid="20491"/>
                                        </p:tgtEl>
                                        <p:attrNameLst>
                                          <p:attrName>ppt_w</p:attrName>
                                        </p:attrNameLst>
                                      </p:cBhvr>
                                      <p:tavLst>
                                        <p:tav tm="0">
                                          <p:val>
                                            <p:fltVal val="0"/>
                                          </p:val>
                                        </p:tav>
                                        <p:tav tm="100000">
                                          <p:val>
                                            <p:strVal val="#ppt_w"/>
                                          </p:val>
                                        </p:tav>
                                      </p:tavLst>
                                    </p:anim>
                                    <p:anim calcmode="lin" valueType="num">
                                      <p:cBhvr>
                                        <p:cTn id="29" dur="500" fill="hold"/>
                                        <p:tgtEl>
                                          <p:spTgt spid="20491"/>
                                        </p:tgtEl>
                                        <p:attrNameLst>
                                          <p:attrName>ppt_h</p:attrName>
                                        </p:attrNameLst>
                                      </p:cBhvr>
                                      <p:tavLst>
                                        <p:tav tm="0">
                                          <p:val>
                                            <p:fltVal val="0"/>
                                          </p:val>
                                        </p:tav>
                                        <p:tav tm="100000">
                                          <p:val>
                                            <p:strVal val="#ppt_h"/>
                                          </p:val>
                                        </p:tav>
                                      </p:tavLst>
                                    </p:anim>
                                    <p:animEffect transition="in" filter="fade">
                                      <p:cBhvr>
                                        <p:cTn id="30" dur="500"/>
                                        <p:tgtEl>
                                          <p:spTgt spid="2049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0492"/>
                                        </p:tgtEl>
                                        <p:attrNameLst>
                                          <p:attrName>style.visibility</p:attrName>
                                        </p:attrNameLst>
                                      </p:cBhvr>
                                      <p:to>
                                        <p:strVal val="visible"/>
                                      </p:to>
                                    </p:set>
                                    <p:anim calcmode="lin" valueType="num">
                                      <p:cBhvr>
                                        <p:cTn id="35" dur="500" fill="hold"/>
                                        <p:tgtEl>
                                          <p:spTgt spid="20492"/>
                                        </p:tgtEl>
                                        <p:attrNameLst>
                                          <p:attrName>ppt_w</p:attrName>
                                        </p:attrNameLst>
                                      </p:cBhvr>
                                      <p:tavLst>
                                        <p:tav tm="0">
                                          <p:val>
                                            <p:fltVal val="0"/>
                                          </p:val>
                                        </p:tav>
                                        <p:tav tm="100000">
                                          <p:val>
                                            <p:strVal val="#ppt_w"/>
                                          </p:val>
                                        </p:tav>
                                      </p:tavLst>
                                    </p:anim>
                                    <p:anim calcmode="lin" valueType="num">
                                      <p:cBhvr>
                                        <p:cTn id="36" dur="500" fill="hold"/>
                                        <p:tgtEl>
                                          <p:spTgt spid="20492"/>
                                        </p:tgtEl>
                                        <p:attrNameLst>
                                          <p:attrName>ppt_h</p:attrName>
                                        </p:attrNameLst>
                                      </p:cBhvr>
                                      <p:tavLst>
                                        <p:tav tm="0">
                                          <p:val>
                                            <p:fltVal val="0"/>
                                          </p:val>
                                        </p:tav>
                                        <p:tav tm="100000">
                                          <p:val>
                                            <p:strVal val="#ppt_h"/>
                                          </p:val>
                                        </p:tav>
                                      </p:tavLst>
                                    </p:anim>
                                    <p:animEffect transition="in" filter="fade">
                                      <p:cBhvr>
                                        <p:cTn id="37" dur="500"/>
                                        <p:tgtEl>
                                          <p:spTgt spid="2049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0493"/>
                                        </p:tgtEl>
                                        <p:attrNameLst>
                                          <p:attrName>style.visibility</p:attrName>
                                        </p:attrNameLst>
                                      </p:cBhvr>
                                      <p:to>
                                        <p:strVal val="visible"/>
                                      </p:to>
                                    </p:set>
                                    <p:anim calcmode="lin" valueType="num">
                                      <p:cBhvr>
                                        <p:cTn id="42" dur="500" fill="hold"/>
                                        <p:tgtEl>
                                          <p:spTgt spid="20493"/>
                                        </p:tgtEl>
                                        <p:attrNameLst>
                                          <p:attrName>ppt_w</p:attrName>
                                        </p:attrNameLst>
                                      </p:cBhvr>
                                      <p:tavLst>
                                        <p:tav tm="0">
                                          <p:val>
                                            <p:fltVal val="0"/>
                                          </p:val>
                                        </p:tav>
                                        <p:tav tm="100000">
                                          <p:val>
                                            <p:strVal val="#ppt_w"/>
                                          </p:val>
                                        </p:tav>
                                      </p:tavLst>
                                    </p:anim>
                                    <p:anim calcmode="lin" valueType="num">
                                      <p:cBhvr>
                                        <p:cTn id="43" dur="500" fill="hold"/>
                                        <p:tgtEl>
                                          <p:spTgt spid="20493"/>
                                        </p:tgtEl>
                                        <p:attrNameLst>
                                          <p:attrName>ppt_h</p:attrName>
                                        </p:attrNameLst>
                                      </p:cBhvr>
                                      <p:tavLst>
                                        <p:tav tm="0">
                                          <p:val>
                                            <p:fltVal val="0"/>
                                          </p:val>
                                        </p:tav>
                                        <p:tav tm="100000">
                                          <p:val>
                                            <p:strVal val="#ppt_h"/>
                                          </p:val>
                                        </p:tav>
                                      </p:tavLst>
                                    </p:anim>
                                    <p:animEffect transition="in" filter="fade">
                                      <p:cBhvr>
                                        <p:cTn id="44" dur="500"/>
                                        <p:tgtEl>
                                          <p:spTgt spid="2049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20485"/>
                                        </p:tgtEl>
                                        <p:attrNameLst>
                                          <p:attrName>style.visibility</p:attrName>
                                        </p:attrNameLst>
                                      </p:cBhvr>
                                      <p:to>
                                        <p:strVal val="visible"/>
                                      </p:to>
                                    </p:set>
                                    <p:anim calcmode="lin" valueType="num">
                                      <p:cBhvr>
                                        <p:cTn id="49" dur="500" fill="hold"/>
                                        <p:tgtEl>
                                          <p:spTgt spid="20485"/>
                                        </p:tgtEl>
                                        <p:attrNameLst>
                                          <p:attrName>ppt_w</p:attrName>
                                        </p:attrNameLst>
                                      </p:cBhvr>
                                      <p:tavLst>
                                        <p:tav tm="0">
                                          <p:val>
                                            <p:fltVal val="0"/>
                                          </p:val>
                                        </p:tav>
                                        <p:tav tm="100000">
                                          <p:val>
                                            <p:strVal val="#ppt_w"/>
                                          </p:val>
                                        </p:tav>
                                      </p:tavLst>
                                    </p:anim>
                                    <p:anim calcmode="lin" valueType="num">
                                      <p:cBhvr>
                                        <p:cTn id="50" dur="500" fill="hold"/>
                                        <p:tgtEl>
                                          <p:spTgt spid="20485"/>
                                        </p:tgtEl>
                                        <p:attrNameLst>
                                          <p:attrName>ppt_h</p:attrName>
                                        </p:attrNameLst>
                                      </p:cBhvr>
                                      <p:tavLst>
                                        <p:tav tm="0">
                                          <p:val>
                                            <p:fltVal val="0"/>
                                          </p:val>
                                        </p:tav>
                                        <p:tav tm="100000">
                                          <p:val>
                                            <p:strVal val="#ppt_h"/>
                                          </p:val>
                                        </p:tav>
                                      </p:tavLst>
                                    </p:anim>
                                    <p:animEffect transition="in" filter="fade">
                                      <p:cBhvr>
                                        <p:cTn id="51" dur="500"/>
                                        <p:tgtEl>
                                          <p:spTgt spid="20485"/>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20486"/>
                                        </p:tgtEl>
                                        <p:attrNameLst>
                                          <p:attrName>style.visibility</p:attrName>
                                        </p:attrNameLst>
                                      </p:cBhvr>
                                      <p:to>
                                        <p:strVal val="visible"/>
                                      </p:to>
                                    </p:set>
                                    <p:anim calcmode="lin" valueType="num">
                                      <p:cBhvr>
                                        <p:cTn id="56" dur="500" fill="hold"/>
                                        <p:tgtEl>
                                          <p:spTgt spid="20486"/>
                                        </p:tgtEl>
                                        <p:attrNameLst>
                                          <p:attrName>ppt_w</p:attrName>
                                        </p:attrNameLst>
                                      </p:cBhvr>
                                      <p:tavLst>
                                        <p:tav tm="0">
                                          <p:val>
                                            <p:fltVal val="0"/>
                                          </p:val>
                                        </p:tav>
                                        <p:tav tm="100000">
                                          <p:val>
                                            <p:strVal val="#ppt_w"/>
                                          </p:val>
                                        </p:tav>
                                      </p:tavLst>
                                    </p:anim>
                                    <p:anim calcmode="lin" valueType="num">
                                      <p:cBhvr>
                                        <p:cTn id="57" dur="500" fill="hold"/>
                                        <p:tgtEl>
                                          <p:spTgt spid="20486"/>
                                        </p:tgtEl>
                                        <p:attrNameLst>
                                          <p:attrName>ppt_h</p:attrName>
                                        </p:attrNameLst>
                                      </p:cBhvr>
                                      <p:tavLst>
                                        <p:tav tm="0">
                                          <p:val>
                                            <p:fltVal val="0"/>
                                          </p:val>
                                        </p:tav>
                                        <p:tav tm="100000">
                                          <p:val>
                                            <p:strVal val="#ppt_h"/>
                                          </p:val>
                                        </p:tav>
                                      </p:tavLst>
                                    </p:anim>
                                    <p:animEffect transition="in" filter="fade">
                                      <p:cBhvr>
                                        <p:cTn id="58" dur="500"/>
                                        <p:tgtEl>
                                          <p:spTgt spid="20486"/>
                                        </p:tgtEl>
                                      </p:cBhvr>
                                    </p:animEffect>
                                  </p:childTnLst>
                                </p:cTn>
                              </p:par>
                              <p:par>
                                <p:cTn id="59" presetID="53" presetClass="entr" presetSubtype="0" fill="hold" grpId="0" nodeType="withEffect">
                                  <p:stCondLst>
                                    <p:cond delay="0"/>
                                  </p:stCondLst>
                                  <p:childTnLst>
                                    <p:set>
                                      <p:cBhvr>
                                        <p:cTn id="60" dur="1" fill="hold">
                                          <p:stCondLst>
                                            <p:cond delay="0"/>
                                          </p:stCondLst>
                                        </p:cTn>
                                        <p:tgtEl>
                                          <p:spTgt spid="20487"/>
                                        </p:tgtEl>
                                        <p:attrNameLst>
                                          <p:attrName>style.visibility</p:attrName>
                                        </p:attrNameLst>
                                      </p:cBhvr>
                                      <p:to>
                                        <p:strVal val="visible"/>
                                      </p:to>
                                    </p:set>
                                    <p:anim calcmode="lin" valueType="num">
                                      <p:cBhvr>
                                        <p:cTn id="61" dur="500" fill="hold"/>
                                        <p:tgtEl>
                                          <p:spTgt spid="20487"/>
                                        </p:tgtEl>
                                        <p:attrNameLst>
                                          <p:attrName>ppt_w</p:attrName>
                                        </p:attrNameLst>
                                      </p:cBhvr>
                                      <p:tavLst>
                                        <p:tav tm="0">
                                          <p:val>
                                            <p:fltVal val="0"/>
                                          </p:val>
                                        </p:tav>
                                        <p:tav tm="100000">
                                          <p:val>
                                            <p:strVal val="#ppt_w"/>
                                          </p:val>
                                        </p:tav>
                                      </p:tavLst>
                                    </p:anim>
                                    <p:anim calcmode="lin" valueType="num">
                                      <p:cBhvr>
                                        <p:cTn id="62" dur="500" fill="hold"/>
                                        <p:tgtEl>
                                          <p:spTgt spid="20487"/>
                                        </p:tgtEl>
                                        <p:attrNameLst>
                                          <p:attrName>ppt_h</p:attrName>
                                        </p:attrNameLst>
                                      </p:cBhvr>
                                      <p:tavLst>
                                        <p:tav tm="0">
                                          <p:val>
                                            <p:fltVal val="0"/>
                                          </p:val>
                                        </p:tav>
                                        <p:tav tm="100000">
                                          <p:val>
                                            <p:strVal val="#ppt_h"/>
                                          </p:val>
                                        </p:tav>
                                      </p:tavLst>
                                    </p:anim>
                                    <p:animEffect transition="in" filter="fade">
                                      <p:cBhvr>
                                        <p:cTn id="63" dur="500"/>
                                        <p:tgtEl>
                                          <p:spTgt spid="20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p:bldP spid="20488" grpId="0"/>
      <p:bldP spid="20489" grpId="0"/>
      <p:bldP spid="20490" grpId="0"/>
      <p:bldP spid="20491" grpId="0"/>
      <p:bldP spid="20492" grpId="0"/>
      <p:bldP spid="20493"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152400" y="76200"/>
            <a:ext cx="8915400" cy="3987800"/>
          </a:xfrm>
          <a:prstGeom prst="rect">
            <a:avLst/>
          </a:prstGeom>
          <a:noFill/>
          <a:ln w="9525">
            <a:noFill/>
            <a:miter lim="800000"/>
            <a:headEnd/>
            <a:tailEnd/>
          </a:ln>
        </p:spPr>
        <p:txBody>
          <a:bodyPr>
            <a:spAutoFit/>
          </a:bodyPr>
          <a:lstStyle/>
          <a:p>
            <a:pPr marL="342900" indent="-342900" algn="ctr"/>
            <a:r>
              <a:rPr lang="en-US">
                <a:solidFill>
                  <a:srgbClr val="990000"/>
                </a:solidFill>
              </a:rPr>
              <a:t> </a:t>
            </a:r>
            <a:r>
              <a:rPr lang="en-US" b="1" u="sng">
                <a:solidFill>
                  <a:srgbClr val="990000"/>
                </a:solidFill>
              </a:rPr>
              <a:t>“Ideal” Gases</a:t>
            </a:r>
          </a:p>
          <a:p>
            <a:pPr marL="342900" indent="-342900" algn="ctr"/>
            <a:endParaRPr lang="en-US" sz="1600">
              <a:solidFill>
                <a:srgbClr val="990000"/>
              </a:solidFill>
            </a:endParaRPr>
          </a:p>
          <a:p>
            <a:pPr marL="342900" indent="-342900">
              <a:spcAft>
                <a:spcPct val="50000"/>
              </a:spcAft>
              <a:buSzPct val="150000"/>
              <a:buFontTx/>
              <a:buChar char="•"/>
            </a:pPr>
            <a:r>
              <a:rPr lang="en-US" i="1"/>
              <a:t> </a:t>
            </a:r>
            <a:r>
              <a:rPr lang="en-US"/>
              <a:t>Real gases, (like nitrogen), will eventually ___________ into a liquid when the temperature gets too ____ or the pressure gets too _____.</a:t>
            </a:r>
          </a:p>
          <a:p>
            <a:pPr marL="342900" indent="-342900">
              <a:spcAft>
                <a:spcPct val="50000"/>
              </a:spcAft>
              <a:buSzPct val="150000"/>
              <a:buFontTx/>
              <a:buChar char="•"/>
            </a:pPr>
            <a:r>
              <a:rPr lang="en-US"/>
              <a:t> If you want a gas to act more ideally, keep the temperature _____ and the pressure ______.  That way, they will act more like an ideal gas and never have a chance of _______________. </a:t>
            </a:r>
          </a:p>
          <a:p>
            <a:pPr marL="342900" indent="-342900">
              <a:spcAft>
                <a:spcPct val="50000"/>
              </a:spcAft>
              <a:buSzPct val="150000"/>
              <a:buFontTx/>
              <a:buChar char="•"/>
            </a:pPr>
            <a:r>
              <a:rPr lang="en-US"/>
              <a:t> The best real gas that acts like an ideal gas is __________.  It doesn’t condense until the temperature gets to ______K.</a:t>
            </a:r>
            <a:endParaRPr lang="en-US" b="1"/>
          </a:p>
        </p:txBody>
      </p:sp>
      <p:pic>
        <p:nvPicPr>
          <p:cNvPr id="22535" name="Picture 7" descr="Real_Gas_container_2_web_CS"/>
          <p:cNvPicPr>
            <a:picLocks noChangeAspect="1" noChangeArrowheads="1"/>
          </p:cNvPicPr>
          <p:nvPr/>
        </p:nvPicPr>
        <p:blipFill>
          <a:blip r:embed="rId2" cstate="print"/>
          <a:srcRect/>
          <a:stretch>
            <a:fillRect/>
          </a:stretch>
        </p:blipFill>
        <p:spPr bwMode="auto">
          <a:xfrm>
            <a:off x="304800" y="3998913"/>
            <a:ext cx="5410200" cy="2681287"/>
          </a:xfrm>
          <a:prstGeom prst="rect">
            <a:avLst/>
          </a:prstGeom>
          <a:noFill/>
          <a:ln w="9525">
            <a:noFill/>
            <a:miter lim="800000"/>
            <a:headEnd/>
            <a:tailEnd/>
          </a:ln>
        </p:spPr>
      </p:pic>
      <p:sp>
        <p:nvSpPr>
          <p:cNvPr id="22536" name="Text Box 8"/>
          <p:cNvSpPr txBox="1">
            <a:spLocks noChangeArrowheads="1"/>
          </p:cNvSpPr>
          <p:nvPr/>
        </p:nvSpPr>
        <p:spPr bwMode="auto">
          <a:xfrm>
            <a:off x="4800600" y="5486400"/>
            <a:ext cx="1143000" cy="822325"/>
          </a:xfrm>
          <a:prstGeom prst="rect">
            <a:avLst/>
          </a:prstGeom>
          <a:noFill/>
          <a:ln w="9525">
            <a:noFill/>
            <a:miter lim="800000"/>
            <a:headEnd/>
            <a:tailEnd/>
          </a:ln>
        </p:spPr>
        <p:txBody>
          <a:bodyPr>
            <a:spAutoFit/>
          </a:bodyPr>
          <a:lstStyle/>
          <a:p>
            <a:pPr algn="ctr">
              <a:spcBef>
                <a:spcPct val="50000"/>
              </a:spcBef>
            </a:pPr>
            <a:r>
              <a:rPr lang="en-US"/>
              <a:t>Real Gas</a:t>
            </a:r>
          </a:p>
        </p:txBody>
      </p:sp>
      <p:sp>
        <p:nvSpPr>
          <p:cNvPr id="22537" name="Rectangle 9"/>
          <p:cNvSpPr>
            <a:spLocks noChangeArrowheads="1"/>
          </p:cNvSpPr>
          <p:nvPr/>
        </p:nvSpPr>
        <p:spPr bwMode="auto">
          <a:xfrm>
            <a:off x="6019800" y="685800"/>
            <a:ext cx="1447800" cy="457200"/>
          </a:xfrm>
          <a:prstGeom prst="rect">
            <a:avLst/>
          </a:prstGeom>
          <a:noFill/>
          <a:ln w="9525">
            <a:noFill/>
            <a:miter lim="800000"/>
            <a:headEnd/>
            <a:tailEnd/>
          </a:ln>
        </p:spPr>
        <p:txBody>
          <a:bodyPr>
            <a:spAutoFit/>
          </a:bodyPr>
          <a:lstStyle/>
          <a:p>
            <a:pPr algn="ctr"/>
            <a:r>
              <a:rPr lang="en-US">
                <a:solidFill>
                  <a:srgbClr val="6600CC"/>
                </a:solidFill>
              </a:rPr>
              <a:t>condense</a:t>
            </a:r>
          </a:p>
        </p:txBody>
      </p:sp>
      <p:sp>
        <p:nvSpPr>
          <p:cNvPr id="22538" name="Rectangle 10"/>
          <p:cNvSpPr>
            <a:spLocks noChangeArrowheads="1"/>
          </p:cNvSpPr>
          <p:nvPr/>
        </p:nvSpPr>
        <p:spPr bwMode="auto">
          <a:xfrm>
            <a:off x="4648200" y="1066800"/>
            <a:ext cx="1447800" cy="457200"/>
          </a:xfrm>
          <a:prstGeom prst="rect">
            <a:avLst/>
          </a:prstGeom>
          <a:noFill/>
          <a:ln w="9525">
            <a:noFill/>
            <a:miter lim="800000"/>
            <a:headEnd/>
            <a:tailEnd/>
          </a:ln>
        </p:spPr>
        <p:txBody>
          <a:bodyPr>
            <a:spAutoFit/>
          </a:bodyPr>
          <a:lstStyle/>
          <a:p>
            <a:pPr algn="ctr"/>
            <a:r>
              <a:rPr lang="en-US">
                <a:solidFill>
                  <a:srgbClr val="6600CC"/>
                </a:solidFill>
              </a:rPr>
              <a:t>low</a:t>
            </a:r>
          </a:p>
        </p:txBody>
      </p:sp>
      <p:sp>
        <p:nvSpPr>
          <p:cNvPr id="22539" name="Rectangle 11"/>
          <p:cNvSpPr>
            <a:spLocks noChangeArrowheads="1"/>
          </p:cNvSpPr>
          <p:nvPr/>
        </p:nvSpPr>
        <p:spPr bwMode="auto">
          <a:xfrm>
            <a:off x="304800" y="1447800"/>
            <a:ext cx="1447800" cy="457200"/>
          </a:xfrm>
          <a:prstGeom prst="rect">
            <a:avLst/>
          </a:prstGeom>
          <a:noFill/>
          <a:ln w="9525">
            <a:noFill/>
            <a:miter lim="800000"/>
            <a:headEnd/>
            <a:tailEnd/>
          </a:ln>
        </p:spPr>
        <p:txBody>
          <a:bodyPr>
            <a:spAutoFit/>
          </a:bodyPr>
          <a:lstStyle/>
          <a:p>
            <a:pPr algn="ctr"/>
            <a:r>
              <a:rPr lang="en-US">
                <a:solidFill>
                  <a:srgbClr val="6600CC"/>
                </a:solidFill>
              </a:rPr>
              <a:t>high</a:t>
            </a:r>
          </a:p>
        </p:txBody>
      </p:sp>
      <p:sp>
        <p:nvSpPr>
          <p:cNvPr id="22540" name="Rectangle 12"/>
          <p:cNvSpPr>
            <a:spLocks noChangeArrowheads="1"/>
          </p:cNvSpPr>
          <p:nvPr/>
        </p:nvSpPr>
        <p:spPr bwMode="auto">
          <a:xfrm>
            <a:off x="7543800" y="1981200"/>
            <a:ext cx="1447800" cy="457200"/>
          </a:xfrm>
          <a:prstGeom prst="rect">
            <a:avLst/>
          </a:prstGeom>
          <a:noFill/>
          <a:ln w="9525">
            <a:noFill/>
            <a:miter lim="800000"/>
            <a:headEnd/>
            <a:tailEnd/>
          </a:ln>
        </p:spPr>
        <p:txBody>
          <a:bodyPr>
            <a:spAutoFit/>
          </a:bodyPr>
          <a:lstStyle/>
          <a:p>
            <a:pPr algn="ctr"/>
            <a:r>
              <a:rPr lang="en-US">
                <a:solidFill>
                  <a:srgbClr val="6600CC"/>
                </a:solidFill>
              </a:rPr>
              <a:t>high</a:t>
            </a:r>
          </a:p>
        </p:txBody>
      </p:sp>
      <p:sp>
        <p:nvSpPr>
          <p:cNvPr id="22541" name="Rectangle 13"/>
          <p:cNvSpPr>
            <a:spLocks noChangeArrowheads="1"/>
          </p:cNvSpPr>
          <p:nvPr/>
        </p:nvSpPr>
        <p:spPr bwMode="auto">
          <a:xfrm>
            <a:off x="2362200" y="2362200"/>
            <a:ext cx="1447800" cy="457200"/>
          </a:xfrm>
          <a:prstGeom prst="rect">
            <a:avLst/>
          </a:prstGeom>
          <a:noFill/>
          <a:ln w="9525">
            <a:noFill/>
            <a:miter lim="800000"/>
            <a:headEnd/>
            <a:tailEnd/>
          </a:ln>
        </p:spPr>
        <p:txBody>
          <a:bodyPr>
            <a:spAutoFit/>
          </a:bodyPr>
          <a:lstStyle/>
          <a:p>
            <a:pPr algn="ctr"/>
            <a:r>
              <a:rPr lang="en-US">
                <a:solidFill>
                  <a:srgbClr val="6600CC"/>
                </a:solidFill>
              </a:rPr>
              <a:t>low</a:t>
            </a:r>
          </a:p>
        </p:txBody>
      </p:sp>
      <p:sp>
        <p:nvSpPr>
          <p:cNvPr id="22542" name="Rectangle 14"/>
          <p:cNvSpPr>
            <a:spLocks noChangeArrowheads="1"/>
          </p:cNvSpPr>
          <p:nvPr/>
        </p:nvSpPr>
        <p:spPr bwMode="auto">
          <a:xfrm>
            <a:off x="4572000" y="2743200"/>
            <a:ext cx="1828800" cy="457200"/>
          </a:xfrm>
          <a:prstGeom prst="rect">
            <a:avLst/>
          </a:prstGeom>
          <a:noFill/>
          <a:ln w="9525">
            <a:noFill/>
            <a:miter lim="800000"/>
            <a:headEnd/>
            <a:tailEnd/>
          </a:ln>
        </p:spPr>
        <p:txBody>
          <a:bodyPr>
            <a:spAutoFit/>
          </a:bodyPr>
          <a:lstStyle/>
          <a:p>
            <a:pPr algn="ctr"/>
            <a:r>
              <a:rPr lang="en-US">
                <a:solidFill>
                  <a:srgbClr val="6600CC"/>
                </a:solidFill>
              </a:rPr>
              <a:t>condensing</a:t>
            </a:r>
          </a:p>
        </p:txBody>
      </p:sp>
      <p:sp>
        <p:nvSpPr>
          <p:cNvPr id="22543" name="Rectangle 15"/>
          <p:cNvSpPr>
            <a:spLocks noChangeArrowheads="1"/>
          </p:cNvSpPr>
          <p:nvPr/>
        </p:nvSpPr>
        <p:spPr bwMode="auto">
          <a:xfrm>
            <a:off x="6172200" y="3276600"/>
            <a:ext cx="1447800" cy="457200"/>
          </a:xfrm>
          <a:prstGeom prst="rect">
            <a:avLst/>
          </a:prstGeom>
          <a:noFill/>
          <a:ln w="9525">
            <a:noFill/>
            <a:miter lim="800000"/>
            <a:headEnd/>
            <a:tailEnd/>
          </a:ln>
        </p:spPr>
        <p:txBody>
          <a:bodyPr>
            <a:spAutoFit/>
          </a:bodyPr>
          <a:lstStyle/>
          <a:p>
            <a:pPr algn="ctr"/>
            <a:r>
              <a:rPr lang="en-US">
                <a:solidFill>
                  <a:srgbClr val="6600CC"/>
                </a:solidFill>
              </a:rPr>
              <a:t>helium</a:t>
            </a:r>
          </a:p>
        </p:txBody>
      </p:sp>
      <p:sp>
        <p:nvSpPr>
          <p:cNvPr id="22544" name="Rectangle 16"/>
          <p:cNvSpPr>
            <a:spLocks noChangeArrowheads="1"/>
          </p:cNvSpPr>
          <p:nvPr/>
        </p:nvSpPr>
        <p:spPr bwMode="auto">
          <a:xfrm>
            <a:off x="5943600" y="3581400"/>
            <a:ext cx="1447800" cy="457200"/>
          </a:xfrm>
          <a:prstGeom prst="rect">
            <a:avLst/>
          </a:prstGeom>
          <a:noFill/>
          <a:ln w="9525">
            <a:noFill/>
            <a:miter lim="800000"/>
            <a:headEnd/>
            <a:tailEnd/>
          </a:ln>
        </p:spPr>
        <p:txBody>
          <a:bodyPr>
            <a:spAutoFit/>
          </a:bodyPr>
          <a:lstStyle/>
          <a:p>
            <a:pPr algn="ctr"/>
            <a:r>
              <a:rPr lang="en-US">
                <a:solidFill>
                  <a:srgbClr val="6600CC"/>
                </a:solidFill>
              </a:rPr>
              <a:t>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2537"/>
                                        </p:tgtEl>
                                        <p:attrNameLst>
                                          <p:attrName>style.visibility</p:attrName>
                                        </p:attrNameLst>
                                      </p:cBhvr>
                                      <p:to>
                                        <p:strVal val="visible"/>
                                      </p:to>
                                    </p:set>
                                    <p:anim calcmode="lin" valueType="num">
                                      <p:cBhvr>
                                        <p:cTn id="7" dur="500" fill="hold"/>
                                        <p:tgtEl>
                                          <p:spTgt spid="22537"/>
                                        </p:tgtEl>
                                        <p:attrNameLst>
                                          <p:attrName>ppt_w</p:attrName>
                                        </p:attrNameLst>
                                      </p:cBhvr>
                                      <p:tavLst>
                                        <p:tav tm="0">
                                          <p:val>
                                            <p:fltVal val="0"/>
                                          </p:val>
                                        </p:tav>
                                        <p:tav tm="100000">
                                          <p:val>
                                            <p:strVal val="#ppt_w"/>
                                          </p:val>
                                        </p:tav>
                                      </p:tavLst>
                                    </p:anim>
                                    <p:anim calcmode="lin" valueType="num">
                                      <p:cBhvr>
                                        <p:cTn id="8" dur="500" fill="hold"/>
                                        <p:tgtEl>
                                          <p:spTgt spid="22537"/>
                                        </p:tgtEl>
                                        <p:attrNameLst>
                                          <p:attrName>ppt_h</p:attrName>
                                        </p:attrNameLst>
                                      </p:cBhvr>
                                      <p:tavLst>
                                        <p:tav tm="0">
                                          <p:val>
                                            <p:fltVal val="0"/>
                                          </p:val>
                                        </p:tav>
                                        <p:tav tm="100000">
                                          <p:val>
                                            <p:strVal val="#ppt_h"/>
                                          </p:val>
                                        </p:tav>
                                      </p:tavLst>
                                    </p:anim>
                                    <p:animEffect transition="in" filter="fade">
                                      <p:cBhvr>
                                        <p:cTn id="9" dur="500"/>
                                        <p:tgtEl>
                                          <p:spTgt spid="2253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2538"/>
                                        </p:tgtEl>
                                        <p:attrNameLst>
                                          <p:attrName>style.visibility</p:attrName>
                                        </p:attrNameLst>
                                      </p:cBhvr>
                                      <p:to>
                                        <p:strVal val="visible"/>
                                      </p:to>
                                    </p:set>
                                    <p:anim calcmode="lin" valueType="num">
                                      <p:cBhvr>
                                        <p:cTn id="14" dur="500" fill="hold"/>
                                        <p:tgtEl>
                                          <p:spTgt spid="22538"/>
                                        </p:tgtEl>
                                        <p:attrNameLst>
                                          <p:attrName>ppt_w</p:attrName>
                                        </p:attrNameLst>
                                      </p:cBhvr>
                                      <p:tavLst>
                                        <p:tav tm="0">
                                          <p:val>
                                            <p:fltVal val="0"/>
                                          </p:val>
                                        </p:tav>
                                        <p:tav tm="100000">
                                          <p:val>
                                            <p:strVal val="#ppt_w"/>
                                          </p:val>
                                        </p:tav>
                                      </p:tavLst>
                                    </p:anim>
                                    <p:anim calcmode="lin" valueType="num">
                                      <p:cBhvr>
                                        <p:cTn id="15" dur="500" fill="hold"/>
                                        <p:tgtEl>
                                          <p:spTgt spid="22538"/>
                                        </p:tgtEl>
                                        <p:attrNameLst>
                                          <p:attrName>ppt_h</p:attrName>
                                        </p:attrNameLst>
                                      </p:cBhvr>
                                      <p:tavLst>
                                        <p:tav tm="0">
                                          <p:val>
                                            <p:fltVal val="0"/>
                                          </p:val>
                                        </p:tav>
                                        <p:tav tm="100000">
                                          <p:val>
                                            <p:strVal val="#ppt_h"/>
                                          </p:val>
                                        </p:tav>
                                      </p:tavLst>
                                    </p:anim>
                                    <p:animEffect transition="in" filter="fade">
                                      <p:cBhvr>
                                        <p:cTn id="16" dur="500"/>
                                        <p:tgtEl>
                                          <p:spTgt spid="2253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2539"/>
                                        </p:tgtEl>
                                        <p:attrNameLst>
                                          <p:attrName>style.visibility</p:attrName>
                                        </p:attrNameLst>
                                      </p:cBhvr>
                                      <p:to>
                                        <p:strVal val="visible"/>
                                      </p:to>
                                    </p:set>
                                    <p:anim calcmode="lin" valueType="num">
                                      <p:cBhvr>
                                        <p:cTn id="21" dur="500" fill="hold"/>
                                        <p:tgtEl>
                                          <p:spTgt spid="22539"/>
                                        </p:tgtEl>
                                        <p:attrNameLst>
                                          <p:attrName>ppt_w</p:attrName>
                                        </p:attrNameLst>
                                      </p:cBhvr>
                                      <p:tavLst>
                                        <p:tav tm="0">
                                          <p:val>
                                            <p:fltVal val="0"/>
                                          </p:val>
                                        </p:tav>
                                        <p:tav tm="100000">
                                          <p:val>
                                            <p:strVal val="#ppt_w"/>
                                          </p:val>
                                        </p:tav>
                                      </p:tavLst>
                                    </p:anim>
                                    <p:anim calcmode="lin" valueType="num">
                                      <p:cBhvr>
                                        <p:cTn id="22" dur="500" fill="hold"/>
                                        <p:tgtEl>
                                          <p:spTgt spid="22539"/>
                                        </p:tgtEl>
                                        <p:attrNameLst>
                                          <p:attrName>ppt_h</p:attrName>
                                        </p:attrNameLst>
                                      </p:cBhvr>
                                      <p:tavLst>
                                        <p:tav tm="0">
                                          <p:val>
                                            <p:fltVal val="0"/>
                                          </p:val>
                                        </p:tav>
                                        <p:tav tm="100000">
                                          <p:val>
                                            <p:strVal val="#ppt_h"/>
                                          </p:val>
                                        </p:tav>
                                      </p:tavLst>
                                    </p:anim>
                                    <p:animEffect transition="in" filter="fade">
                                      <p:cBhvr>
                                        <p:cTn id="23" dur="500"/>
                                        <p:tgtEl>
                                          <p:spTgt spid="2253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2540"/>
                                        </p:tgtEl>
                                        <p:attrNameLst>
                                          <p:attrName>style.visibility</p:attrName>
                                        </p:attrNameLst>
                                      </p:cBhvr>
                                      <p:to>
                                        <p:strVal val="visible"/>
                                      </p:to>
                                    </p:set>
                                    <p:anim calcmode="lin" valueType="num">
                                      <p:cBhvr>
                                        <p:cTn id="28" dur="500" fill="hold"/>
                                        <p:tgtEl>
                                          <p:spTgt spid="22540"/>
                                        </p:tgtEl>
                                        <p:attrNameLst>
                                          <p:attrName>ppt_w</p:attrName>
                                        </p:attrNameLst>
                                      </p:cBhvr>
                                      <p:tavLst>
                                        <p:tav tm="0">
                                          <p:val>
                                            <p:fltVal val="0"/>
                                          </p:val>
                                        </p:tav>
                                        <p:tav tm="100000">
                                          <p:val>
                                            <p:strVal val="#ppt_w"/>
                                          </p:val>
                                        </p:tav>
                                      </p:tavLst>
                                    </p:anim>
                                    <p:anim calcmode="lin" valueType="num">
                                      <p:cBhvr>
                                        <p:cTn id="29" dur="500" fill="hold"/>
                                        <p:tgtEl>
                                          <p:spTgt spid="22540"/>
                                        </p:tgtEl>
                                        <p:attrNameLst>
                                          <p:attrName>ppt_h</p:attrName>
                                        </p:attrNameLst>
                                      </p:cBhvr>
                                      <p:tavLst>
                                        <p:tav tm="0">
                                          <p:val>
                                            <p:fltVal val="0"/>
                                          </p:val>
                                        </p:tav>
                                        <p:tav tm="100000">
                                          <p:val>
                                            <p:strVal val="#ppt_h"/>
                                          </p:val>
                                        </p:tav>
                                      </p:tavLst>
                                    </p:anim>
                                    <p:animEffect transition="in" filter="fade">
                                      <p:cBhvr>
                                        <p:cTn id="30" dur="500"/>
                                        <p:tgtEl>
                                          <p:spTgt spid="2254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2541"/>
                                        </p:tgtEl>
                                        <p:attrNameLst>
                                          <p:attrName>style.visibility</p:attrName>
                                        </p:attrNameLst>
                                      </p:cBhvr>
                                      <p:to>
                                        <p:strVal val="visible"/>
                                      </p:to>
                                    </p:set>
                                    <p:anim calcmode="lin" valueType="num">
                                      <p:cBhvr>
                                        <p:cTn id="35" dur="500" fill="hold"/>
                                        <p:tgtEl>
                                          <p:spTgt spid="22541"/>
                                        </p:tgtEl>
                                        <p:attrNameLst>
                                          <p:attrName>ppt_w</p:attrName>
                                        </p:attrNameLst>
                                      </p:cBhvr>
                                      <p:tavLst>
                                        <p:tav tm="0">
                                          <p:val>
                                            <p:fltVal val="0"/>
                                          </p:val>
                                        </p:tav>
                                        <p:tav tm="100000">
                                          <p:val>
                                            <p:strVal val="#ppt_w"/>
                                          </p:val>
                                        </p:tav>
                                      </p:tavLst>
                                    </p:anim>
                                    <p:anim calcmode="lin" valueType="num">
                                      <p:cBhvr>
                                        <p:cTn id="36" dur="500" fill="hold"/>
                                        <p:tgtEl>
                                          <p:spTgt spid="22541"/>
                                        </p:tgtEl>
                                        <p:attrNameLst>
                                          <p:attrName>ppt_h</p:attrName>
                                        </p:attrNameLst>
                                      </p:cBhvr>
                                      <p:tavLst>
                                        <p:tav tm="0">
                                          <p:val>
                                            <p:fltVal val="0"/>
                                          </p:val>
                                        </p:tav>
                                        <p:tav tm="100000">
                                          <p:val>
                                            <p:strVal val="#ppt_h"/>
                                          </p:val>
                                        </p:tav>
                                      </p:tavLst>
                                    </p:anim>
                                    <p:animEffect transition="in" filter="fade">
                                      <p:cBhvr>
                                        <p:cTn id="37" dur="500"/>
                                        <p:tgtEl>
                                          <p:spTgt spid="2254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2542"/>
                                        </p:tgtEl>
                                        <p:attrNameLst>
                                          <p:attrName>style.visibility</p:attrName>
                                        </p:attrNameLst>
                                      </p:cBhvr>
                                      <p:to>
                                        <p:strVal val="visible"/>
                                      </p:to>
                                    </p:set>
                                    <p:anim calcmode="lin" valueType="num">
                                      <p:cBhvr>
                                        <p:cTn id="42" dur="500" fill="hold"/>
                                        <p:tgtEl>
                                          <p:spTgt spid="22542"/>
                                        </p:tgtEl>
                                        <p:attrNameLst>
                                          <p:attrName>ppt_w</p:attrName>
                                        </p:attrNameLst>
                                      </p:cBhvr>
                                      <p:tavLst>
                                        <p:tav tm="0">
                                          <p:val>
                                            <p:fltVal val="0"/>
                                          </p:val>
                                        </p:tav>
                                        <p:tav tm="100000">
                                          <p:val>
                                            <p:strVal val="#ppt_w"/>
                                          </p:val>
                                        </p:tav>
                                      </p:tavLst>
                                    </p:anim>
                                    <p:anim calcmode="lin" valueType="num">
                                      <p:cBhvr>
                                        <p:cTn id="43" dur="500" fill="hold"/>
                                        <p:tgtEl>
                                          <p:spTgt spid="22542"/>
                                        </p:tgtEl>
                                        <p:attrNameLst>
                                          <p:attrName>ppt_h</p:attrName>
                                        </p:attrNameLst>
                                      </p:cBhvr>
                                      <p:tavLst>
                                        <p:tav tm="0">
                                          <p:val>
                                            <p:fltVal val="0"/>
                                          </p:val>
                                        </p:tav>
                                        <p:tav tm="100000">
                                          <p:val>
                                            <p:strVal val="#ppt_h"/>
                                          </p:val>
                                        </p:tav>
                                      </p:tavLst>
                                    </p:anim>
                                    <p:animEffect transition="in" filter="fade">
                                      <p:cBhvr>
                                        <p:cTn id="44" dur="500"/>
                                        <p:tgtEl>
                                          <p:spTgt spid="2254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22543"/>
                                        </p:tgtEl>
                                        <p:attrNameLst>
                                          <p:attrName>style.visibility</p:attrName>
                                        </p:attrNameLst>
                                      </p:cBhvr>
                                      <p:to>
                                        <p:strVal val="visible"/>
                                      </p:to>
                                    </p:set>
                                    <p:anim calcmode="lin" valueType="num">
                                      <p:cBhvr>
                                        <p:cTn id="49" dur="500" fill="hold"/>
                                        <p:tgtEl>
                                          <p:spTgt spid="22543"/>
                                        </p:tgtEl>
                                        <p:attrNameLst>
                                          <p:attrName>ppt_w</p:attrName>
                                        </p:attrNameLst>
                                      </p:cBhvr>
                                      <p:tavLst>
                                        <p:tav tm="0">
                                          <p:val>
                                            <p:fltVal val="0"/>
                                          </p:val>
                                        </p:tav>
                                        <p:tav tm="100000">
                                          <p:val>
                                            <p:strVal val="#ppt_w"/>
                                          </p:val>
                                        </p:tav>
                                      </p:tavLst>
                                    </p:anim>
                                    <p:anim calcmode="lin" valueType="num">
                                      <p:cBhvr>
                                        <p:cTn id="50" dur="500" fill="hold"/>
                                        <p:tgtEl>
                                          <p:spTgt spid="22543"/>
                                        </p:tgtEl>
                                        <p:attrNameLst>
                                          <p:attrName>ppt_h</p:attrName>
                                        </p:attrNameLst>
                                      </p:cBhvr>
                                      <p:tavLst>
                                        <p:tav tm="0">
                                          <p:val>
                                            <p:fltVal val="0"/>
                                          </p:val>
                                        </p:tav>
                                        <p:tav tm="100000">
                                          <p:val>
                                            <p:strVal val="#ppt_h"/>
                                          </p:val>
                                        </p:tav>
                                      </p:tavLst>
                                    </p:anim>
                                    <p:animEffect transition="in" filter="fade">
                                      <p:cBhvr>
                                        <p:cTn id="51" dur="500"/>
                                        <p:tgtEl>
                                          <p:spTgt spid="2254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22544"/>
                                        </p:tgtEl>
                                        <p:attrNameLst>
                                          <p:attrName>style.visibility</p:attrName>
                                        </p:attrNameLst>
                                      </p:cBhvr>
                                      <p:to>
                                        <p:strVal val="visible"/>
                                      </p:to>
                                    </p:set>
                                    <p:anim calcmode="lin" valueType="num">
                                      <p:cBhvr>
                                        <p:cTn id="56" dur="500" fill="hold"/>
                                        <p:tgtEl>
                                          <p:spTgt spid="22544"/>
                                        </p:tgtEl>
                                        <p:attrNameLst>
                                          <p:attrName>ppt_w</p:attrName>
                                        </p:attrNameLst>
                                      </p:cBhvr>
                                      <p:tavLst>
                                        <p:tav tm="0">
                                          <p:val>
                                            <p:fltVal val="0"/>
                                          </p:val>
                                        </p:tav>
                                        <p:tav tm="100000">
                                          <p:val>
                                            <p:strVal val="#ppt_w"/>
                                          </p:val>
                                        </p:tav>
                                      </p:tavLst>
                                    </p:anim>
                                    <p:anim calcmode="lin" valueType="num">
                                      <p:cBhvr>
                                        <p:cTn id="57" dur="500" fill="hold"/>
                                        <p:tgtEl>
                                          <p:spTgt spid="22544"/>
                                        </p:tgtEl>
                                        <p:attrNameLst>
                                          <p:attrName>ppt_h</p:attrName>
                                        </p:attrNameLst>
                                      </p:cBhvr>
                                      <p:tavLst>
                                        <p:tav tm="0">
                                          <p:val>
                                            <p:fltVal val="0"/>
                                          </p:val>
                                        </p:tav>
                                        <p:tav tm="100000">
                                          <p:val>
                                            <p:strVal val="#ppt_h"/>
                                          </p:val>
                                        </p:tav>
                                      </p:tavLst>
                                    </p:anim>
                                    <p:animEffect transition="in" filter="fade">
                                      <p:cBhvr>
                                        <p:cTn id="58" dur="500"/>
                                        <p:tgtEl>
                                          <p:spTgt spid="22544"/>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2535"/>
                                        </p:tgtEl>
                                        <p:attrNameLst>
                                          <p:attrName>style.visibility</p:attrName>
                                        </p:attrNameLst>
                                      </p:cBhvr>
                                      <p:to>
                                        <p:strVal val="visible"/>
                                      </p:to>
                                    </p:set>
                                    <p:anim calcmode="lin" valueType="num">
                                      <p:cBhvr additive="base">
                                        <p:cTn id="63" dur="500" fill="hold"/>
                                        <p:tgtEl>
                                          <p:spTgt spid="22535"/>
                                        </p:tgtEl>
                                        <p:attrNameLst>
                                          <p:attrName>ppt_x</p:attrName>
                                        </p:attrNameLst>
                                      </p:cBhvr>
                                      <p:tavLst>
                                        <p:tav tm="0">
                                          <p:val>
                                            <p:strVal val="#ppt_x"/>
                                          </p:val>
                                        </p:tav>
                                        <p:tav tm="100000">
                                          <p:val>
                                            <p:strVal val="#ppt_x"/>
                                          </p:val>
                                        </p:tav>
                                      </p:tavLst>
                                    </p:anim>
                                    <p:anim calcmode="lin" valueType="num">
                                      <p:cBhvr additive="base">
                                        <p:cTn id="64" dur="500" fill="hold"/>
                                        <p:tgtEl>
                                          <p:spTgt spid="22535"/>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2536"/>
                                        </p:tgtEl>
                                        <p:attrNameLst>
                                          <p:attrName>style.visibility</p:attrName>
                                        </p:attrNameLst>
                                      </p:cBhvr>
                                      <p:to>
                                        <p:strVal val="visible"/>
                                      </p:to>
                                    </p:set>
                                    <p:anim calcmode="lin" valueType="num">
                                      <p:cBhvr additive="base">
                                        <p:cTn id="67" dur="500" fill="hold"/>
                                        <p:tgtEl>
                                          <p:spTgt spid="22536"/>
                                        </p:tgtEl>
                                        <p:attrNameLst>
                                          <p:attrName>ppt_x</p:attrName>
                                        </p:attrNameLst>
                                      </p:cBhvr>
                                      <p:tavLst>
                                        <p:tav tm="0">
                                          <p:val>
                                            <p:strVal val="#ppt_x"/>
                                          </p:val>
                                        </p:tav>
                                        <p:tav tm="100000">
                                          <p:val>
                                            <p:strVal val="#ppt_x"/>
                                          </p:val>
                                        </p:tav>
                                      </p:tavLst>
                                    </p:anim>
                                    <p:anim calcmode="lin" valueType="num">
                                      <p:cBhvr additive="base">
                                        <p:cTn id="68" dur="500" fill="hold"/>
                                        <p:tgtEl>
                                          <p:spTgt spid="225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p:bldP spid="22537" grpId="0"/>
      <p:bldP spid="22538" grpId="0"/>
      <p:bldP spid="22539" grpId="0"/>
      <p:bldP spid="22540" grpId="0"/>
      <p:bldP spid="22541" grpId="0"/>
      <p:bldP spid="22542" grpId="0"/>
      <p:bldP spid="22543" grpId="0"/>
      <p:bldP spid="22544"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Other Cool Gas Laws Demos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hlinkClick r:id="rId2"/>
              </a:rPr>
              <a:t>Steve Spangler on The Ellen Show October 2010 – YouTube</a:t>
            </a:r>
            <a:endParaRPr lang="en-US" dirty="0" smtClean="0"/>
          </a:p>
          <a:p>
            <a:r>
              <a:rPr lang="en-US" dirty="0" smtClean="0"/>
              <a:t>What did you see in this video?</a:t>
            </a:r>
          </a:p>
          <a:p>
            <a:endParaRPr lang="en-US" dirty="0"/>
          </a:p>
          <a:p>
            <a:endParaRPr lang="en-US" dirty="0" smtClean="0"/>
          </a:p>
          <a:p>
            <a:r>
              <a:rPr lang="en-US" dirty="0" smtClean="0"/>
              <a:t>What do you wonder?</a:t>
            </a:r>
            <a:endParaRPr lang="en-US" dirty="0"/>
          </a:p>
        </p:txBody>
      </p:sp>
    </p:spTree>
    <p:extLst>
      <p:ext uri="{BB962C8B-B14F-4D97-AF65-F5344CB8AC3E}">
        <p14:creationId xmlns:p14="http://schemas.microsoft.com/office/powerpoint/2010/main" val="20218126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Ideal Gases vs. Real Gases</a:t>
            </a:r>
          </a:p>
        </p:txBody>
      </p:sp>
      <p:pic>
        <p:nvPicPr>
          <p:cNvPr id="20483" name="Picture 2"/>
          <p:cNvPicPr>
            <a:picLocks noChangeAspect="1" noChangeArrowheads="1"/>
          </p:cNvPicPr>
          <p:nvPr/>
        </p:nvPicPr>
        <p:blipFill>
          <a:blip r:embed="rId2" cstate="print"/>
          <a:srcRect/>
          <a:stretch>
            <a:fillRect/>
          </a:stretch>
        </p:blipFill>
        <p:spPr bwMode="auto">
          <a:xfrm>
            <a:off x="95250" y="1447800"/>
            <a:ext cx="8809038"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library.thinkquest.org/C006669/media/Chem/img/PV.gif"/>
          <p:cNvPicPr>
            <a:picLocks noGrp="1" noChangeAspect="1" noChangeArrowheads="1"/>
          </p:cNvPicPr>
          <p:nvPr>
            <p:ph idx="1"/>
          </p:nvPr>
        </p:nvPicPr>
        <p:blipFill>
          <a:blip r:embed="rId2" cstate="print"/>
          <a:srcRect/>
          <a:stretch>
            <a:fillRect/>
          </a:stretch>
        </p:blipFill>
        <p:spPr>
          <a:xfrm>
            <a:off x="685800" y="260350"/>
            <a:ext cx="7620000" cy="6321425"/>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Agenda Day </a:t>
            </a:r>
            <a:r>
              <a:rPr lang="en-US" dirty="0" smtClean="0">
                <a:solidFill>
                  <a:srgbClr val="FF0000"/>
                </a:solidFill>
              </a:rPr>
              <a:t>1</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Pressure Conversion Practice</a:t>
            </a:r>
          </a:p>
          <a:p>
            <a:r>
              <a:rPr lang="en-US" dirty="0" smtClean="0"/>
              <a:t>Notes </a:t>
            </a:r>
            <a:r>
              <a:rPr lang="en-US" dirty="0" smtClean="0"/>
              <a:t>Boyle’s, Charles’, and Guy-</a:t>
            </a:r>
            <a:r>
              <a:rPr lang="en-US" dirty="0" err="1" smtClean="0"/>
              <a:t>Lussac’s</a:t>
            </a:r>
            <a:r>
              <a:rPr lang="en-US" dirty="0" smtClean="0"/>
              <a:t> Law (FUN videos!!!)</a:t>
            </a:r>
          </a:p>
          <a:p>
            <a:r>
              <a:rPr lang="en-US" dirty="0" smtClean="0"/>
              <a:t>Work Day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457200" y="152400"/>
            <a:ext cx="8229600" cy="533400"/>
          </a:xfrm>
          <a:prstGeom prst="rect">
            <a:avLst/>
          </a:prstGeom>
          <a:noFill/>
          <a:ln w="9525">
            <a:noFill/>
            <a:miter lim="800000"/>
            <a:headEnd/>
            <a:tailEnd/>
          </a:ln>
        </p:spPr>
        <p:txBody>
          <a:bodyPr anchor="ctr"/>
          <a:lstStyle/>
          <a:p>
            <a:pPr algn="ctr"/>
            <a:r>
              <a:rPr lang="en-US" sz="3600" u="sng">
                <a:solidFill>
                  <a:srgbClr val="990000"/>
                </a:solidFill>
                <a:latin typeface="Times New Roman" pitchFamily="18" charset="0"/>
              </a:rPr>
              <a:t>Gas Pressure Conversion Factors</a:t>
            </a:r>
            <a:endParaRPr lang="en-US" sz="4400" u="sng"/>
          </a:p>
        </p:txBody>
      </p:sp>
      <p:sp>
        <p:nvSpPr>
          <p:cNvPr id="14339" name="Text Box 3"/>
          <p:cNvSpPr txBox="1">
            <a:spLocks noChangeArrowheads="1"/>
          </p:cNvSpPr>
          <p:nvPr/>
        </p:nvSpPr>
        <p:spPr bwMode="auto">
          <a:xfrm>
            <a:off x="228600" y="914400"/>
            <a:ext cx="8686800" cy="457200"/>
          </a:xfrm>
          <a:prstGeom prst="rect">
            <a:avLst/>
          </a:prstGeom>
          <a:noFill/>
          <a:ln w="9525">
            <a:noFill/>
            <a:miter lim="800000"/>
            <a:headEnd/>
            <a:tailEnd/>
          </a:ln>
        </p:spPr>
        <p:txBody>
          <a:bodyPr>
            <a:spAutoFit/>
          </a:bodyPr>
          <a:lstStyle/>
          <a:p>
            <a:pPr>
              <a:spcBef>
                <a:spcPct val="50000"/>
              </a:spcBef>
            </a:pPr>
            <a:endParaRPr lang="en-US" sz="2400">
              <a:latin typeface="Times New Roman" pitchFamily="18" charset="0"/>
            </a:endParaRPr>
          </a:p>
        </p:txBody>
      </p:sp>
      <p:sp>
        <p:nvSpPr>
          <p:cNvPr id="14340" name="Text Box 4"/>
          <p:cNvSpPr txBox="1">
            <a:spLocks noChangeArrowheads="1"/>
          </p:cNvSpPr>
          <p:nvPr/>
        </p:nvSpPr>
        <p:spPr bwMode="auto">
          <a:xfrm>
            <a:off x="152400" y="774700"/>
            <a:ext cx="8915400" cy="2968625"/>
          </a:xfrm>
          <a:prstGeom prst="rect">
            <a:avLst/>
          </a:prstGeom>
          <a:noFill/>
          <a:ln w="9525">
            <a:noFill/>
            <a:miter lim="800000"/>
            <a:headEnd/>
            <a:tailEnd/>
          </a:ln>
        </p:spPr>
        <p:txBody>
          <a:bodyPr>
            <a:spAutoFit/>
          </a:bodyPr>
          <a:lstStyle/>
          <a:p>
            <a:pPr>
              <a:spcAft>
                <a:spcPct val="50000"/>
              </a:spcAft>
              <a:buSzPct val="150000"/>
              <a:buFontTx/>
              <a:buChar char="•"/>
            </a:pPr>
            <a:r>
              <a:rPr lang="en-US" sz="2400">
                <a:latin typeface="Times New Roman" pitchFamily="18" charset="0"/>
              </a:rPr>
              <a:t> The S.I. (metric) unit for pressure is the pascal, (_____).</a:t>
            </a:r>
          </a:p>
          <a:p>
            <a:pPr>
              <a:spcAft>
                <a:spcPct val="50000"/>
              </a:spcAft>
              <a:buSzPct val="150000"/>
              <a:buFontTx/>
              <a:buChar char="•"/>
            </a:pPr>
            <a:r>
              <a:rPr lang="en-US" sz="2400">
                <a:latin typeface="Times New Roman" pitchFamily="18" charset="0"/>
              </a:rPr>
              <a:t> The standard air pressure (at sea level) is about </a:t>
            </a:r>
            <a:r>
              <a:rPr lang="en-US" sz="2400">
                <a:solidFill>
                  <a:srgbClr val="0000FF"/>
                </a:solidFill>
                <a:latin typeface="Times New Roman" pitchFamily="18" charset="0"/>
              </a:rPr>
              <a:t>_______ kiloPascals.</a:t>
            </a:r>
          </a:p>
          <a:p>
            <a:pPr>
              <a:spcAft>
                <a:spcPct val="50000"/>
              </a:spcAft>
              <a:buSzPct val="150000"/>
              <a:buFontTx/>
              <a:buChar char="•"/>
            </a:pPr>
            <a:r>
              <a:rPr lang="en-US" sz="2400">
                <a:latin typeface="Times New Roman" pitchFamily="18" charset="0"/>
              </a:rPr>
              <a:t> All of the following pressures are also equal to standard pressure:</a:t>
            </a:r>
          </a:p>
          <a:p>
            <a:pPr>
              <a:spcAft>
                <a:spcPct val="50000"/>
              </a:spcAft>
              <a:buSzPct val="150000"/>
            </a:pPr>
            <a:r>
              <a:rPr lang="en-US" sz="2200">
                <a:solidFill>
                  <a:srgbClr val="0000FF"/>
                </a:solidFill>
                <a:latin typeface="Times New Roman" pitchFamily="18" charset="0"/>
              </a:rPr>
              <a:t>__atmosphere (atm) =_____ mm Hg =______ inches Hg =____ lbs/in</a:t>
            </a:r>
            <a:r>
              <a:rPr lang="en-US" sz="2200" baseline="30000">
                <a:solidFill>
                  <a:srgbClr val="0000FF"/>
                </a:solidFill>
                <a:latin typeface="Times New Roman" pitchFamily="18" charset="0"/>
              </a:rPr>
              <a:t>2</a:t>
            </a:r>
            <a:r>
              <a:rPr lang="en-US" sz="2200">
                <a:solidFill>
                  <a:srgbClr val="0000FF"/>
                </a:solidFill>
                <a:latin typeface="Times New Roman" pitchFamily="18" charset="0"/>
              </a:rPr>
              <a:t> (psi)</a:t>
            </a:r>
          </a:p>
          <a:p>
            <a:pPr>
              <a:spcAft>
                <a:spcPct val="50000"/>
              </a:spcAft>
              <a:buSzPct val="150000"/>
            </a:pPr>
            <a:r>
              <a:rPr lang="en-US" sz="2400" b="1">
                <a:solidFill>
                  <a:srgbClr val="008000"/>
                </a:solidFill>
                <a:latin typeface="Times New Roman" pitchFamily="18" charset="0"/>
              </a:rPr>
              <a:t>Practice Problem:</a:t>
            </a:r>
            <a:r>
              <a:rPr lang="en-US" sz="2400">
                <a:latin typeface="Times New Roman" pitchFamily="18" charset="0"/>
              </a:rPr>
              <a:t>  The pressure on top of Mt. Everest is 253 mm Hg. What is this pressure in units of kPa, and inches of Hg?</a:t>
            </a:r>
          </a:p>
        </p:txBody>
      </p:sp>
      <p:sp>
        <p:nvSpPr>
          <p:cNvPr id="19461" name="Text Box 5"/>
          <p:cNvSpPr txBox="1">
            <a:spLocks noChangeArrowheads="1"/>
          </p:cNvSpPr>
          <p:nvPr/>
        </p:nvSpPr>
        <p:spPr bwMode="auto">
          <a:xfrm>
            <a:off x="5867400" y="7620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Pa</a:t>
            </a:r>
          </a:p>
        </p:txBody>
      </p:sp>
      <p:sp>
        <p:nvSpPr>
          <p:cNvPr id="19462" name="Text Box 6"/>
          <p:cNvSpPr txBox="1">
            <a:spLocks noChangeArrowheads="1"/>
          </p:cNvSpPr>
          <p:nvPr/>
        </p:nvSpPr>
        <p:spPr bwMode="auto">
          <a:xfrm>
            <a:off x="5943600" y="12954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101.3</a:t>
            </a:r>
          </a:p>
        </p:txBody>
      </p:sp>
      <p:sp>
        <p:nvSpPr>
          <p:cNvPr id="19463" name="Text Box 7"/>
          <p:cNvSpPr txBox="1">
            <a:spLocks noChangeArrowheads="1"/>
          </p:cNvSpPr>
          <p:nvPr/>
        </p:nvSpPr>
        <p:spPr bwMode="auto">
          <a:xfrm>
            <a:off x="2133600" y="23622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760</a:t>
            </a:r>
          </a:p>
        </p:txBody>
      </p:sp>
      <p:sp>
        <p:nvSpPr>
          <p:cNvPr id="19465" name="Text Box 9"/>
          <p:cNvSpPr txBox="1">
            <a:spLocks noChangeArrowheads="1"/>
          </p:cNvSpPr>
          <p:nvPr/>
        </p:nvSpPr>
        <p:spPr bwMode="auto">
          <a:xfrm>
            <a:off x="4038600" y="23622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29.92</a:t>
            </a:r>
          </a:p>
        </p:txBody>
      </p:sp>
      <p:sp>
        <p:nvSpPr>
          <p:cNvPr id="19466" name="Text Box 10"/>
          <p:cNvSpPr txBox="1">
            <a:spLocks noChangeArrowheads="1"/>
          </p:cNvSpPr>
          <p:nvPr/>
        </p:nvSpPr>
        <p:spPr bwMode="auto">
          <a:xfrm>
            <a:off x="6172200" y="23622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14.7</a:t>
            </a:r>
          </a:p>
        </p:txBody>
      </p:sp>
      <p:sp>
        <p:nvSpPr>
          <p:cNvPr id="19467" name="Text Box 11"/>
          <p:cNvSpPr txBox="1">
            <a:spLocks noChangeArrowheads="1"/>
          </p:cNvSpPr>
          <p:nvPr/>
        </p:nvSpPr>
        <p:spPr bwMode="auto">
          <a:xfrm>
            <a:off x="76200" y="2362200"/>
            <a:ext cx="6096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1</a:t>
            </a:r>
          </a:p>
        </p:txBody>
      </p:sp>
      <p:sp>
        <p:nvSpPr>
          <p:cNvPr id="19468" name="Text Box 12"/>
          <p:cNvSpPr txBox="1">
            <a:spLocks noChangeArrowheads="1"/>
          </p:cNvSpPr>
          <p:nvPr/>
        </p:nvSpPr>
        <p:spPr bwMode="auto">
          <a:xfrm>
            <a:off x="762000" y="42672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253 mm Hg</a:t>
            </a:r>
          </a:p>
        </p:txBody>
      </p:sp>
      <p:sp>
        <p:nvSpPr>
          <p:cNvPr id="19469" name="Text Box 13"/>
          <p:cNvSpPr txBox="1">
            <a:spLocks noChangeArrowheads="1"/>
          </p:cNvSpPr>
          <p:nvPr/>
        </p:nvSpPr>
        <p:spPr bwMode="auto">
          <a:xfrm>
            <a:off x="2438400" y="4343400"/>
            <a:ext cx="457200" cy="457200"/>
          </a:xfrm>
          <a:prstGeom prst="rect">
            <a:avLst/>
          </a:prstGeom>
          <a:noFill/>
          <a:ln w="9525">
            <a:noFill/>
            <a:miter lim="800000"/>
            <a:headEnd/>
            <a:tailEnd/>
          </a:ln>
        </p:spPr>
        <p:txBody>
          <a:bodyPr>
            <a:spAutoFit/>
          </a:bodyPr>
          <a:lstStyle/>
          <a:p>
            <a:pPr>
              <a:spcBef>
                <a:spcPct val="50000"/>
              </a:spcBef>
            </a:pPr>
            <a:r>
              <a:rPr lang="en-US" sz="2400">
                <a:solidFill>
                  <a:srgbClr val="6600CC"/>
                </a:solidFill>
                <a:latin typeface="Times New Roman" pitchFamily="18" charset="0"/>
              </a:rPr>
              <a:t>x</a:t>
            </a:r>
          </a:p>
        </p:txBody>
      </p:sp>
      <p:sp>
        <p:nvSpPr>
          <p:cNvPr id="19470" name="Line 14"/>
          <p:cNvSpPr>
            <a:spLocks noChangeShapeType="1"/>
          </p:cNvSpPr>
          <p:nvPr/>
        </p:nvSpPr>
        <p:spPr bwMode="auto">
          <a:xfrm>
            <a:off x="2819400" y="4572000"/>
            <a:ext cx="1676400" cy="0"/>
          </a:xfrm>
          <a:prstGeom prst="line">
            <a:avLst/>
          </a:prstGeom>
          <a:noFill/>
          <a:ln w="28575">
            <a:solidFill>
              <a:srgbClr val="6600CC"/>
            </a:solidFill>
            <a:round/>
            <a:headEnd/>
            <a:tailEnd/>
          </a:ln>
        </p:spPr>
        <p:txBody>
          <a:bodyPr/>
          <a:lstStyle/>
          <a:p>
            <a:endParaRPr lang="en-US"/>
          </a:p>
        </p:txBody>
      </p:sp>
      <p:sp>
        <p:nvSpPr>
          <p:cNvPr id="19471" name="Text Box 15"/>
          <p:cNvSpPr txBox="1">
            <a:spLocks noChangeArrowheads="1"/>
          </p:cNvSpPr>
          <p:nvPr/>
        </p:nvSpPr>
        <p:spPr bwMode="auto">
          <a:xfrm>
            <a:off x="2743200" y="46482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760 mm Hg</a:t>
            </a:r>
          </a:p>
        </p:txBody>
      </p:sp>
      <p:sp>
        <p:nvSpPr>
          <p:cNvPr id="19472" name="Text Box 16"/>
          <p:cNvSpPr txBox="1">
            <a:spLocks noChangeArrowheads="1"/>
          </p:cNvSpPr>
          <p:nvPr/>
        </p:nvSpPr>
        <p:spPr bwMode="auto">
          <a:xfrm>
            <a:off x="2743200" y="41148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101.3 kPa</a:t>
            </a:r>
          </a:p>
        </p:txBody>
      </p:sp>
      <p:sp>
        <p:nvSpPr>
          <p:cNvPr id="19473" name="Text Box 17"/>
          <p:cNvSpPr txBox="1">
            <a:spLocks noChangeArrowheads="1"/>
          </p:cNvSpPr>
          <p:nvPr/>
        </p:nvSpPr>
        <p:spPr bwMode="auto">
          <a:xfrm>
            <a:off x="4572000" y="4343400"/>
            <a:ext cx="1524000" cy="457200"/>
          </a:xfrm>
          <a:prstGeom prst="rect">
            <a:avLst/>
          </a:prstGeom>
          <a:solidFill>
            <a:srgbClr val="FFFF00"/>
          </a:solid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 33.7 kPa</a:t>
            </a:r>
          </a:p>
        </p:txBody>
      </p:sp>
      <p:sp>
        <p:nvSpPr>
          <p:cNvPr id="19474" name="Text Box 18"/>
          <p:cNvSpPr txBox="1">
            <a:spLocks noChangeArrowheads="1"/>
          </p:cNvSpPr>
          <p:nvPr/>
        </p:nvSpPr>
        <p:spPr bwMode="auto">
          <a:xfrm>
            <a:off x="838200" y="55626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253 mm Hg</a:t>
            </a:r>
          </a:p>
        </p:txBody>
      </p:sp>
      <p:sp>
        <p:nvSpPr>
          <p:cNvPr id="19475" name="Text Box 19"/>
          <p:cNvSpPr txBox="1">
            <a:spLocks noChangeArrowheads="1"/>
          </p:cNvSpPr>
          <p:nvPr/>
        </p:nvSpPr>
        <p:spPr bwMode="auto">
          <a:xfrm>
            <a:off x="2514600" y="5638800"/>
            <a:ext cx="457200" cy="457200"/>
          </a:xfrm>
          <a:prstGeom prst="rect">
            <a:avLst/>
          </a:prstGeom>
          <a:noFill/>
          <a:ln w="9525">
            <a:noFill/>
            <a:miter lim="800000"/>
            <a:headEnd/>
            <a:tailEnd/>
          </a:ln>
        </p:spPr>
        <p:txBody>
          <a:bodyPr>
            <a:spAutoFit/>
          </a:bodyPr>
          <a:lstStyle/>
          <a:p>
            <a:pPr>
              <a:spcBef>
                <a:spcPct val="50000"/>
              </a:spcBef>
            </a:pPr>
            <a:r>
              <a:rPr lang="en-US" sz="2400">
                <a:solidFill>
                  <a:srgbClr val="6600CC"/>
                </a:solidFill>
                <a:latin typeface="Times New Roman" pitchFamily="18" charset="0"/>
              </a:rPr>
              <a:t>x</a:t>
            </a:r>
          </a:p>
        </p:txBody>
      </p:sp>
      <p:sp>
        <p:nvSpPr>
          <p:cNvPr id="19476" name="Line 20"/>
          <p:cNvSpPr>
            <a:spLocks noChangeShapeType="1"/>
          </p:cNvSpPr>
          <p:nvPr/>
        </p:nvSpPr>
        <p:spPr bwMode="auto">
          <a:xfrm>
            <a:off x="2895600" y="5867400"/>
            <a:ext cx="1676400" cy="0"/>
          </a:xfrm>
          <a:prstGeom prst="line">
            <a:avLst/>
          </a:prstGeom>
          <a:noFill/>
          <a:ln w="28575">
            <a:solidFill>
              <a:srgbClr val="6600CC"/>
            </a:solidFill>
            <a:round/>
            <a:headEnd/>
            <a:tailEnd/>
          </a:ln>
        </p:spPr>
        <p:txBody>
          <a:bodyPr/>
          <a:lstStyle/>
          <a:p>
            <a:endParaRPr lang="en-US"/>
          </a:p>
        </p:txBody>
      </p:sp>
      <p:sp>
        <p:nvSpPr>
          <p:cNvPr id="19477" name="Text Box 21"/>
          <p:cNvSpPr txBox="1">
            <a:spLocks noChangeArrowheads="1"/>
          </p:cNvSpPr>
          <p:nvPr/>
        </p:nvSpPr>
        <p:spPr bwMode="auto">
          <a:xfrm>
            <a:off x="2819400" y="59436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760 mm Hg</a:t>
            </a:r>
          </a:p>
        </p:txBody>
      </p:sp>
      <p:sp>
        <p:nvSpPr>
          <p:cNvPr id="19478" name="Text Box 22"/>
          <p:cNvSpPr txBox="1">
            <a:spLocks noChangeArrowheads="1"/>
          </p:cNvSpPr>
          <p:nvPr/>
        </p:nvSpPr>
        <p:spPr bwMode="auto">
          <a:xfrm>
            <a:off x="2819400" y="5410200"/>
            <a:ext cx="1905000" cy="457200"/>
          </a:xfrm>
          <a:prstGeom prst="rect">
            <a:avLst/>
          </a:prstGeom>
          <a:no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29.92 in. Hg</a:t>
            </a:r>
          </a:p>
        </p:txBody>
      </p:sp>
      <p:sp>
        <p:nvSpPr>
          <p:cNvPr id="19479" name="Text Box 23"/>
          <p:cNvSpPr txBox="1">
            <a:spLocks noChangeArrowheads="1"/>
          </p:cNvSpPr>
          <p:nvPr/>
        </p:nvSpPr>
        <p:spPr bwMode="auto">
          <a:xfrm>
            <a:off x="4724400" y="5638800"/>
            <a:ext cx="1905000" cy="457200"/>
          </a:xfrm>
          <a:prstGeom prst="rect">
            <a:avLst/>
          </a:prstGeom>
          <a:solidFill>
            <a:srgbClr val="FFFF00"/>
          </a:solidFill>
          <a:ln w="9525">
            <a:noFill/>
            <a:miter lim="800000"/>
            <a:headEnd/>
            <a:tailEnd/>
          </a:ln>
        </p:spPr>
        <p:txBody>
          <a:bodyPr>
            <a:spAutoFit/>
          </a:bodyPr>
          <a:lstStyle/>
          <a:p>
            <a:pPr algn="ctr">
              <a:spcBef>
                <a:spcPct val="50000"/>
              </a:spcBef>
            </a:pPr>
            <a:r>
              <a:rPr lang="en-US" sz="2400">
                <a:solidFill>
                  <a:srgbClr val="6600CC"/>
                </a:solidFill>
                <a:latin typeface="Times New Roman" pitchFamily="18" charset="0"/>
              </a:rPr>
              <a:t>= 9.96 in. Hg</a:t>
            </a:r>
          </a:p>
        </p:txBody>
      </p:sp>
      <p:sp>
        <p:nvSpPr>
          <p:cNvPr id="19480" name="Line 24"/>
          <p:cNvSpPr>
            <a:spLocks noChangeShapeType="1"/>
          </p:cNvSpPr>
          <p:nvPr/>
        </p:nvSpPr>
        <p:spPr bwMode="auto">
          <a:xfrm flipV="1">
            <a:off x="3581400" y="4800600"/>
            <a:ext cx="838200" cy="228600"/>
          </a:xfrm>
          <a:prstGeom prst="line">
            <a:avLst/>
          </a:prstGeom>
          <a:noFill/>
          <a:ln w="38100">
            <a:solidFill>
              <a:srgbClr val="FF0000"/>
            </a:solidFill>
            <a:round/>
            <a:headEnd/>
            <a:tailEnd/>
          </a:ln>
        </p:spPr>
        <p:txBody>
          <a:bodyPr/>
          <a:lstStyle/>
          <a:p>
            <a:endParaRPr lang="en-US"/>
          </a:p>
        </p:txBody>
      </p:sp>
      <p:sp>
        <p:nvSpPr>
          <p:cNvPr id="19481" name="Line 25"/>
          <p:cNvSpPr>
            <a:spLocks noChangeShapeType="1"/>
          </p:cNvSpPr>
          <p:nvPr/>
        </p:nvSpPr>
        <p:spPr bwMode="auto">
          <a:xfrm flipV="1">
            <a:off x="1524000" y="4419600"/>
            <a:ext cx="838200" cy="228600"/>
          </a:xfrm>
          <a:prstGeom prst="line">
            <a:avLst/>
          </a:prstGeom>
          <a:noFill/>
          <a:ln w="38100">
            <a:solidFill>
              <a:srgbClr val="FF0000"/>
            </a:solidFill>
            <a:round/>
            <a:headEnd/>
            <a:tailEnd/>
          </a:ln>
        </p:spPr>
        <p:txBody>
          <a:bodyPr/>
          <a:lstStyle/>
          <a:p>
            <a:endParaRPr lang="en-US"/>
          </a:p>
        </p:txBody>
      </p:sp>
      <p:sp>
        <p:nvSpPr>
          <p:cNvPr id="19482" name="Line 26"/>
          <p:cNvSpPr>
            <a:spLocks noChangeShapeType="1"/>
          </p:cNvSpPr>
          <p:nvPr/>
        </p:nvSpPr>
        <p:spPr bwMode="auto">
          <a:xfrm flipV="1">
            <a:off x="3657600" y="6096000"/>
            <a:ext cx="838200" cy="228600"/>
          </a:xfrm>
          <a:prstGeom prst="line">
            <a:avLst/>
          </a:prstGeom>
          <a:noFill/>
          <a:ln w="38100">
            <a:solidFill>
              <a:srgbClr val="FF0000"/>
            </a:solidFill>
            <a:round/>
            <a:headEnd/>
            <a:tailEnd/>
          </a:ln>
        </p:spPr>
        <p:txBody>
          <a:bodyPr/>
          <a:lstStyle/>
          <a:p>
            <a:endParaRPr lang="en-US"/>
          </a:p>
        </p:txBody>
      </p:sp>
      <p:sp>
        <p:nvSpPr>
          <p:cNvPr id="19483" name="Line 27"/>
          <p:cNvSpPr>
            <a:spLocks noChangeShapeType="1"/>
          </p:cNvSpPr>
          <p:nvPr/>
        </p:nvSpPr>
        <p:spPr bwMode="auto">
          <a:xfrm flipV="1">
            <a:off x="1676400" y="5715000"/>
            <a:ext cx="838200" cy="228600"/>
          </a:xfrm>
          <a:prstGeom prst="line">
            <a:avLst/>
          </a:prstGeom>
          <a:noFill/>
          <a:ln w="38100">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anim calcmode="lin" valueType="num">
                                      <p:cBhvr>
                                        <p:cTn id="7" dur="500" fill="hold"/>
                                        <p:tgtEl>
                                          <p:spTgt spid="19461"/>
                                        </p:tgtEl>
                                        <p:attrNameLst>
                                          <p:attrName>ppt_w</p:attrName>
                                        </p:attrNameLst>
                                      </p:cBhvr>
                                      <p:tavLst>
                                        <p:tav tm="0">
                                          <p:val>
                                            <p:fltVal val="0"/>
                                          </p:val>
                                        </p:tav>
                                        <p:tav tm="100000">
                                          <p:val>
                                            <p:strVal val="#ppt_w"/>
                                          </p:val>
                                        </p:tav>
                                      </p:tavLst>
                                    </p:anim>
                                    <p:anim calcmode="lin" valueType="num">
                                      <p:cBhvr>
                                        <p:cTn id="8" dur="500" fill="hold"/>
                                        <p:tgtEl>
                                          <p:spTgt spid="19461"/>
                                        </p:tgtEl>
                                        <p:attrNameLst>
                                          <p:attrName>ppt_h</p:attrName>
                                        </p:attrNameLst>
                                      </p:cBhvr>
                                      <p:tavLst>
                                        <p:tav tm="0">
                                          <p:val>
                                            <p:fltVal val="0"/>
                                          </p:val>
                                        </p:tav>
                                        <p:tav tm="100000">
                                          <p:val>
                                            <p:strVal val="#ppt_h"/>
                                          </p:val>
                                        </p:tav>
                                      </p:tavLst>
                                    </p:anim>
                                    <p:animEffect transition="in" filter="fade">
                                      <p:cBhvr>
                                        <p:cTn id="9" dur="500"/>
                                        <p:tgtEl>
                                          <p:spTgt spid="1946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9462"/>
                                        </p:tgtEl>
                                        <p:attrNameLst>
                                          <p:attrName>style.visibility</p:attrName>
                                        </p:attrNameLst>
                                      </p:cBhvr>
                                      <p:to>
                                        <p:strVal val="visible"/>
                                      </p:to>
                                    </p:set>
                                    <p:anim calcmode="lin" valueType="num">
                                      <p:cBhvr>
                                        <p:cTn id="14" dur="500" fill="hold"/>
                                        <p:tgtEl>
                                          <p:spTgt spid="19462"/>
                                        </p:tgtEl>
                                        <p:attrNameLst>
                                          <p:attrName>ppt_w</p:attrName>
                                        </p:attrNameLst>
                                      </p:cBhvr>
                                      <p:tavLst>
                                        <p:tav tm="0">
                                          <p:val>
                                            <p:fltVal val="0"/>
                                          </p:val>
                                        </p:tav>
                                        <p:tav tm="100000">
                                          <p:val>
                                            <p:strVal val="#ppt_w"/>
                                          </p:val>
                                        </p:tav>
                                      </p:tavLst>
                                    </p:anim>
                                    <p:anim calcmode="lin" valueType="num">
                                      <p:cBhvr>
                                        <p:cTn id="15" dur="500" fill="hold"/>
                                        <p:tgtEl>
                                          <p:spTgt spid="19462"/>
                                        </p:tgtEl>
                                        <p:attrNameLst>
                                          <p:attrName>ppt_h</p:attrName>
                                        </p:attrNameLst>
                                      </p:cBhvr>
                                      <p:tavLst>
                                        <p:tav tm="0">
                                          <p:val>
                                            <p:fltVal val="0"/>
                                          </p:val>
                                        </p:tav>
                                        <p:tav tm="100000">
                                          <p:val>
                                            <p:strVal val="#ppt_h"/>
                                          </p:val>
                                        </p:tav>
                                      </p:tavLst>
                                    </p:anim>
                                    <p:animEffect transition="in" filter="fade">
                                      <p:cBhvr>
                                        <p:cTn id="16" dur="500"/>
                                        <p:tgtEl>
                                          <p:spTgt spid="1946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9467"/>
                                        </p:tgtEl>
                                        <p:attrNameLst>
                                          <p:attrName>style.visibility</p:attrName>
                                        </p:attrNameLst>
                                      </p:cBhvr>
                                      <p:to>
                                        <p:strVal val="visible"/>
                                      </p:to>
                                    </p:set>
                                    <p:anim calcmode="lin" valueType="num">
                                      <p:cBhvr>
                                        <p:cTn id="21" dur="500" fill="hold"/>
                                        <p:tgtEl>
                                          <p:spTgt spid="19467"/>
                                        </p:tgtEl>
                                        <p:attrNameLst>
                                          <p:attrName>ppt_w</p:attrName>
                                        </p:attrNameLst>
                                      </p:cBhvr>
                                      <p:tavLst>
                                        <p:tav tm="0">
                                          <p:val>
                                            <p:fltVal val="0"/>
                                          </p:val>
                                        </p:tav>
                                        <p:tav tm="100000">
                                          <p:val>
                                            <p:strVal val="#ppt_w"/>
                                          </p:val>
                                        </p:tav>
                                      </p:tavLst>
                                    </p:anim>
                                    <p:anim calcmode="lin" valueType="num">
                                      <p:cBhvr>
                                        <p:cTn id="22" dur="500" fill="hold"/>
                                        <p:tgtEl>
                                          <p:spTgt spid="19467"/>
                                        </p:tgtEl>
                                        <p:attrNameLst>
                                          <p:attrName>ppt_h</p:attrName>
                                        </p:attrNameLst>
                                      </p:cBhvr>
                                      <p:tavLst>
                                        <p:tav tm="0">
                                          <p:val>
                                            <p:fltVal val="0"/>
                                          </p:val>
                                        </p:tav>
                                        <p:tav tm="100000">
                                          <p:val>
                                            <p:strVal val="#ppt_h"/>
                                          </p:val>
                                        </p:tav>
                                      </p:tavLst>
                                    </p:anim>
                                    <p:animEffect transition="in" filter="fade">
                                      <p:cBhvr>
                                        <p:cTn id="23" dur="500"/>
                                        <p:tgtEl>
                                          <p:spTgt spid="1946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9463"/>
                                        </p:tgtEl>
                                        <p:attrNameLst>
                                          <p:attrName>style.visibility</p:attrName>
                                        </p:attrNameLst>
                                      </p:cBhvr>
                                      <p:to>
                                        <p:strVal val="visible"/>
                                      </p:to>
                                    </p:set>
                                    <p:anim calcmode="lin" valueType="num">
                                      <p:cBhvr>
                                        <p:cTn id="28" dur="500" fill="hold"/>
                                        <p:tgtEl>
                                          <p:spTgt spid="19463"/>
                                        </p:tgtEl>
                                        <p:attrNameLst>
                                          <p:attrName>ppt_w</p:attrName>
                                        </p:attrNameLst>
                                      </p:cBhvr>
                                      <p:tavLst>
                                        <p:tav tm="0">
                                          <p:val>
                                            <p:fltVal val="0"/>
                                          </p:val>
                                        </p:tav>
                                        <p:tav tm="100000">
                                          <p:val>
                                            <p:strVal val="#ppt_w"/>
                                          </p:val>
                                        </p:tav>
                                      </p:tavLst>
                                    </p:anim>
                                    <p:anim calcmode="lin" valueType="num">
                                      <p:cBhvr>
                                        <p:cTn id="29" dur="500" fill="hold"/>
                                        <p:tgtEl>
                                          <p:spTgt spid="19463"/>
                                        </p:tgtEl>
                                        <p:attrNameLst>
                                          <p:attrName>ppt_h</p:attrName>
                                        </p:attrNameLst>
                                      </p:cBhvr>
                                      <p:tavLst>
                                        <p:tav tm="0">
                                          <p:val>
                                            <p:fltVal val="0"/>
                                          </p:val>
                                        </p:tav>
                                        <p:tav tm="100000">
                                          <p:val>
                                            <p:strVal val="#ppt_h"/>
                                          </p:val>
                                        </p:tav>
                                      </p:tavLst>
                                    </p:anim>
                                    <p:animEffect transition="in" filter="fade">
                                      <p:cBhvr>
                                        <p:cTn id="30" dur="500"/>
                                        <p:tgtEl>
                                          <p:spTgt spid="1946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9465"/>
                                        </p:tgtEl>
                                        <p:attrNameLst>
                                          <p:attrName>style.visibility</p:attrName>
                                        </p:attrNameLst>
                                      </p:cBhvr>
                                      <p:to>
                                        <p:strVal val="visible"/>
                                      </p:to>
                                    </p:set>
                                    <p:anim calcmode="lin" valueType="num">
                                      <p:cBhvr>
                                        <p:cTn id="35" dur="500" fill="hold"/>
                                        <p:tgtEl>
                                          <p:spTgt spid="19465"/>
                                        </p:tgtEl>
                                        <p:attrNameLst>
                                          <p:attrName>ppt_w</p:attrName>
                                        </p:attrNameLst>
                                      </p:cBhvr>
                                      <p:tavLst>
                                        <p:tav tm="0">
                                          <p:val>
                                            <p:fltVal val="0"/>
                                          </p:val>
                                        </p:tav>
                                        <p:tav tm="100000">
                                          <p:val>
                                            <p:strVal val="#ppt_w"/>
                                          </p:val>
                                        </p:tav>
                                      </p:tavLst>
                                    </p:anim>
                                    <p:anim calcmode="lin" valueType="num">
                                      <p:cBhvr>
                                        <p:cTn id="36" dur="500" fill="hold"/>
                                        <p:tgtEl>
                                          <p:spTgt spid="19465"/>
                                        </p:tgtEl>
                                        <p:attrNameLst>
                                          <p:attrName>ppt_h</p:attrName>
                                        </p:attrNameLst>
                                      </p:cBhvr>
                                      <p:tavLst>
                                        <p:tav tm="0">
                                          <p:val>
                                            <p:fltVal val="0"/>
                                          </p:val>
                                        </p:tav>
                                        <p:tav tm="100000">
                                          <p:val>
                                            <p:strVal val="#ppt_h"/>
                                          </p:val>
                                        </p:tav>
                                      </p:tavLst>
                                    </p:anim>
                                    <p:animEffect transition="in" filter="fade">
                                      <p:cBhvr>
                                        <p:cTn id="37" dur="500"/>
                                        <p:tgtEl>
                                          <p:spTgt spid="1946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9466"/>
                                        </p:tgtEl>
                                        <p:attrNameLst>
                                          <p:attrName>style.visibility</p:attrName>
                                        </p:attrNameLst>
                                      </p:cBhvr>
                                      <p:to>
                                        <p:strVal val="visible"/>
                                      </p:to>
                                    </p:set>
                                    <p:anim calcmode="lin" valueType="num">
                                      <p:cBhvr>
                                        <p:cTn id="42" dur="500" fill="hold"/>
                                        <p:tgtEl>
                                          <p:spTgt spid="19466"/>
                                        </p:tgtEl>
                                        <p:attrNameLst>
                                          <p:attrName>ppt_w</p:attrName>
                                        </p:attrNameLst>
                                      </p:cBhvr>
                                      <p:tavLst>
                                        <p:tav tm="0">
                                          <p:val>
                                            <p:fltVal val="0"/>
                                          </p:val>
                                        </p:tav>
                                        <p:tav tm="100000">
                                          <p:val>
                                            <p:strVal val="#ppt_w"/>
                                          </p:val>
                                        </p:tav>
                                      </p:tavLst>
                                    </p:anim>
                                    <p:anim calcmode="lin" valueType="num">
                                      <p:cBhvr>
                                        <p:cTn id="43" dur="500" fill="hold"/>
                                        <p:tgtEl>
                                          <p:spTgt spid="19466"/>
                                        </p:tgtEl>
                                        <p:attrNameLst>
                                          <p:attrName>ppt_h</p:attrName>
                                        </p:attrNameLst>
                                      </p:cBhvr>
                                      <p:tavLst>
                                        <p:tav tm="0">
                                          <p:val>
                                            <p:fltVal val="0"/>
                                          </p:val>
                                        </p:tav>
                                        <p:tav tm="100000">
                                          <p:val>
                                            <p:strVal val="#ppt_h"/>
                                          </p:val>
                                        </p:tav>
                                      </p:tavLst>
                                    </p:anim>
                                    <p:animEffect transition="in" filter="fade">
                                      <p:cBhvr>
                                        <p:cTn id="44" dur="500"/>
                                        <p:tgtEl>
                                          <p:spTgt spid="1946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9468"/>
                                        </p:tgtEl>
                                        <p:attrNameLst>
                                          <p:attrName>style.visibility</p:attrName>
                                        </p:attrNameLst>
                                      </p:cBhvr>
                                      <p:to>
                                        <p:strVal val="visible"/>
                                      </p:to>
                                    </p:set>
                                    <p:anim calcmode="lin" valueType="num">
                                      <p:cBhvr>
                                        <p:cTn id="49" dur="500" fill="hold"/>
                                        <p:tgtEl>
                                          <p:spTgt spid="19468"/>
                                        </p:tgtEl>
                                        <p:attrNameLst>
                                          <p:attrName>ppt_w</p:attrName>
                                        </p:attrNameLst>
                                      </p:cBhvr>
                                      <p:tavLst>
                                        <p:tav tm="0">
                                          <p:val>
                                            <p:fltVal val="0"/>
                                          </p:val>
                                        </p:tav>
                                        <p:tav tm="100000">
                                          <p:val>
                                            <p:strVal val="#ppt_w"/>
                                          </p:val>
                                        </p:tav>
                                      </p:tavLst>
                                    </p:anim>
                                    <p:anim calcmode="lin" valueType="num">
                                      <p:cBhvr>
                                        <p:cTn id="50" dur="500" fill="hold"/>
                                        <p:tgtEl>
                                          <p:spTgt spid="19468"/>
                                        </p:tgtEl>
                                        <p:attrNameLst>
                                          <p:attrName>ppt_h</p:attrName>
                                        </p:attrNameLst>
                                      </p:cBhvr>
                                      <p:tavLst>
                                        <p:tav tm="0">
                                          <p:val>
                                            <p:fltVal val="0"/>
                                          </p:val>
                                        </p:tav>
                                        <p:tav tm="100000">
                                          <p:val>
                                            <p:strVal val="#ppt_h"/>
                                          </p:val>
                                        </p:tav>
                                      </p:tavLst>
                                    </p:anim>
                                    <p:animEffect transition="in" filter="fade">
                                      <p:cBhvr>
                                        <p:cTn id="51" dur="500"/>
                                        <p:tgtEl>
                                          <p:spTgt spid="1946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9469"/>
                                        </p:tgtEl>
                                        <p:attrNameLst>
                                          <p:attrName>style.visibility</p:attrName>
                                        </p:attrNameLst>
                                      </p:cBhvr>
                                      <p:to>
                                        <p:strVal val="visible"/>
                                      </p:to>
                                    </p:set>
                                    <p:anim calcmode="lin" valueType="num">
                                      <p:cBhvr>
                                        <p:cTn id="56" dur="500" fill="hold"/>
                                        <p:tgtEl>
                                          <p:spTgt spid="19469"/>
                                        </p:tgtEl>
                                        <p:attrNameLst>
                                          <p:attrName>ppt_w</p:attrName>
                                        </p:attrNameLst>
                                      </p:cBhvr>
                                      <p:tavLst>
                                        <p:tav tm="0">
                                          <p:val>
                                            <p:fltVal val="0"/>
                                          </p:val>
                                        </p:tav>
                                        <p:tav tm="100000">
                                          <p:val>
                                            <p:strVal val="#ppt_w"/>
                                          </p:val>
                                        </p:tav>
                                      </p:tavLst>
                                    </p:anim>
                                    <p:anim calcmode="lin" valueType="num">
                                      <p:cBhvr>
                                        <p:cTn id="57" dur="500" fill="hold"/>
                                        <p:tgtEl>
                                          <p:spTgt spid="19469"/>
                                        </p:tgtEl>
                                        <p:attrNameLst>
                                          <p:attrName>ppt_h</p:attrName>
                                        </p:attrNameLst>
                                      </p:cBhvr>
                                      <p:tavLst>
                                        <p:tav tm="0">
                                          <p:val>
                                            <p:fltVal val="0"/>
                                          </p:val>
                                        </p:tav>
                                        <p:tav tm="100000">
                                          <p:val>
                                            <p:strVal val="#ppt_h"/>
                                          </p:val>
                                        </p:tav>
                                      </p:tavLst>
                                    </p:anim>
                                    <p:animEffect transition="in" filter="fade">
                                      <p:cBhvr>
                                        <p:cTn id="58" dur="500"/>
                                        <p:tgtEl>
                                          <p:spTgt spid="19469"/>
                                        </p:tgtEl>
                                      </p:cBhvr>
                                    </p:animEffect>
                                  </p:childTnLst>
                                </p:cTn>
                              </p:par>
                              <p:par>
                                <p:cTn id="59" presetID="53" presetClass="entr" presetSubtype="0" fill="hold" grpId="0" nodeType="withEffect">
                                  <p:stCondLst>
                                    <p:cond delay="0"/>
                                  </p:stCondLst>
                                  <p:childTnLst>
                                    <p:set>
                                      <p:cBhvr>
                                        <p:cTn id="60" dur="1" fill="hold">
                                          <p:stCondLst>
                                            <p:cond delay="0"/>
                                          </p:stCondLst>
                                        </p:cTn>
                                        <p:tgtEl>
                                          <p:spTgt spid="19470"/>
                                        </p:tgtEl>
                                        <p:attrNameLst>
                                          <p:attrName>style.visibility</p:attrName>
                                        </p:attrNameLst>
                                      </p:cBhvr>
                                      <p:to>
                                        <p:strVal val="visible"/>
                                      </p:to>
                                    </p:set>
                                    <p:anim calcmode="lin" valueType="num">
                                      <p:cBhvr>
                                        <p:cTn id="61" dur="500" fill="hold"/>
                                        <p:tgtEl>
                                          <p:spTgt spid="19470"/>
                                        </p:tgtEl>
                                        <p:attrNameLst>
                                          <p:attrName>ppt_w</p:attrName>
                                        </p:attrNameLst>
                                      </p:cBhvr>
                                      <p:tavLst>
                                        <p:tav tm="0">
                                          <p:val>
                                            <p:fltVal val="0"/>
                                          </p:val>
                                        </p:tav>
                                        <p:tav tm="100000">
                                          <p:val>
                                            <p:strVal val="#ppt_w"/>
                                          </p:val>
                                        </p:tav>
                                      </p:tavLst>
                                    </p:anim>
                                    <p:anim calcmode="lin" valueType="num">
                                      <p:cBhvr>
                                        <p:cTn id="62" dur="500" fill="hold"/>
                                        <p:tgtEl>
                                          <p:spTgt spid="19470"/>
                                        </p:tgtEl>
                                        <p:attrNameLst>
                                          <p:attrName>ppt_h</p:attrName>
                                        </p:attrNameLst>
                                      </p:cBhvr>
                                      <p:tavLst>
                                        <p:tav tm="0">
                                          <p:val>
                                            <p:fltVal val="0"/>
                                          </p:val>
                                        </p:tav>
                                        <p:tav tm="100000">
                                          <p:val>
                                            <p:strVal val="#ppt_h"/>
                                          </p:val>
                                        </p:tav>
                                      </p:tavLst>
                                    </p:anim>
                                    <p:animEffect transition="in" filter="fade">
                                      <p:cBhvr>
                                        <p:cTn id="63" dur="500"/>
                                        <p:tgtEl>
                                          <p:spTgt spid="19470"/>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19471"/>
                                        </p:tgtEl>
                                        <p:attrNameLst>
                                          <p:attrName>style.visibility</p:attrName>
                                        </p:attrNameLst>
                                      </p:cBhvr>
                                      <p:to>
                                        <p:strVal val="visible"/>
                                      </p:to>
                                    </p:set>
                                    <p:anim calcmode="lin" valueType="num">
                                      <p:cBhvr>
                                        <p:cTn id="68" dur="500" fill="hold"/>
                                        <p:tgtEl>
                                          <p:spTgt spid="19471"/>
                                        </p:tgtEl>
                                        <p:attrNameLst>
                                          <p:attrName>ppt_w</p:attrName>
                                        </p:attrNameLst>
                                      </p:cBhvr>
                                      <p:tavLst>
                                        <p:tav tm="0">
                                          <p:val>
                                            <p:fltVal val="0"/>
                                          </p:val>
                                        </p:tav>
                                        <p:tav tm="100000">
                                          <p:val>
                                            <p:strVal val="#ppt_w"/>
                                          </p:val>
                                        </p:tav>
                                      </p:tavLst>
                                    </p:anim>
                                    <p:anim calcmode="lin" valueType="num">
                                      <p:cBhvr>
                                        <p:cTn id="69" dur="500" fill="hold"/>
                                        <p:tgtEl>
                                          <p:spTgt spid="19471"/>
                                        </p:tgtEl>
                                        <p:attrNameLst>
                                          <p:attrName>ppt_h</p:attrName>
                                        </p:attrNameLst>
                                      </p:cBhvr>
                                      <p:tavLst>
                                        <p:tav tm="0">
                                          <p:val>
                                            <p:fltVal val="0"/>
                                          </p:val>
                                        </p:tav>
                                        <p:tav tm="100000">
                                          <p:val>
                                            <p:strVal val="#ppt_h"/>
                                          </p:val>
                                        </p:tav>
                                      </p:tavLst>
                                    </p:anim>
                                    <p:animEffect transition="in" filter="fade">
                                      <p:cBhvr>
                                        <p:cTn id="70" dur="500"/>
                                        <p:tgtEl>
                                          <p:spTgt spid="19471"/>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0" fill="hold" grpId="0" nodeType="clickEffect">
                                  <p:stCondLst>
                                    <p:cond delay="0"/>
                                  </p:stCondLst>
                                  <p:childTnLst>
                                    <p:set>
                                      <p:cBhvr>
                                        <p:cTn id="74" dur="1" fill="hold">
                                          <p:stCondLst>
                                            <p:cond delay="0"/>
                                          </p:stCondLst>
                                        </p:cTn>
                                        <p:tgtEl>
                                          <p:spTgt spid="19472"/>
                                        </p:tgtEl>
                                        <p:attrNameLst>
                                          <p:attrName>style.visibility</p:attrName>
                                        </p:attrNameLst>
                                      </p:cBhvr>
                                      <p:to>
                                        <p:strVal val="visible"/>
                                      </p:to>
                                    </p:set>
                                    <p:anim calcmode="lin" valueType="num">
                                      <p:cBhvr>
                                        <p:cTn id="75" dur="500" fill="hold"/>
                                        <p:tgtEl>
                                          <p:spTgt spid="19472"/>
                                        </p:tgtEl>
                                        <p:attrNameLst>
                                          <p:attrName>ppt_w</p:attrName>
                                        </p:attrNameLst>
                                      </p:cBhvr>
                                      <p:tavLst>
                                        <p:tav tm="0">
                                          <p:val>
                                            <p:fltVal val="0"/>
                                          </p:val>
                                        </p:tav>
                                        <p:tav tm="100000">
                                          <p:val>
                                            <p:strVal val="#ppt_w"/>
                                          </p:val>
                                        </p:tav>
                                      </p:tavLst>
                                    </p:anim>
                                    <p:anim calcmode="lin" valueType="num">
                                      <p:cBhvr>
                                        <p:cTn id="76" dur="500" fill="hold"/>
                                        <p:tgtEl>
                                          <p:spTgt spid="19472"/>
                                        </p:tgtEl>
                                        <p:attrNameLst>
                                          <p:attrName>ppt_h</p:attrName>
                                        </p:attrNameLst>
                                      </p:cBhvr>
                                      <p:tavLst>
                                        <p:tav tm="0">
                                          <p:val>
                                            <p:fltVal val="0"/>
                                          </p:val>
                                        </p:tav>
                                        <p:tav tm="100000">
                                          <p:val>
                                            <p:strVal val="#ppt_h"/>
                                          </p:val>
                                        </p:tav>
                                      </p:tavLst>
                                    </p:anim>
                                    <p:animEffect transition="in" filter="fade">
                                      <p:cBhvr>
                                        <p:cTn id="77" dur="500"/>
                                        <p:tgtEl>
                                          <p:spTgt spid="19472"/>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19481"/>
                                        </p:tgtEl>
                                        <p:attrNameLst>
                                          <p:attrName>style.visibility</p:attrName>
                                        </p:attrNameLst>
                                      </p:cBhvr>
                                      <p:to>
                                        <p:strVal val="visible"/>
                                      </p:to>
                                    </p:set>
                                    <p:anim calcmode="lin" valueType="num">
                                      <p:cBhvr additive="base">
                                        <p:cTn id="82" dur="500" fill="hold"/>
                                        <p:tgtEl>
                                          <p:spTgt spid="19481"/>
                                        </p:tgtEl>
                                        <p:attrNameLst>
                                          <p:attrName>ppt_x</p:attrName>
                                        </p:attrNameLst>
                                      </p:cBhvr>
                                      <p:tavLst>
                                        <p:tav tm="0">
                                          <p:val>
                                            <p:strVal val="#ppt_x"/>
                                          </p:val>
                                        </p:tav>
                                        <p:tav tm="100000">
                                          <p:val>
                                            <p:strVal val="#ppt_x"/>
                                          </p:val>
                                        </p:tav>
                                      </p:tavLst>
                                    </p:anim>
                                    <p:anim calcmode="lin" valueType="num">
                                      <p:cBhvr additive="base">
                                        <p:cTn id="83" dur="500" fill="hold"/>
                                        <p:tgtEl>
                                          <p:spTgt spid="19481"/>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19480"/>
                                        </p:tgtEl>
                                        <p:attrNameLst>
                                          <p:attrName>style.visibility</p:attrName>
                                        </p:attrNameLst>
                                      </p:cBhvr>
                                      <p:to>
                                        <p:strVal val="visible"/>
                                      </p:to>
                                    </p:set>
                                    <p:anim calcmode="lin" valueType="num">
                                      <p:cBhvr additive="base">
                                        <p:cTn id="86" dur="500" fill="hold"/>
                                        <p:tgtEl>
                                          <p:spTgt spid="19480"/>
                                        </p:tgtEl>
                                        <p:attrNameLst>
                                          <p:attrName>ppt_x</p:attrName>
                                        </p:attrNameLst>
                                      </p:cBhvr>
                                      <p:tavLst>
                                        <p:tav tm="0">
                                          <p:val>
                                            <p:strVal val="#ppt_x"/>
                                          </p:val>
                                        </p:tav>
                                        <p:tav tm="100000">
                                          <p:val>
                                            <p:strVal val="#ppt_x"/>
                                          </p:val>
                                        </p:tav>
                                      </p:tavLst>
                                    </p:anim>
                                    <p:anim calcmode="lin" valueType="num">
                                      <p:cBhvr additive="base">
                                        <p:cTn id="87" dur="500" fill="hold"/>
                                        <p:tgtEl>
                                          <p:spTgt spid="19480"/>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0" presetClass="entr" presetSubtype="0" fill="hold" grpId="0" nodeType="clickEffect">
                                  <p:stCondLst>
                                    <p:cond delay="0"/>
                                  </p:stCondLst>
                                  <p:iterate type="lt">
                                    <p:tmPct val="10000"/>
                                  </p:iterate>
                                  <p:childTnLst>
                                    <p:set>
                                      <p:cBhvr>
                                        <p:cTn id="91" dur="1" fill="hold">
                                          <p:stCondLst>
                                            <p:cond delay="0"/>
                                          </p:stCondLst>
                                        </p:cTn>
                                        <p:tgtEl>
                                          <p:spTgt spid="19473"/>
                                        </p:tgtEl>
                                        <p:attrNameLst>
                                          <p:attrName>style.visibility</p:attrName>
                                        </p:attrNameLst>
                                      </p:cBhvr>
                                      <p:to>
                                        <p:strVal val="visible"/>
                                      </p:to>
                                    </p:set>
                                    <p:animEffect transition="in" filter="fade">
                                      <p:cBhvr>
                                        <p:cTn id="92" dur="1000"/>
                                        <p:tgtEl>
                                          <p:spTgt spid="19473"/>
                                        </p:tgtEl>
                                      </p:cBhvr>
                                    </p:animEffect>
                                    <p:anim calcmode="lin" valueType="num">
                                      <p:cBhvr>
                                        <p:cTn id="93" dur="1000" fill="hold"/>
                                        <p:tgtEl>
                                          <p:spTgt spid="19473"/>
                                        </p:tgtEl>
                                        <p:attrNameLst>
                                          <p:attrName>ppt_x</p:attrName>
                                        </p:attrNameLst>
                                      </p:cBhvr>
                                      <p:tavLst>
                                        <p:tav tm="0">
                                          <p:val>
                                            <p:strVal val="#ppt_x-.1"/>
                                          </p:val>
                                        </p:tav>
                                        <p:tav tm="100000">
                                          <p:val>
                                            <p:strVal val="#ppt_x"/>
                                          </p:val>
                                        </p:tav>
                                      </p:tavLst>
                                    </p:anim>
                                    <p:anim calcmode="lin" valueType="num">
                                      <p:cBhvr>
                                        <p:cTn id="94" dur="1000" fill="hold"/>
                                        <p:tgtEl>
                                          <p:spTgt spid="19473"/>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53" presetClass="entr" presetSubtype="0" fill="hold" grpId="0" nodeType="clickEffect">
                                  <p:stCondLst>
                                    <p:cond delay="0"/>
                                  </p:stCondLst>
                                  <p:childTnLst>
                                    <p:set>
                                      <p:cBhvr>
                                        <p:cTn id="98" dur="1" fill="hold">
                                          <p:stCondLst>
                                            <p:cond delay="0"/>
                                          </p:stCondLst>
                                        </p:cTn>
                                        <p:tgtEl>
                                          <p:spTgt spid="19474"/>
                                        </p:tgtEl>
                                        <p:attrNameLst>
                                          <p:attrName>style.visibility</p:attrName>
                                        </p:attrNameLst>
                                      </p:cBhvr>
                                      <p:to>
                                        <p:strVal val="visible"/>
                                      </p:to>
                                    </p:set>
                                    <p:anim calcmode="lin" valueType="num">
                                      <p:cBhvr>
                                        <p:cTn id="99" dur="500" fill="hold"/>
                                        <p:tgtEl>
                                          <p:spTgt spid="19474"/>
                                        </p:tgtEl>
                                        <p:attrNameLst>
                                          <p:attrName>ppt_w</p:attrName>
                                        </p:attrNameLst>
                                      </p:cBhvr>
                                      <p:tavLst>
                                        <p:tav tm="0">
                                          <p:val>
                                            <p:fltVal val="0"/>
                                          </p:val>
                                        </p:tav>
                                        <p:tav tm="100000">
                                          <p:val>
                                            <p:strVal val="#ppt_w"/>
                                          </p:val>
                                        </p:tav>
                                      </p:tavLst>
                                    </p:anim>
                                    <p:anim calcmode="lin" valueType="num">
                                      <p:cBhvr>
                                        <p:cTn id="100" dur="500" fill="hold"/>
                                        <p:tgtEl>
                                          <p:spTgt spid="19474"/>
                                        </p:tgtEl>
                                        <p:attrNameLst>
                                          <p:attrName>ppt_h</p:attrName>
                                        </p:attrNameLst>
                                      </p:cBhvr>
                                      <p:tavLst>
                                        <p:tav tm="0">
                                          <p:val>
                                            <p:fltVal val="0"/>
                                          </p:val>
                                        </p:tav>
                                        <p:tav tm="100000">
                                          <p:val>
                                            <p:strVal val="#ppt_h"/>
                                          </p:val>
                                        </p:tav>
                                      </p:tavLst>
                                    </p:anim>
                                    <p:animEffect transition="in" filter="fade">
                                      <p:cBhvr>
                                        <p:cTn id="101" dur="500"/>
                                        <p:tgtEl>
                                          <p:spTgt spid="19474"/>
                                        </p:tgtEl>
                                      </p:cBhvr>
                                    </p:animEffect>
                                  </p:childTnLst>
                                </p:cTn>
                              </p:par>
                            </p:childTnLst>
                          </p:cTn>
                        </p:par>
                      </p:childTnLst>
                    </p:cTn>
                  </p:par>
                  <p:par>
                    <p:cTn id="102" fill="hold">
                      <p:stCondLst>
                        <p:cond delay="indefinite"/>
                      </p:stCondLst>
                      <p:childTnLst>
                        <p:par>
                          <p:cTn id="103" fill="hold">
                            <p:stCondLst>
                              <p:cond delay="0"/>
                            </p:stCondLst>
                            <p:childTnLst>
                              <p:par>
                                <p:cTn id="104" presetID="53" presetClass="entr" presetSubtype="0" fill="hold" grpId="0" nodeType="clickEffect">
                                  <p:stCondLst>
                                    <p:cond delay="0"/>
                                  </p:stCondLst>
                                  <p:childTnLst>
                                    <p:set>
                                      <p:cBhvr>
                                        <p:cTn id="105" dur="1" fill="hold">
                                          <p:stCondLst>
                                            <p:cond delay="0"/>
                                          </p:stCondLst>
                                        </p:cTn>
                                        <p:tgtEl>
                                          <p:spTgt spid="19475"/>
                                        </p:tgtEl>
                                        <p:attrNameLst>
                                          <p:attrName>style.visibility</p:attrName>
                                        </p:attrNameLst>
                                      </p:cBhvr>
                                      <p:to>
                                        <p:strVal val="visible"/>
                                      </p:to>
                                    </p:set>
                                    <p:anim calcmode="lin" valueType="num">
                                      <p:cBhvr>
                                        <p:cTn id="106" dur="500" fill="hold"/>
                                        <p:tgtEl>
                                          <p:spTgt spid="19475"/>
                                        </p:tgtEl>
                                        <p:attrNameLst>
                                          <p:attrName>ppt_w</p:attrName>
                                        </p:attrNameLst>
                                      </p:cBhvr>
                                      <p:tavLst>
                                        <p:tav tm="0">
                                          <p:val>
                                            <p:fltVal val="0"/>
                                          </p:val>
                                        </p:tav>
                                        <p:tav tm="100000">
                                          <p:val>
                                            <p:strVal val="#ppt_w"/>
                                          </p:val>
                                        </p:tav>
                                      </p:tavLst>
                                    </p:anim>
                                    <p:anim calcmode="lin" valueType="num">
                                      <p:cBhvr>
                                        <p:cTn id="107" dur="500" fill="hold"/>
                                        <p:tgtEl>
                                          <p:spTgt spid="19475"/>
                                        </p:tgtEl>
                                        <p:attrNameLst>
                                          <p:attrName>ppt_h</p:attrName>
                                        </p:attrNameLst>
                                      </p:cBhvr>
                                      <p:tavLst>
                                        <p:tav tm="0">
                                          <p:val>
                                            <p:fltVal val="0"/>
                                          </p:val>
                                        </p:tav>
                                        <p:tav tm="100000">
                                          <p:val>
                                            <p:strVal val="#ppt_h"/>
                                          </p:val>
                                        </p:tav>
                                      </p:tavLst>
                                    </p:anim>
                                    <p:animEffect transition="in" filter="fade">
                                      <p:cBhvr>
                                        <p:cTn id="108" dur="500"/>
                                        <p:tgtEl>
                                          <p:spTgt spid="19475"/>
                                        </p:tgtEl>
                                      </p:cBhvr>
                                    </p:animEffect>
                                  </p:childTnLst>
                                </p:cTn>
                              </p:par>
                              <p:par>
                                <p:cTn id="109" presetID="53" presetClass="entr" presetSubtype="0" fill="hold" grpId="0" nodeType="withEffect">
                                  <p:stCondLst>
                                    <p:cond delay="0"/>
                                  </p:stCondLst>
                                  <p:childTnLst>
                                    <p:set>
                                      <p:cBhvr>
                                        <p:cTn id="110" dur="1" fill="hold">
                                          <p:stCondLst>
                                            <p:cond delay="0"/>
                                          </p:stCondLst>
                                        </p:cTn>
                                        <p:tgtEl>
                                          <p:spTgt spid="19476"/>
                                        </p:tgtEl>
                                        <p:attrNameLst>
                                          <p:attrName>style.visibility</p:attrName>
                                        </p:attrNameLst>
                                      </p:cBhvr>
                                      <p:to>
                                        <p:strVal val="visible"/>
                                      </p:to>
                                    </p:set>
                                    <p:anim calcmode="lin" valueType="num">
                                      <p:cBhvr>
                                        <p:cTn id="111" dur="500" fill="hold"/>
                                        <p:tgtEl>
                                          <p:spTgt spid="19476"/>
                                        </p:tgtEl>
                                        <p:attrNameLst>
                                          <p:attrName>ppt_w</p:attrName>
                                        </p:attrNameLst>
                                      </p:cBhvr>
                                      <p:tavLst>
                                        <p:tav tm="0">
                                          <p:val>
                                            <p:fltVal val="0"/>
                                          </p:val>
                                        </p:tav>
                                        <p:tav tm="100000">
                                          <p:val>
                                            <p:strVal val="#ppt_w"/>
                                          </p:val>
                                        </p:tav>
                                      </p:tavLst>
                                    </p:anim>
                                    <p:anim calcmode="lin" valueType="num">
                                      <p:cBhvr>
                                        <p:cTn id="112" dur="500" fill="hold"/>
                                        <p:tgtEl>
                                          <p:spTgt spid="19476"/>
                                        </p:tgtEl>
                                        <p:attrNameLst>
                                          <p:attrName>ppt_h</p:attrName>
                                        </p:attrNameLst>
                                      </p:cBhvr>
                                      <p:tavLst>
                                        <p:tav tm="0">
                                          <p:val>
                                            <p:fltVal val="0"/>
                                          </p:val>
                                        </p:tav>
                                        <p:tav tm="100000">
                                          <p:val>
                                            <p:strVal val="#ppt_h"/>
                                          </p:val>
                                        </p:tav>
                                      </p:tavLst>
                                    </p:anim>
                                    <p:animEffect transition="in" filter="fade">
                                      <p:cBhvr>
                                        <p:cTn id="113" dur="500"/>
                                        <p:tgtEl>
                                          <p:spTgt spid="19476"/>
                                        </p:tgtEl>
                                      </p:cBhvr>
                                    </p:animEffect>
                                  </p:childTnLst>
                                </p:cTn>
                              </p:par>
                            </p:childTnLst>
                          </p:cTn>
                        </p:par>
                      </p:childTnLst>
                    </p:cTn>
                  </p:par>
                  <p:par>
                    <p:cTn id="114" fill="hold">
                      <p:stCondLst>
                        <p:cond delay="indefinite"/>
                      </p:stCondLst>
                      <p:childTnLst>
                        <p:par>
                          <p:cTn id="115" fill="hold">
                            <p:stCondLst>
                              <p:cond delay="0"/>
                            </p:stCondLst>
                            <p:childTnLst>
                              <p:par>
                                <p:cTn id="116" presetID="53" presetClass="entr" presetSubtype="0" fill="hold" grpId="0" nodeType="clickEffect">
                                  <p:stCondLst>
                                    <p:cond delay="0"/>
                                  </p:stCondLst>
                                  <p:childTnLst>
                                    <p:set>
                                      <p:cBhvr>
                                        <p:cTn id="117" dur="1" fill="hold">
                                          <p:stCondLst>
                                            <p:cond delay="0"/>
                                          </p:stCondLst>
                                        </p:cTn>
                                        <p:tgtEl>
                                          <p:spTgt spid="19477"/>
                                        </p:tgtEl>
                                        <p:attrNameLst>
                                          <p:attrName>style.visibility</p:attrName>
                                        </p:attrNameLst>
                                      </p:cBhvr>
                                      <p:to>
                                        <p:strVal val="visible"/>
                                      </p:to>
                                    </p:set>
                                    <p:anim calcmode="lin" valueType="num">
                                      <p:cBhvr>
                                        <p:cTn id="118" dur="500" fill="hold"/>
                                        <p:tgtEl>
                                          <p:spTgt spid="19477"/>
                                        </p:tgtEl>
                                        <p:attrNameLst>
                                          <p:attrName>ppt_w</p:attrName>
                                        </p:attrNameLst>
                                      </p:cBhvr>
                                      <p:tavLst>
                                        <p:tav tm="0">
                                          <p:val>
                                            <p:fltVal val="0"/>
                                          </p:val>
                                        </p:tav>
                                        <p:tav tm="100000">
                                          <p:val>
                                            <p:strVal val="#ppt_w"/>
                                          </p:val>
                                        </p:tav>
                                      </p:tavLst>
                                    </p:anim>
                                    <p:anim calcmode="lin" valueType="num">
                                      <p:cBhvr>
                                        <p:cTn id="119" dur="500" fill="hold"/>
                                        <p:tgtEl>
                                          <p:spTgt spid="19477"/>
                                        </p:tgtEl>
                                        <p:attrNameLst>
                                          <p:attrName>ppt_h</p:attrName>
                                        </p:attrNameLst>
                                      </p:cBhvr>
                                      <p:tavLst>
                                        <p:tav tm="0">
                                          <p:val>
                                            <p:fltVal val="0"/>
                                          </p:val>
                                        </p:tav>
                                        <p:tav tm="100000">
                                          <p:val>
                                            <p:strVal val="#ppt_h"/>
                                          </p:val>
                                        </p:tav>
                                      </p:tavLst>
                                    </p:anim>
                                    <p:animEffect transition="in" filter="fade">
                                      <p:cBhvr>
                                        <p:cTn id="120" dur="500"/>
                                        <p:tgtEl>
                                          <p:spTgt spid="19477"/>
                                        </p:tgtEl>
                                      </p:cBhvr>
                                    </p:animEffect>
                                  </p:childTnLst>
                                </p:cTn>
                              </p:par>
                              <p:par>
                                <p:cTn id="121" presetID="53" presetClass="entr" presetSubtype="0" fill="hold" grpId="0" nodeType="withEffect">
                                  <p:stCondLst>
                                    <p:cond delay="0"/>
                                  </p:stCondLst>
                                  <p:childTnLst>
                                    <p:set>
                                      <p:cBhvr>
                                        <p:cTn id="122" dur="1" fill="hold">
                                          <p:stCondLst>
                                            <p:cond delay="0"/>
                                          </p:stCondLst>
                                        </p:cTn>
                                        <p:tgtEl>
                                          <p:spTgt spid="19478"/>
                                        </p:tgtEl>
                                        <p:attrNameLst>
                                          <p:attrName>style.visibility</p:attrName>
                                        </p:attrNameLst>
                                      </p:cBhvr>
                                      <p:to>
                                        <p:strVal val="visible"/>
                                      </p:to>
                                    </p:set>
                                    <p:anim calcmode="lin" valueType="num">
                                      <p:cBhvr>
                                        <p:cTn id="123" dur="500" fill="hold"/>
                                        <p:tgtEl>
                                          <p:spTgt spid="19478"/>
                                        </p:tgtEl>
                                        <p:attrNameLst>
                                          <p:attrName>ppt_w</p:attrName>
                                        </p:attrNameLst>
                                      </p:cBhvr>
                                      <p:tavLst>
                                        <p:tav tm="0">
                                          <p:val>
                                            <p:fltVal val="0"/>
                                          </p:val>
                                        </p:tav>
                                        <p:tav tm="100000">
                                          <p:val>
                                            <p:strVal val="#ppt_w"/>
                                          </p:val>
                                        </p:tav>
                                      </p:tavLst>
                                    </p:anim>
                                    <p:anim calcmode="lin" valueType="num">
                                      <p:cBhvr>
                                        <p:cTn id="124" dur="500" fill="hold"/>
                                        <p:tgtEl>
                                          <p:spTgt spid="19478"/>
                                        </p:tgtEl>
                                        <p:attrNameLst>
                                          <p:attrName>ppt_h</p:attrName>
                                        </p:attrNameLst>
                                      </p:cBhvr>
                                      <p:tavLst>
                                        <p:tav tm="0">
                                          <p:val>
                                            <p:fltVal val="0"/>
                                          </p:val>
                                        </p:tav>
                                        <p:tav tm="100000">
                                          <p:val>
                                            <p:strVal val="#ppt_h"/>
                                          </p:val>
                                        </p:tav>
                                      </p:tavLst>
                                    </p:anim>
                                    <p:animEffect transition="in" filter="fade">
                                      <p:cBhvr>
                                        <p:cTn id="125" dur="500"/>
                                        <p:tgtEl>
                                          <p:spTgt spid="19478"/>
                                        </p:tgtEl>
                                      </p:cBhvr>
                                    </p:animEffect>
                                  </p:childTnLst>
                                </p:cTn>
                              </p:par>
                            </p:childTnLst>
                          </p:cTn>
                        </p:par>
                      </p:childTnLst>
                    </p:cTn>
                  </p:par>
                  <p:par>
                    <p:cTn id="126" fill="hold">
                      <p:stCondLst>
                        <p:cond delay="indefinite"/>
                      </p:stCondLst>
                      <p:childTnLst>
                        <p:par>
                          <p:cTn id="127" fill="hold">
                            <p:stCondLst>
                              <p:cond delay="0"/>
                            </p:stCondLst>
                            <p:childTnLst>
                              <p:par>
                                <p:cTn id="128" presetID="2" presetClass="entr" presetSubtype="4" fill="hold" grpId="0" nodeType="clickEffect">
                                  <p:stCondLst>
                                    <p:cond delay="0"/>
                                  </p:stCondLst>
                                  <p:childTnLst>
                                    <p:set>
                                      <p:cBhvr>
                                        <p:cTn id="129" dur="1" fill="hold">
                                          <p:stCondLst>
                                            <p:cond delay="0"/>
                                          </p:stCondLst>
                                        </p:cTn>
                                        <p:tgtEl>
                                          <p:spTgt spid="19482"/>
                                        </p:tgtEl>
                                        <p:attrNameLst>
                                          <p:attrName>style.visibility</p:attrName>
                                        </p:attrNameLst>
                                      </p:cBhvr>
                                      <p:to>
                                        <p:strVal val="visible"/>
                                      </p:to>
                                    </p:set>
                                    <p:anim calcmode="lin" valueType="num">
                                      <p:cBhvr additive="base">
                                        <p:cTn id="130" dur="500" fill="hold"/>
                                        <p:tgtEl>
                                          <p:spTgt spid="19482"/>
                                        </p:tgtEl>
                                        <p:attrNameLst>
                                          <p:attrName>ppt_x</p:attrName>
                                        </p:attrNameLst>
                                      </p:cBhvr>
                                      <p:tavLst>
                                        <p:tav tm="0">
                                          <p:val>
                                            <p:strVal val="#ppt_x"/>
                                          </p:val>
                                        </p:tav>
                                        <p:tav tm="100000">
                                          <p:val>
                                            <p:strVal val="#ppt_x"/>
                                          </p:val>
                                        </p:tav>
                                      </p:tavLst>
                                    </p:anim>
                                    <p:anim calcmode="lin" valueType="num">
                                      <p:cBhvr additive="base">
                                        <p:cTn id="131" dur="500" fill="hold"/>
                                        <p:tgtEl>
                                          <p:spTgt spid="19482"/>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19483"/>
                                        </p:tgtEl>
                                        <p:attrNameLst>
                                          <p:attrName>style.visibility</p:attrName>
                                        </p:attrNameLst>
                                      </p:cBhvr>
                                      <p:to>
                                        <p:strVal val="visible"/>
                                      </p:to>
                                    </p:set>
                                    <p:anim calcmode="lin" valueType="num">
                                      <p:cBhvr additive="base">
                                        <p:cTn id="134" dur="500" fill="hold"/>
                                        <p:tgtEl>
                                          <p:spTgt spid="19483"/>
                                        </p:tgtEl>
                                        <p:attrNameLst>
                                          <p:attrName>ppt_x</p:attrName>
                                        </p:attrNameLst>
                                      </p:cBhvr>
                                      <p:tavLst>
                                        <p:tav tm="0">
                                          <p:val>
                                            <p:strVal val="#ppt_x"/>
                                          </p:val>
                                        </p:tav>
                                        <p:tav tm="100000">
                                          <p:val>
                                            <p:strVal val="#ppt_x"/>
                                          </p:val>
                                        </p:tav>
                                      </p:tavLst>
                                    </p:anim>
                                    <p:anim calcmode="lin" valueType="num">
                                      <p:cBhvr additive="base">
                                        <p:cTn id="135" dur="500" fill="hold"/>
                                        <p:tgtEl>
                                          <p:spTgt spid="19483"/>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0" presetClass="entr" presetSubtype="0" fill="hold" grpId="0" nodeType="clickEffect">
                                  <p:stCondLst>
                                    <p:cond delay="0"/>
                                  </p:stCondLst>
                                  <p:iterate type="lt">
                                    <p:tmPct val="10000"/>
                                  </p:iterate>
                                  <p:childTnLst>
                                    <p:set>
                                      <p:cBhvr>
                                        <p:cTn id="139" dur="1" fill="hold">
                                          <p:stCondLst>
                                            <p:cond delay="0"/>
                                          </p:stCondLst>
                                        </p:cTn>
                                        <p:tgtEl>
                                          <p:spTgt spid="19479"/>
                                        </p:tgtEl>
                                        <p:attrNameLst>
                                          <p:attrName>style.visibility</p:attrName>
                                        </p:attrNameLst>
                                      </p:cBhvr>
                                      <p:to>
                                        <p:strVal val="visible"/>
                                      </p:to>
                                    </p:set>
                                    <p:animEffect transition="in" filter="fade">
                                      <p:cBhvr>
                                        <p:cTn id="140" dur="1000"/>
                                        <p:tgtEl>
                                          <p:spTgt spid="19479"/>
                                        </p:tgtEl>
                                      </p:cBhvr>
                                    </p:animEffect>
                                    <p:anim calcmode="lin" valueType="num">
                                      <p:cBhvr>
                                        <p:cTn id="141" dur="1000" fill="hold"/>
                                        <p:tgtEl>
                                          <p:spTgt spid="19479"/>
                                        </p:tgtEl>
                                        <p:attrNameLst>
                                          <p:attrName>ppt_x</p:attrName>
                                        </p:attrNameLst>
                                      </p:cBhvr>
                                      <p:tavLst>
                                        <p:tav tm="0">
                                          <p:val>
                                            <p:strVal val="#ppt_x-.1"/>
                                          </p:val>
                                        </p:tav>
                                        <p:tav tm="100000">
                                          <p:val>
                                            <p:strVal val="#ppt_x"/>
                                          </p:val>
                                        </p:tav>
                                      </p:tavLst>
                                    </p:anim>
                                    <p:anim calcmode="lin" valueType="num">
                                      <p:cBhvr>
                                        <p:cTn id="142" dur="1000" fill="hold"/>
                                        <p:tgtEl>
                                          <p:spTgt spid="194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p:bldP spid="19462" grpId="0"/>
      <p:bldP spid="19463" grpId="0"/>
      <p:bldP spid="19465" grpId="0"/>
      <p:bldP spid="19466" grpId="0"/>
      <p:bldP spid="19467" grpId="0"/>
      <p:bldP spid="19468" grpId="0"/>
      <p:bldP spid="19469" grpId="0"/>
      <p:bldP spid="19470" grpId="0" animBg="1"/>
      <p:bldP spid="19471" grpId="0"/>
      <p:bldP spid="19472" grpId="0"/>
      <p:bldP spid="19473" grpId="0" animBg="1"/>
      <p:bldP spid="19474" grpId="0"/>
      <p:bldP spid="19475" grpId="0"/>
      <p:bldP spid="19476" grpId="0" animBg="1"/>
      <p:bldP spid="19477" grpId="0"/>
      <p:bldP spid="19478" grpId="0"/>
      <p:bldP spid="19479" grpId="0" animBg="1"/>
      <p:bldP spid="19480" grpId="0" animBg="1"/>
      <p:bldP spid="19481" grpId="0" animBg="1"/>
      <p:bldP spid="19482" grpId="0" animBg="1"/>
      <p:bldP spid="1948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Pressure Conversion Practice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Please on a half sheet of paper complete these 5 temperature/pressure conversions:</a:t>
            </a:r>
          </a:p>
          <a:p>
            <a:pPr marL="514350" indent="-514350">
              <a:buFont typeface="+mj-lt"/>
              <a:buAutoNum type="arabicPeriod"/>
            </a:pPr>
            <a:r>
              <a:rPr lang="en-US" dirty="0" smtClean="0"/>
              <a:t>3.25 </a:t>
            </a:r>
            <a:r>
              <a:rPr lang="en-US" dirty="0" err="1" smtClean="0"/>
              <a:t>atm</a:t>
            </a:r>
            <a:r>
              <a:rPr lang="en-US" dirty="0" smtClean="0"/>
              <a:t> = ? </a:t>
            </a:r>
            <a:r>
              <a:rPr lang="en-US" dirty="0" err="1" smtClean="0"/>
              <a:t>kPa</a:t>
            </a:r>
            <a:endParaRPr lang="en-US" dirty="0" smtClean="0"/>
          </a:p>
          <a:p>
            <a:pPr marL="514350" indent="-514350">
              <a:buFont typeface="+mj-lt"/>
              <a:buAutoNum type="arabicPeriod"/>
            </a:pPr>
            <a:r>
              <a:rPr lang="en-US" dirty="0" smtClean="0"/>
              <a:t>960 mmHg = ? </a:t>
            </a:r>
            <a:r>
              <a:rPr lang="en-US" dirty="0" err="1" smtClean="0"/>
              <a:t>Atm</a:t>
            </a:r>
            <a:endParaRPr lang="en-US" dirty="0" smtClean="0"/>
          </a:p>
          <a:p>
            <a:pPr marL="514350" indent="-514350">
              <a:buFont typeface="+mj-lt"/>
              <a:buAutoNum type="arabicPeriod"/>
            </a:pPr>
            <a:r>
              <a:rPr lang="en-US" dirty="0" smtClean="0"/>
              <a:t>450 K = ? °C</a:t>
            </a:r>
          </a:p>
          <a:p>
            <a:pPr marL="514350" indent="-514350">
              <a:buFont typeface="+mj-lt"/>
              <a:buAutoNum type="arabicPeriod"/>
            </a:pPr>
            <a:r>
              <a:rPr lang="en-US" dirty="0" smtClean="0"/>
              <a:t>-79 °C = ? K</a:t>
            </a:r>
          </a:p>
          <a:p>
            <a:pPr marL="514350" indent="-514350">
              <a:buFont typeface="+mj-lt"/>
              <a:buAutoNum type="arabicPeriod"/>
            </a:pPr>
            <a:r>
              <a:rPr lang="en-US" dirty="0" smtClean="0"/>
              <a:t>1240 </a:t>
            </a:r>
            <a:r>
              <a:rPr lang="en-US" dirty="0" err="1" smtClean="0"/>
              <a:t>kPa</a:t>
            </a:r>
            <a:r>
              <a:rPr lang="en-US" dirty="0" smtClean="0"/>
              <a:t> = ? mmHg</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1763</TotalTime>
  <Words>3859</Words>
  <Application>Microsoft Office PowerPoint</Application>
  <PresentationFormat>On-screen Show (4:3)</PresentationFormat>
  <Paragraphs>560</Paragraphs>
  <Slides>67</Slides>
  <Notes>2</Notes>
  <HiddenSlides>10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67</vt:i4>
      </vt:variant>
    </vt:vector>
  </HeadingPairs>
  <TitlesOfParts>
    <vt:vector size="74" baseType="lpstr">
      <vt:lpstr>Arial</vt:lpstr>
      <vt:lpstr>Calibri</vt:lpstr>
      <vt:lpstr>Times New Roman</vt:lpstr>
      <vt:lpstr>Wingdings</vt:lpstr>
      <vt:lpstr>Default Design</vt:lpstr>
      <vt:lpstr>Bitmap Image</vt:lpstr>
      <vt:lpstr>Equation</vt:lpstr>
      <vt:lpstr>Day 1 Agenda</vt:lpstr>
      <vt:lpstr>Essential Questions</vt:lpstr>
      <vt:lpstr>Demos</vt:lpstr>
      <vt:lpstr>Predictions….Anyone?</vt:lpstr>
      <vt:lpstr>Exit Ticket</vt:lpstr>
      <vt:lpstr>Essential Questions</vt:lpstr>
      <vt:lpstr>Agenda Day 1</vt:lpstr>
      <vt:lpstr>PowerPoint Presentation</vt:lpstr>
      <vt:lpstr>Pressure Conversion Practice</vt:lpstr>
      <vt:lpstr>Whiteboards</vt:lpstr>
      <vt:lpstr>PowerPoint Presentation</vt:lpstr>
      <vt:lpstr># of Gas Particles vs. Pressure</vt:lpstr>
      <vt:lpstr>Intro to Gasses</vt:lpstr>
      <vt:lpstr>PowerPoint Presentation</vt:lpstr>
      <vt:lpstr>Boyle’s Law Problem</vt:lpstr>
      <vt:lpstr>Instantaneous Decompression (Ouch)</vt:lpstr>
      <vt:lpstr>PowerPoint Presentation</vt:lpstr>
      <vt:lpstr>Guy Lussac’s Law</vt:lpstr>
      <vt:lpstr>Imploding Tanker Car</vt:lpstr>
      <vt:lpstr>PowerPoint Presentation</vt:lpstr>
      <vt:lpstr>Charles’ Law Problem</vt:lpstr>
      <vt:lpstr>Imploding Cans Demo</vt:lpstr>
      <vt:lpstr>Intro To Gas Laws</vt:lpstr>
      <vt:lpstr>Intro to Gas Laws Part 2</vt:lpstr>
      <vt:lpstr>PowerPoint Presentation</vt:lpstr>
      <vt:lpstr>Work Day</vt:lpstr>
      <vt:lpstr>Day 2 Agenda</vt:lpstr>
      <vt:lpstr>Review: Boyle’s, Charles’, and Guy-Lussac’s Laws</vt:lpstr>
      <vt:lpstr>Review question # 1</vt:lpstr>
      <vt:lpstr>Review question # 2</vt:lpstr>
      <vt:lpstr>Review question # 3 </vt:lpstr>
      <vt:lpstr>Review question # 4</vt:lpstr>
      <vt:lpstr>Review question # 5</vt:lpstr>
      <vt:lpstr>PowerPoint Presentation</vt:lpstr>
      <vt:lpstr>Pressure Conversion Practice</vt:lpstr>
      <vt:lpstr>PowerPoint Presentation</vt:lpstr>
      <vt:lpstr>Intro to Combined Gas Law</vt:lpstr>
      <vt:lpstr>PowerPoint Presentation</vt:lpstr>
      <vt:lpstr>PowerPoint Presentation</vt:lpstr>
      <vt:lpstr>Combined Gas Law</vt:lpstr>
      <vt:lpstr>PowerPoint Presentation</vt:lpstr>
      <vt:lpstr>PowerPoint Presentation</vt:lpstr>
      <vt:lpstr>PowerPoint Presentation</vt:lpstr>
      <vt:lpstr>PowerPoint Presentation</vt:lpstr>
      <vt:lpstr>Intro to Ideal Gas Laws</vt:lpstr>
      <vt:lpstr>Intro to Ideal Gas Laws Part 2</vt:lpstr>
      <vt:lpstr>PowerPoint Presentation</vt:lpstr>
      <vt:lpstr>Ideal Gas Law Problem 1</vt:lpstr>
      <vt:lpstr>Ideal Gas Law Problem 2</vt:lpstr>
      <vt:lpstr>Practice/Homework</vt:lpstr>
      <vt:lpstr>Sticky Note</vt:lpstr>
      <vt:lpstr>Day 4 Agenda</vt:lpstr>
      <vt:lpstr>Warm-Up</vt:lpstr>
      <vt:lpstr>Warm-up</vt:lpstr>
      <vt:lpstr>Warm-up</vt:lpstr>
      <vt:lpstr>Warm-up</vt:lpstr>
      <vt:lpstr>Warm-up</vt:lpstr>
      <vt:lpstr>Lab/Demo</vt:lpstr>
      <vt:lpstr>Exit Ticket/Homework</vt:lpstr>
      <vt:lpstr>Antacid Discussion</vt:lpstr>
      <vt:lpstr>PowerPoint Presentation</vt:lpstr>
      <vt:lpstr>PowerPoint Presentation</vt:lpstr>
      <vt:lpstr>PowerPoint Presentation</vt:lpstr>
      <vt:lpstr>PowerPoint Presentation</vt:lpstr>
      <vt:lpstr>Other Cool Gas Laws Demos</vt:lpstr>
      <vt:lpstr>Ideal Gases vs. Real Gases</vt:lpstr>
      <vt:lpstr>PowerPoint Presentation</vt:lpstr>
    </vt:vector>
  </TitlesOfParts>
  <Company>Champaign Central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 Reid</dc:creator>
  <cp:lastModifiedBy>Connor,Linda</cp:lastModifiedBy>
  <cp:revision>65</cp:revision>
  <dcterms:created xsi:type="dcterms:W3CDTF">2015-04-08T23:18:19Z</dcterms:created>
  <dcterms:modified xsi:type="dcterms:W3CDTF">2016-04-08T18:09:15Z</dcterms:modified>
</cp:coreProperties>
</file>